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69" r:id="rId4"/>
    <p:sldId id="258" r:id="rId5"/>
    <p:sldId id="276" r:id="rId6"/>
    <p:sldId id="277" r:id="rId7"/>
    <p:sldId id="259" r:id="rId8"/>
    <p:sldId id="260" r:id="rId9"/>
    <p:sldId id="262" r:id="rId10"/>
    <p:sldId id="272" r:id="rId11"/>
    <p:sldId id="265" r:id="rId12"/>
    <p:sldId id="279" r:id="rId13"/>
    <p:sldId id="273" r:id="rId14"/>
    <p:sldId id="266" r:id="rId15"/>
    <p:sldId id="280" r:id="rId16"/>
    <p:sldId id="264" r:id="rId17"/>
    <p:sldId id="278" r:id="rId18"/>
    <p:sldId id="270" r:id="rId19"/>
    <p:sldId id="271"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3" autoAdjust="0"/>
  </p:normalViewPr>
  <p:slideViewPr>
    <p:cSldViewPr>
      <p:cViewPr varScale="1">
        <p:scale>
          <a:sx n="65" d="100"/>
          <a:sy n="65" d="100"/>
        </p:scale>
        <p:origin x="-1306" y="-67"/>
      </p:cViewPr>
      <p:guideLst>
        <p:guide orient="horz" pos="2160"/>
        <p:guide pos="2880"/>
      </p:guideLst>
    </p:cSldViewPr>
  </p:slideViewPr>
  <p:outlineViewPr>
    <p:cViewPr>
      <p:scale>
        <a:sx n="33" d="100"/>
        <a:sy n="33" d="100"/>
      </p:scale>
      <p:origin x="0" y="17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42D80C-AD8C-4303-9DA2-CD50C821C08E}" type="datetimeFigureOut">
              <a:rPr lang="ru-RU" smtClean="0"/>
              <a:pPr/>
              <a:t>21.04.2019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0D103-E80B-4D19-A97E-45F70C8E31C8}"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2D80C-AD8C-4303-9DA2-CD50C821C08E}" type="datetimeFigureOut">
              <a:rPr lang="ru-RU" smtClean="0"/>
              <a:pPr/>
              <a:t>21.04.2019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0D103-E80B-4D19-A97E-45F70C8E31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tskaya-29.jpg"/>
          <p:cNvPicPr>
            <a:picLocks noChangeAspect="1"/>
          </p:cNvPicPr>
          <p:nvPr/>
        </p:nvPicPr>
        <p:blipFill>
          <a:blip r:embed="rId2" cstate="print"/>
          <a:stretch>
            <a:fillRect/>
          </a:stretch>
        </p:blipFill>
        <p:spPr>
          <a:xfrm>
            <a:off x="0" y="0"/>
            <a:ext cx="9181023" cy="6858000"/>
          </a:xfrm>
          <a:prstGeom prst="rect">
            <a:avLst/>
          </a:prstGeom>
        </p:spPr>
      </p:pic>
      <p:sp>
        <p:nvSpPr>
          <p:cNvPr id="2" name="Заголовок 1"/>
          <p:cNvSpPr>
            <a:spLocks noGrp="1"/>
          </p:cNvSpPr>
          <p:nvPr>
            <p:ph type="ctrTitle"/>
          </p:nvPr>
        </p:nvSpPr>
        <p:spPr>
          <a:xfrm>
            <a:off x="1043608" y="1052736"/>
            <a:ext cx="6982544" cy="2664296"/>
          </a:xfrm>
        </p:spPr>
        <p:txBody>
          <a:bodyPr>
            <a:normAutofit/>
          </a:bodyPr>
          <a:lstStyle/>
          <a:p>
            <a:r>
              <a:rPr lang="ru-RU" dirty="0" smtClean="0">
                <a:solidFill>
                  <a:schemeClr val="tx1"/>
                </a:solidFill>
                <a:latin typeface="Monotype Corsiva" pitchFamily="66" charset="0"/>
                <a:cs typeface="Times New Roman" pitchFamily="18" charset="0"/>
              </a:rPr>
              <a:t> </a:t>
            </a:r>
            <a:r>
              <a:rPr lang="ru-RU" dirty="0" smtClean="0">
                <a:solidFill>
                  <a:schemeClr val="tx1"/>
                </a:solidFill>
                <a:latin typeface="Times New Roman" pitchFamily="18" charset="0"/>
                <a:cs typeface="Times New Roman" pitchFamily="18" charset="0"/>
              </a:rPr>
              <a:t>Развитие мелкой моторики рук посредством </a:t>
            </a:r>
            <a:r>
              <a:rPr lang="ru-RU" dirty="0" err="1" smtClean="0">
                <a:solidFill>
                  <a:schemeClr val="tx1"/>
                </a:solidFill>
                <a:latin typeface="Times New Roman" pitchFamily="18" charset="0"/>
                <a:cs typeface="Times New Roman" pitchFamily="18" charset="0"/>
              </a:rPr>
              <a:t>тестопластики</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r>
              <a:rPr lang="ru-RU" sz="1800" dirty="0">
                <a:solidFill>
                  <a:schemeClr val="tx1"/>
                </a:solidFill>
                <a:latin typeface="Times New Roman" pitchFamily="18" charset="0"/>
                <a:cs typeface="Times New Roman" pitchFamily="18" charset="0"/>
              </a:rPr>
              <a:t>Выполнила </a:t>
            </a:r>
            <a:r>
              <a:rPr lang="ru-RU" sz="1800" dirty="0" smtClean="0">
                <a:solidFill>
                  <a:schemeClr val="tx1"/>
                </a:solidFill>
                <a:latin typeface="Times New Roman" pitchFamily="18" charset="0"/>
                <a:cs typeface="Times New Roman" pitchFamily="18" charset="0"/>
              </a:rPr>
              <a:t>:</a:t>
            </a:r>
          </a:p>
          <a:p>
            <a:r>
              <a:rPr lang="ru-RU" sz="1800" dirty="0" smtClean="0">
                <a:solidFill>
                  <a:schemeClr val="tx1"/>
                </a:solidFill>
                <a:latin typeface="Times New Roman" pitchFamily="18" charset="0"/>
                <a:cs typeface="Times New Roman" pitchFamily="18" charset="0"/>
              </a:rPr>
              <a:t>воспитатель  </a:t>
            </a:r>
            <a:endParaRPr lang="ru-RU" sz="1800" dirty="0">
              <a:solidFill>
                <a:schemeClr val="tx1"/>
              </a:solidFill>
              <a:latin typeface="Times New Roman" pitchFamily="18" charset="0"/>
              <a:cs typeface="Times New Roman" pitchFamily="18" charset="0"/>
            </a:endParaRPr>
          </a:p>
          <a:p>
            <a:r>
              <a:rPr lang="ru-RU" sz="1800" dirty="0" smtClean="0">
                <a:solidFill>
                  <a:schemeClr val="tx1"/>
                </a:solidFill>
                <a:latin typeface="Times New Roman" pitchFamily="18" charset="0"/>
                <a:cs typeface="Times New Roman" pitchFamily="18" charset="0"/>
              </a:rPr>
              <a:t>МКДОУ </a:t>
            </a:r>
            <a:r>
              <a:rPr lang="ru-RU" sz="1800" dirty="0">
                <a:solidFill>
                  <a:schemeClr val="tx1"/>
                </a:solidFill>
                <a:latin typeface="Times New Roman" pitchFamily="18" charset="0"/>
                <a:cs typeface="Times New Roman" pitchFamily="18" charset="0"/>
              </a:rPr>
              <a:t>«Детский сад №3 п. </a:t>
            </a:r>
            <a:r>
              <a:rPr lang="ru-RU" sz="1800" dirty="0" smtClean="0">
                <a:solidFill>
                  <a:schemeClr val="tx1"/>
                </a:solidFill>
                <a:latin typeface="Times New Roman" pitchFamily="18" charset="0"/>
                <a:cs typeface="Times New Roman" pitchFamily="18" charset="0"/>
              </a:rPr>
              <a:t>Теплое</a:t>
            </a:r>
          </a:p>
          <a:p>
            <a:r>
              <a:rPr lang="ru-RU" sz="1800" dirty="0">
                <a:solidFill>
                  <a:schemeClr val="tx1"/>
                </a:solidFill>
                <a:latin typeface="Times New Roman" pitchFamily="18" charset="0"/>
                <a:cs typeface="Times New Roman" pitchFamily="18" charset="0"/>
              </a:rPr>
              <a:t> Мысик С.Н</a:t>
            </a:r>
          </a:p>
          <a:p>
            <a:endParaRPr lang="ru-RU" sz="18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7" name="Заголовок 6"/>
          <p:cNvSpPr>
            <a:spLocks noGrp="1"/>
          </p:cNvSpPr>
          <p:nvPr>
            <p:ph type="ctrTitle"/>
          </p:nvPr>
        </p:nvSpPr>
        <p:spPr>
          <a:xfrm>
            <a:off x="611560" y="260648"/>
            <a:ext cx="7772400" cy="216024"/>
          </a:xfrm>
        </p:spPr>
        <p:txBody>
          <a:bodyPr>
            <a:noAutofit/>
          </a:bodyPr>
          <a:lstStyle/>
          <a:p>
            <a:r>
              <a:rPr lang="ru-RU" sz="2800" dirty="0" smtClean="0">
                <a:latin typeface="Monotype Corsiva" pitchFamily="66" charset="0"/>
                <a:cs typeface="Microsoft Sans Serif" pitchFamily="34" charset="0"/>
              </a:rPr>
              <a:t> </a:t>
            </a:r>
            <a:endParaRPr lang="ru-RU" sz="2800" dirty="0">
              <a:latin typeface="Monotype Corsiva" pitchFamily="66" charset="0"/>
              <a:cs typeface="Microsoft Sans Serif"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492896"/>
            <a:ext cx="2975696" cy="362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492896"/>
            <a:ext cx="1872208" cy="80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949" y="3598423"/>
            <a:ext cx="1977410" cy="80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949" y="4509120"/>
            <a:ext cx="1977410" cy="74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лево 1"/>
          <p:cNvSpPr/>
          <p:nvPr/>
        </p:nvSpPr>
        <p:spPr>
          <a:xfrm>
            <a:off x="4883400" y="264526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825" y="3634409"/>
            <a:ext cx="10001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824" y="4693334"/>
            <a:ext cx="10001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188641"/>
            <a:ext cx="6986587"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5656" y="921403"/>
            <a:ext cx="3206055"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8" y="728700"/>
            <a:ext cx="3879916"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Detskaya-29.jpg"/>
          <p:cNvPicPr>
            <a:picLocks noChangeAspect="1"/>
          </p:cNvPicPr>
          <p:nvPr/>
        </p:nvPicPr>
        <p:blipFill>
          <a:blip r:embed="rId2" cstate="print"/>
          <a:stretch>
            <a:fillRect/>
          </a:stretch>
        </p:blipFill>
        <p:spPr>
          <a:xfrm>
            <a:off x="0" y="-171400"/>
            <a:ext cx="9144000" cy="6857999"/>
          </a:xfrm>
          <a:prstGeom prst="rect">
            <a:avLst/>
          </a:prstGeom>
        </p:spPr>
      </p:pic>
      <p:pic>
        <p:nvPicPr>
          <p:cNvPr id="3077"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51620" y="404664"/>
            <a:ext cx="6840760" cy="193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628801"/>
            <a:ext cx="5328591"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Detskaya-29.jpg"/>
          <p:cNvPicPr>
            <a:picLocks noChangeAspect="1"/>
          </p:cNvPicPr>
          <p:nvPr/>
        </p:nvPicPr>
        <p:blipFill>
          <a:blip r:embed="rId2" cstate="print"/>
          <a:stretch>
            <a:fillRect/>
          </a:stretch>
        </p:blipFill>
        <p:spPr>
          <a:xfrm>
            <a:off x="0" y="0"/>
            <a:ext cx="9144000" cy="6857999"/>
          </a:xfrm>
          <a:prstGeom prst="rect">
            <a:avLst/>
          </a:prstGeom>
        </p:spPr>
      </p:pic>
      <p:pic>
        <p:nvPicPr>
          <p:cNvPr id="13" name="Объект 12" descr="D:\Средняя группа\фото\Печенье 26.11.2018\20181127_155803.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8608" y="2662375"/>
            <a:ext cx="3545630" cy="2829390"/>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348052"/>
            <a:ext cx="2448272" cy="352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348052"/>
            <a:ext cx="2695947" cy="352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04665"/>
            <a:ext cx="777240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2737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7" name="Заголовок 6"/>
          <p:cNvSpPr>
            <a:spLocks noGrp="1"/>
          </p:cNvSpPr>
          <p:nvPr>
            <p:ph type="ctrTitle"/>
          </p:nvPr>
        </p:nvSpPr>
        <p:spPr>
          <a:xfrm>
            <a:off x="685800" y="188640"/>
            <a:ext cx="7772400" cy="792088"/>
          </a:xfrm>
        </p:spPr>
        <p:txBody>
          <a:bodyPr>
            <a:normAutofit fontScale="90000"/>
          </a:bodyPr>
          <a:lstStyle/>
          <a:p>
            <a:r>
              <a:rPr lang="ru-RU" dirty="0" smtClean="0">
                <a:latin typeface="Monotype Corsiva" pitchFamily="66" charset="0"/>
              </a:rPr>
              <a:t> </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sz="3600" dirty="0" smtClean="0">
                <a:latin typeface="Monotype Corsiva" pitchFamily="66" charset="0"/>
              </a:rPr>
              <a:t>«Мы украшаем печенье»</a:t>
            </a:r>
            <a:endParaRPr lang="ru-RU" dirty="0"/>
          </a:p>
        </p:txBody>
      </p:sp>
      <p:sp>
        <p:nvSpPr>
          <p:cNvPr id="2" name="Подзаголовок 1"/>
          <p:cNvSpPr>
            <a:spLocks noGrp="1"/>
          </p:cNvSpPr>
          <p:nvPr>
            <p:ph type="subTitle" idx="1"/>
          </p:nvPr>
        </p:nvSpPr>
        <p:spPr/>
        <p:txBody>
          <a:bodyPr/>
          <a:lstStyle/>
          <a:p>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66" y="1700809"/>
            <a:ext cx="326848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700810"/>
            <a:ext cx="324036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5009" y="0"/>
            <a:ext cx="9144000" cy="6858000"/>
          </a:xfrm>
        </p:spPr>
      </p:pic>
      <p:sp>
        <p:nvSpPr>
          <p:cNvPr id="11" name="Заголовок 10"/>
          <p:cNvSpPr>
            <a:spLocks noGrp="1"/>
          </p:cNvSpPr>
          <p:nvPr>
            <p:ph type="ctrTitle"/>
          </p:nvPr>
        </p:nvSpPr>
        <p:spPr>
          <a:xfrm flipV="1">
            <a:off x="971600" y="404664"/>
            <a:ext cx="7056784" cy="72008"/>
          </a:xfrm>
        </p:spPr>
        <p:txBody>
          <a:bodyPr>
            <a:normAutofit fontScale="90000"/>
          </a:bodyPr>
          <a:lstStyle/>
          <a:p>
            <a:r>
              <a:rPr lang="ru-RU" sz="4000" dirty="0" smtClean="0">
                <a:latin typeface="Monotype Corsiva" pitchFamily="66" charset="0"/>
              </a:rPr>
              <a:t> </a:t>
            </a:r>
            <a:r>
              <a:rPr lang="ru-RU" sz="3600" dirty="0" smtClean="0">
                <a:latin typeface="Monotype Corsiva" pitchFamily="66" charset="0"/>
              </a:rPr>
              <a:t> </a:t>
            </a:r>
            <a:endParaRPr lang="ru-RU" sz="4000" dirty="0">
              <a:latin typeface="Monotype Corsiva" pitchFamily="66" charset="0"/>
            </a:endParaRPr>
          </a:p>
        </p:txBody>
      </p:sp>
      <p:sp>
        <p:nvSpPr>
          <p:cNvPr id="12" name="Подзаголовок 11"/>
          <p:cNvSpPr>
            <a:spLocks noGrp="1"/>
          </p:cNvSpPr>
          <p:nvPr>
            <p:ph type="subTitle" idx="1"/>
          </p:nvPr>
        </p:nvSpPr>
        <p:spPr>
          <a:xfrm>
            <a:off x="1371600" y="908720"/>
            <a:ext cx="6400800" cy="720080"/>
          </a:xfrm>
        </p:spPr>
        <p:txBody>
          <a:bodyPr>
            <a:normAutofit/>
          </a:bodyPr>
          <a:lstStyle/>
          <a:p>
            <a:r>
              <a:rPr lang="ru-RU" dirty="0" smtClean="0">
                <a:solidFill>
                  <a:schemeClr val="tx1"/>
                </a:solidFill>
                <a:latin typeface="Monotype Corsiva" pitchFamily="66" charset="0"/>
              </a:rPr>
              <a:t>Мы лепим «Снеговиков»</a:t>
            </a:r>
            <a:endParaRPr lang="ru-RU" dirty="0">
              <a:solidFill>
                <a:schemeClr val="tx1"/>
              </a:solidFill>
            </a:endParaRPr>
          </a:p>
        </p:txBody>
      </p:sp>
      <p:pic>
        <p:nvPicPr>
          <p:cNvPr id="10244" name="Picture 4" descr="D:\пушистики\снеговки\20190117_0948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38200"/>
            <a:ext cx="3088219" cy="252690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D:\пушистики\снеговки\20190117_095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59" y="1838200"/>
            <a:ext cx="3651341" cy="2526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5009" y="0"/>
            <a:ext cx="9144000" cy="6858000"/>
          </a:xfrm>
        </p:spPr>
      </p:pic>
      <p:sp>
        <p:nvSpPr>
          <p:cNvPr id="11" name="Заголовок 10"/>
          <p:cNvSpPr>
            <a:spLocks noGrp="1"/>
          </p:cNvSpPr>
          <p:nvPr>
            <p:ph type="ctrTitle"/>
          </p:nvPr>
        </p:nvSpPr>
        <p:spPr>
          <a:xfrm flipV="1">
            <a:off x="971600" y="404664"/>
            <a:ext cx="7056784" cy="72008"/>
          </a:xfrm>
        </p:spPr>
        <p:txBody>
          <a:bodyPr>
            <a:normAutofit fontScale="90000"/>
          </a:bodyPr>
          <a:lstStyle/>
          <a:p>
            <a:r>
              <a:rPr lang="ru-RU" sz="4000" dirty="0" smtClean="0">
                <a:latin typeface="Monotype Corsiva" pitchFamily="66" charset="0"/>
              </a:rPr>
              <a:t> </a:t>
            </a:r>
            <a:r>
              <a:rPr lang="ru-RU" sz="3600" dirty="0" smtClean="0">
                <a:latin typeface="Monotype Corsiva" pitchFamily="66" charset="0"/>
              </a:rPr>
              <a:t> </a:t>
            </a:r>
            <a:endParaRPr lang="ru-RU" sz="4000" dirty="0">
              <a:latin typeface="Monotype Corsiva" pitchFamily="66" charset="0"/>
            </a:endParaRPr>
          </a:p>
        </p:txBody>
      </p:sp>
      <p:sp>
        <p:nvSpPr>
          <p:cNvPr id="12" name="Подзаголовок 11"/>
          <p:cNvSpPr>
            <a:spLocks noGrp="1"/>
          </p:cNvSpPr>
          <p:nvPr>
            <p:ph type="subTitle" idx="1"/>
          </p:nvPr>
        </p:nvSpPr>
        <p:spPr>
          <a:xfrm>
            <a:off x="1371600" y="908720"/>
            <a:ext cx="6400800" cy="720080"/>
          </a:xfrm>
        </p:spPr>
        <p:txBody>
          <a:bodyPr>
            <a:normAutofit/>
          </a:bodyPr>
          <a:lstStyle/>
          <a:p>
            <a:r>
              <a:rPr lang="ru-RU" dirty="0" smtClean="0">
                <a:solidFill>
                  <a:schemeClr val="tx1"/>
                </a:solidFill>
                <a:latin typeface="Monotype Corsiva" pitchFamily="66" charset="0"/>
              </a:rPr>
              <a:t>Мы лепим «Снеговиков»</a:t>
            </a:r>
            <a:endParaRPr lang="ru-RU"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3616902" cy="270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D:\пушистики\снеговки\20190117_1012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657350"/>
            <a:ext cx="3663950" cy="27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128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5" name="Заголовок 4"/>
          <p:cNvSpPr>
            <a:spLocks noGrp="1"/>
          </p:cNvSpPr>
          <p:nvPr>
            <p:ph type="ctrTitle"/>
          </p:nvPr>
        </p:nvSpPr>
        <p:spPr>
          <a:xfrm>
            <a:off x="1763688" y="836712"/>
            <a:ext cx="6192688" cy="936104"/>
          </a:xfrm>
        </p:spPr>
        <p:txBody>
          <a:bodyPr>
            <a:normAutofit fontScale="90000"/>
          </a:bodyPr>
          <a:lstStyle/>
          <a:p>
            <a:r>
              <a:rPr lang="ru-RU" sz="3600" dirty="0" smtClean="0">
                <a:solidFill>
                  <a:schemeClr val="tx1"/>
                </a:solidFill>
                <a:latin typeface="Monotype Corsiva" pitchFamily="66" charset="0"/>
              </a:rPr>
              <a:t/>
            </a:r>
            <a:br>
              <a:rPr lang="ru-RU" sz="3600" dirty="0" smtClean="0">
                <a:solidFill>
                  <a:schemeClr val="tx1"/>
                </a:solidFill>
                <a:latin typeface="Monotype Corsiva" pitchFamily="66" charset="0"/>
              </a:rPr>
            </a:br>
            <a:r>
              <a:rPr lang="ru-RU" sz="3600" dirty="0" smtClean="0">
                <a:solidFill>
                  <a:schemeClr val="tx1"/>
                </a:solidFill>
                <a:latin typeface="Monotype Corsiva" pitchFamily="66" charset="0"/>
              </a:rPr>
              <a:t/>
            </a:r>
            <a:br>
              <a:rPr lang="ru-RU" sz="3600" dirty="0" smtClean="0">
                <a:solidFill>
                  <a:schemeClr val="tx1"/>
                </a:solidFill>
                <a:latin typeface="Monotype Corsiva" pitchFamily="66" charset="0"/>
              </a:rPr>
            </a:br>
            <a:r>
              <a:rPr lang="ru-RU" sz="3100" dirty="0" smtClean="0">
                <a:latin typeface="Monotype Corsiva" pitchFamily="66" charset="0"/>
              </a:rPr>
              <a:t>Цветное тесто увлекает детей еще больше</a:t>
            </a:r>
            <a:br>
              <a:rPr lang="ru-RU" sz="3100" dirty="0" smtClean="0">
                <a:latin typeface="Monotype Corsiva" pitchFamily="66" charset="0"/>
              </a:rPr>
            </a:br>
            <a:r>
              <a:rPr lang="ru-RU" sz="3100" dirty="0" smtClean="0">
                <a:solidFill>
                  <a:schemeClr val="tx1"/>
                </a:solidFill>
                <a:latin typeface="Monotype Corsiva" pitchFamily="66" charset="0"/>
              </a:rPr>
              <a:t>Мы лепим «Цветы-сердечки</a:t>
            </a:r>
            <a:r>
              <a:rPr lang="ru-RU" sz="3600" dirty="0" smtClean="0">
                <a:latin typeface="Monotype Corsiva" pitchFamily="66" charset="0"/>
              </a:rPr>
              <a:t/>
            </a:r>
            <a:br>
              <a:rPr lang="ru-RU" sz="3600" dirty="0" smtClean="0">
                <a:latin typeface="Monotype Corsiva" pitchFamily="66" charset="0"/>
              </a:rPr>
            </a:br>
            <a:r>
              <a:rPr lang="ru-RU" dirty="0" smtClean="0">
                <a:solidFill>
                  <a:schemeClr val="tx1"/>
                </a:solidFill>
                <a:latin typeface="Monotype Corsiva" pitchFamily="66" charset="0"/>
              </a:rPr>
              <a:t/>
            </a:r>
            <a:br>
              <a:rPr lang="ru-RU" dirty="0" smtClean="0">
                <a:solidFill>
                  <a:schemeClr val="tx1"/>
                </a:solidFill>
                <a:latin typeface="Monotype Corsiva" pitchFamily="66" charset="0"/>
              </a:rPr>
            </a:br>
            <a:endParaRPr lang="ru-RU" dirty="0"/>
          </a:p>
        </p:txBody>
      </p:sp>
      <p:sp>
        <p:nvSpPr>
          <p:cNvPr id="6" name="Подзаголовок 5"/>
          <p:cNvSpPr>
            <a:spLocks noGrp="1"/>
          </p:cNvSpPr>
          <p:nvPr>
            <p:ph type="subTitle" idx="1"/>
          </p:nvPr>
        </p:nvSpPr>
        <p:spPr>
          <a:xfrm>
            <a:off x="1371600" y="3429000"/>
            <a:ext cx="6400800" cy="2209800"/>
          </a:xfrm>
        </p:spPr>
        <p:txBody>
          <a:bodyPr>
            <a:normAutofit/>
          </a:bodyPr>
          <a:lstStyle/>
          <a:p>
            <a:r>
              <a:rPr lang="ru-RU" dirty="0" smtClean="0">
                <a:solidFill>
                  <a:schemeClr val="tx1"/>
                </a:solidFill>
                <a:latin typeface="Monotype Corsiva" pitchFamily="66" charset="0"/>
              </a:rPr>
              <a:t> </a:t>
            </a:r>
            <a:endParaRPr lang="ru-RU" dirty="0">
              <a:solidFill>
                <a:schemeClr val="tx1"/>
              </a:solidFill>
              <a:latin typeface="Monotype Corsiva" pitchFamily="66"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43088"/>
            <a:ext cx="273685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870726"/>
            <a:ext cx="308451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5" name="Заголовок 4"/>
          <p:cNvSpPr>
            <a:spLocks noGrp="1"/>
          </p:cNvSpPr>
          <p:nvPr>
            <p:ph type="ctrTitle"/>
          </p:nvPr>
        </p:nvSpPr>
        <p:spPr>
          <a:xfrm>
            <a:off x="1763688" y="836712"/>
            <a:ext cx="6192688" cy="936104"/>
          </a:xfrm>
        </p:spPr>
        <p:txBody>
          <a:bodyPr>
            <a:normAutofit fontScale="90000"/>
          </a:bodyPr>
          <a:lstStyle/>
          <a:p>
            <a:r>
              <a:rPr lang="ru-RU" sz="3600" dirty="0" smtClean="0">
                <a:solidFill>
                  <a:schemeClr val="tx1"/>
                </a:solidFill>
                <a:latin typeface="Monotype Corsiva" pitchFamily="66" charset="0"/>
              </a:rPr>
              <a:t/>
            </a:r>
            <a:br>
              <a:rPr lang="ru-RU" sz="3600" dirty="0" smtClean="0">
                <a:solidFill>
                  <a:schemeClr val="tx1"/>
                </a:solidFill>
                <a:latin typeface="Monotype Corsiva" pitchFamily="66" charset="0"/>
              </a:rPr>
            </a:br>
            <a:r>
              <a:rPr lang="ru-RU" sz="3600" dirty="0" smtClean="0">
                <a:solidFill>
                  <a:schemeClr val="tx1"/>
                </a:solidFill>
                <a:latin typeface="Monotype Corsiva" pitchFamily="66" charset="0"/>
              </a:rPr>
              <a:t/>
            </a:r>
            <a:br>
              <a:rPr lang="ru-RU" sz="3600" dirty="0" smtClean="0">
                <a:solidFill>
                  <a:schemeClr val="tx1"/>
                </a:solidFill>
                <a:latin typeface="Monotype Corsiva" pitchFamily="66" charset="0"/>
              </a:rPr>
            </a:br>
            <a:r>
              <a:rPr lang="ru-RU" sz="3100" dirty="0" smtClean="0">
                <a:latin typeface="Monotype Corsiva" pitchFamily="66" charset="0"/>
              </a:rPr>
              <a:t>Цветное тесто увлекает детей еще больше</a:t>
            </a:r>
            <a:br>
              <a:rPr lang="ru-RU" sz="3100" dirty="0" smtClean="0">
                <a:latin typeface="Monotype Corsiva" pitchFamily="66" charset="0"/>
              </a:rPr>
            </a:br>
            <a:r>
              <a:rPr lang="ru-RU" sz="3100" dirty="0" smtClean="0">
                <a:solidFill>
                  <a:schemeClr val="tx1"/>
                </a:solidFill>
                <a:latin typeface="Monotype Corsiva" pitchFamily="66" charset="0"/>
              </a:rPr>
              <a:t>Мы лепим «Цветы-сердечки</a:t>
            </a:r>
            <a:r>
              <a:rPr lang="ru-RU" sz="3600" dirty="0" smtClean="0">
                <a:latin typeface="Monotype Corsiva" pitchFamily="66" charset="0"/>
              </a:rPr>
              <a:t/>
            </a:r>
            <a:br>
              <a:rPr lang="ru-RU" sz="3600" dirty="0" smtClean="0">
                <a:latin typeface="Monotype Corsiva" pitchFamily="66" charset="0"/>
              </a:rPr>
            </a:br>
            <a:r>
              <a:rPr lang="ru-RU" dirty="0" smtClean="0">
                <a:solidFill>
                  <a:schemeClr val="tx1"/>
                </a:solidFill>
                <a:latin typeface="Monotype Corsiva" pitchFamily="66" charset="0"/>
              </a:rPr>
              <a:t/>
            </a:r>
            <a:br>
              <a:rPr lang="ru-RU" dirty="0" smtClean="0">
                <a:solidFill>
                  <a:schemeClr val="tx1"/>
                </a:solidFill>
                <a:latin typeface="Monotype Corsiva" pitchFamily="66" charset="0"/>
              </a:rPr>
            </a:br>
            <a:endParaRPr lang="ru-RU" dirty="0"/>
          </a:p>
        </p:txBody>
      </p:sp>
      <p:sp>
        <p:nvSpPr>
          <p:cNvPr id="6" name="Подзаголовок 5"/>
          <p:cNvSpPr>
            <a:spLocks noGrp="1"/>
          </p:cNvSpPr>
          <p:nvPr>
            <p:ph type="subTitle" idx="1"/>
          </p:nvPr>
        </p:nvSpPr>
        <p:spPr>
          <a:xfrm>
            <a:off x="1371600" y="3429000"/>
            <a:ext cx="6400800" cy="2209800"/>
          </a:xfrm>
        </p:spPr>
        <p:txBody>
          <a:bodyPr>
            <a:normAutofit/>
          </a:bodyPr>
          <a:lstStyle/>
          <a:p>
            <a:r>
              <a:rPr lang="ru-RU" dirty="0" smtClean="0">
                <a:solidFill>
                  <a:schemeClr val="tx1"/>
                </a:solidFill>
                <a:latin typeface="Monotype Corsiva" pitchFamily="66" charset="0"/>
              </a:rPr>
              <a:t> </a:t>
            </a:r>
            <a:endParaRPr lang="ru-RU" dirty="0">
              <a:solidFill>
                <a:schemeClr val="tx1"/>
              </a:solidFill>
              <a:latin typeface="Monotype Corsiva" pitchFamily="66"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617663"/>
            <a:ext cx="4829175"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13133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683568" y="764704"/>
            <a:ext cx="7344816" cy="5361459"/>
          </a:xfrm>
        </p:spPr>
        <p:txBody>
          <a:bodyPr/>
          <a:lstStyle/>
          <a:p>
            <a:pPr algn="just">
              <a:buNone/>
            </a:pPr>
            <a:r>
              <a:rPr lang="ru-RU" dirty="0" smtClean="0">
                <a:latin typeface="Times New Roman" pitchFamily="18" charset="0"/>
                <a:cs typeface="Times New Roman" pitchFamily="18" charset="0"/>
              </a:rPr>
              <a:t>         </a:t>
            </a:r>
            <a:r>
              <a:rPr lang="ru-RU" sz="2400" dirty="0" smtClean="0">
                <a:latin typeface="Monotype Corsiva" pitchFamily="66" charset="0"/>
                <a:cs typeface="Times New Roman" pitchFamily="18" charset="0"/>
              </a:rPr>
              <a:t>Тесто очень пластичное и позволяет проработать мелкие детали. На тесте остаются замечательные отпечатки от любых предметов – пуговицы, ладошки, вилки, гвоздика, расчески, ткани – любой предмет, рельеф.</a:t>
            </a:r>
            <a:endParaRPr lang="ru-RU" dirty="0">
              <a:latin typeface="Monotype Corsiva" pitchFamily="66" charset="0"/>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76" y="2515844"/>
            <a:ext cx="2472116" cy="247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D:\пушистики\снеговки\f9fa2aa1cedcae9913cedd29aae869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564904"/>
            <a:ext cx="4631404" cy="233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1259632" y="620688"/>
            <a:ext cx="6624736" cy="5505475"/>
          </a:xfrm>
        </p:spPr>
        <p:txBody>
          <a:bodyPr/>
          <a:lstStyle/>
          <a:p>
            <a:pPr>
              <a:buNone/>
            </a:pPr>
            <a:r>
              <a:rPr lang="ru-RU" sz="2400" dirty="0" smtClean="0">
                <a:latin typeface="Monotype Corsiva" pitchFamily="66" charset="0"/>
                <a:cs typeface="Times New Roman" pitchFamily="18" charset="0"/>
              </a:rPr>
              <a:t>              Детям очень нравятся делать фигурки. Для этого можно использовать специальные формочки или, например, формочки для выпекания фигурного печенья. Детям очень нравятся делать фигурки. Для этого можно использовать специальные формочки или, например, формочки для выпекания фигурного печенья. </a:t>
            </a:r>
          </a:p>
          <a:p>
            <a:pPr>
              <a:buNone/>
            </a:pPr>
            <a:endParaRPr lang="ru-R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573016"/>
            <a:ext cx="23844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924944"/>
            <a:ext cx="2182813"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5" name="Заголовок 4"/>
          <p:cNvSpPr>
            <a:spLocks noGrp="1"/>
          </p:cNvSpPr>
          <p:nvPr>
            <p:ph type="ctrTitle"/>
          </p:nvPr>
        </p:nvSpPr>
        <p:spPr>
          <a:xfrm>
            <a:off x="685800" y="548681"/>
            <a:ext cx="7772400" cy="72007"/>
          </a:xfrm>
        </p:spPr>
        <p:txBody>
          <a:bodyPr>
            <a:normAutofit fontScale="90000"/>
          </a:bodyPr>
          <a:lstStyle/>
          <a:p>
            <a:endParaRPr lang="ru-RU" dirty="0"/>
          </a:p>
        </p:txBody>
      </p:sp>
      <p:sp>
        <p:nvSpPr>
          <p:cNvPr id="6" name="Подзаголовок 5"/>
          <p:cNvSpPr>
            <a:spLocks noGrp="1"/>
          </p:cNvSpPr>
          <p:nvPr>
            <p:ph type="subTitle" idx="1"/>
          </p:nvPr>
        </p:nvSpPr>
        <p:spPr>
          <a:xfrm>
            <a:off x="1371600" y="1700808"/>
            <a:ext cx="6400800" cy="3937992"/>
          </a:xfrm>
        </p:spPr>
        <p:txBody>
          <a:bodyPr>
            <a:normAutofit/>
          </a:bodyPr>
          <a:lstStyle/>
          <a:p>
            <a:r>
              <a:rPr lang="ru-RU" sz="2800" dirty="0" smtClean="0">
                <a:solidFill>
                  <a:schemeClr val="tx1"/>
                </a:solidFill>
                <a:latin typeface="Times New Roman" pitchFamily="18" charset="0"/>
                <a:cs typeface="Times New Roman" pitchFamily="18" charset="0"/>
              </a:rPr>
              <a:t>«Истоки способностей и дарований детей – на кончиках их пальцев. От пальцев, образно говоря, идут тончайшие ручейки, которые питают источник творческой мысли»</a:t>
            </a:r>
          </a:p>
          <a:p>
            <a:r>
              <a:rPr lang="ru-RU" sz="2000" dirty="0" smtClean="0">
                <a:solidFill>
                  <a:schemeClr val="tx1"/>
                </a:solidFill>
                <a:latin typeface="Times New Roman" pitchFamily="18" charset="0"/>
                <a:cs typeface="Times New Roman" pitchFamily="18" charset="0"/>
              </a:rPr>
              <a:t>                                                           В.А. Сухомлинский</a:t>
            </a:r>
          </a:p>
          <a:p>
            <a:endParaRPr lang="ru-RU"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1187624" y="548680"/>
            <a:ext cx="7056784" cy="5090120"/>
          </a:xfrm>
        </p:spPr>
        <p:txBody>
          <a:bodyPr>
            <a:prstTxWarp prst="textCanUp">
              <a:avLst/>
            </a:prstTxWarp>
            <a:normAutofit/>
          </a:bodyPr>
          <a:lstStyle/>
          <a:p>
            <a:endParaRPr lang="ru-RU" sz="4000" dirty="0" smtClean="0">
              <a:solidFill>
                <a:schemeClr val="tx1"/>
              </a:solidFill>
              <a:latin typeface="Times New Roman" pitchFamily="18" charset="0"/>
              <a:cs typeface="Times New Roman" pitchFamily="18" charset="0"/>
            </a:endParaRPr>
          </a:p>
          <a:p>
            <a:r>
              <a:rPr lang="ru-RU" sz="4000" dirty="0" smtClean="0">
                <a:solidFill>
                  <a:srgbClr val="FF0000"/>
                </a:solidFill>
                <a:latin typeface="Times New Roman" pitchFamily="18" charset="0"/>
                <a:cs typeface="Times New Roman" pitchFamily="18" charset="0"/>
              </a:rPr>
              <a:t>Спасибо за внимание</a:t>
            </a:r>
          </a:p>
          <a:p>
            <a:endParaRPr lang="ru-RU" sz="4000" dirty="0">
              <a:solidFill>
                <a:schemeClr val="tx1"/>
              </a:solidFill>
              <a:latin typeface="Monotype Corsiva" pitchFamily="66" charset="0"/>
            </a:endParaRPr>
          </a:p>
          <a:p>
            <a:r>
              <a:rPr lang="ru-RU" sz="4000" dirty="0" smtClean="0">
                <a:solidFill>
                  <a:srgbClr val="FF0000"/>
                </a:solidFill>
                <a:latin typeface="Monotype Corsiva" pitchFamily="66" charset="0"/>
              </a:rPr>
              <a:t>!</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971600" y="1124744"/>
            <a:ext cx="6984776" cy="5001419"/>
          </a:xfrm>
        </p:spPr>
        <p:txBody>
          <a:bodyPr/>
          <a:lstStyle/>
          <a:p>
            <a:pPr algn="just">
              <a:buNone/>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Соленое тесто – это замечательный материал для поделок. Оно обладает целым рядом преимуществ: не оставляет следов и легко отмывается, безопасно для детей, экологически чистый натуральный материал, не вызывающий аллергии. Лепить могут как дети 3-6 лет, так и самые маленькие. Тесто очень пластичное и позволяет проработать мелкие детали. На тесте остаются замечательные отпечатки от любых предметов – пуговицы, ладошки, вилки, гвоздика, расчески, ткани – любой предмет, рельеф которого вам интересен.</a:t>
            </a: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11" name="Заголовок 10"/>
          <p:cNvSpPr>
            <a:spLocks noGrp="1"/>
          </p:cNvSpPr>
          <p:nvPr>
            <p:ph type="ctrTitle"/>
          </p:nvPr>
        </p:nvSpPr>
        <p:spPr>
          <a:xfrm>
            <a:off x="1187624" y="476673"/>
            <a:ext cx="6840760" cy="1008111"/>
          </a:xfrm>
        </p:spPr>
        <p:txBody>
          <a:bodyPr/>
          <a:lstStyle/>
          <a:p>
            <a:r>
              <a:rPr lang="ru-RU" dirty="0" smtClean="0">
                <a:solidFill>
                  <a:schemeClr val="tx1"/>
                </a:solidFill>
                <a:latin typeface="Monotype Corsiva" pitchFamily="66" charset="0"/>
                <a:cs typeface="Times New Roman" pitchFamily="18" charset="0"/>
              </a:rPr>
              <a:t>Актуальность</a:t>
            </a:r>
            <a:endParaRPr lang="ru-RU" dirty="0"/>
          </a:p>
        </p:txBody>
      </p:sp>
      <p:sp>
        <p:nvSpPr>
          <p:cNvPr id="12" name="Подзаголовок 11"/>
          <p:cNvSpPr>
            <a:spLocks noGrp="1"/>
          </p:cNvSpPr>
          <p:nvPr>
            <p:ph type="subTitle" idx="1"/>
          </p:nvPr>
        </p:nvSpPr>
        <p:spPr>
          <a:xfrm>
            <a:off x="1371600" y="1628800"/>
            <a:ext cx="6400800" cy="4392488"/>
          </a:xfrm>
        </p:spPr>
        <p:txBody>
          <a:bodyPr>
            <a:normAutofit fontScale="85000" lnSpcReduction="10000"/>
          </a:bodyPr>
          <a:lstStyle/>
          <a:p>
            <a:pPr indent="228600">
              <a:spcAft>
                <a:spcPts val="0"/>
              </a:spcAft>
            </a:pPr>
            <a:r>
              <a:rPr lang="ru-RU" sz="2400" b="1" dirty="0">
                <a:solidFill>
                  <a:srgbClr val="111111"/>
                </a:solidFill>
                <a:latin typeface="Times New Roman"/>
                <a:ea typeface="Times New Roman"/>
              </a:rPr>
              <a:t>Работа с тестом – это</a:t>
            </a:r>
            <a:r>
              <a:rPr lang="ru-RU" sz="2400" dirty="0">
                <a:solidFill>
                  <a:srgbClr val="111111"/>
                </a:solidFill>
                <a:latin typeface="Times New Roman"/>
                <a:ea typeface="Times New Roman"/>
              </a:rPr>
              <a:t>, своего рода упражнения, оказывающие помощь в развитии тонких дифференцированных движений, координации, тактильных ощущений детей. Всему, что так необходимо ребенку в школе: воспитанию усидчивости, аккуратности, терпению; развитию ловкости рук и точности глазомера; овладению технологическими операциями и, прежде всего, творческому подходу к любой </a:t>
            </a:r>
            <a:r>
              <a:rPr lang="ru-RU" sz="2400" b="1" dirty="0">
                <a:solidFill>
                  <a:srgbClr val="111111"/>
                </a:solidFill>
                <a:latin typeface="Times New Roman"/>
                <a:ea typeface="Times New Roman"/>
              </a:rPr>
              <a:t>работе</a:t>
            </a:r>
            <a:r>
              <a:rPr lang="ru-RU" sz="2400" dirty="0">
                <a:solidFill>
                  <a:srgbClr val="111111"/>
                </a:solidFill>
                <a:latin typeface="Times New Roman"/>
                <a:ea typeface="Times New Roman"/>
              </a:rPr>
              <a:t>, радость творчества посредством самовыражения через изготовление изделий из соленого </a:t>
            </a:r>
            <a:r>
              <a:rPr lang="ru-RU" sz="2400" b="1" dirty="0">
                <a:solidFill>
                  <a:srgbClr val="111111"/>
                </a:solidFill>
                <a:latin typeface="Times New Roman"/>
                <a:ea typeface="Times New Roman"/>
              </a:rPr>
              <a:t>теста</a:t>
            </a:r>
            <a:r>
              <a:rPr lang="ru-RU" sz="2400" dirty="0">
                <a:solidFill>
                  <a:srgbClr val="111111"/>
                </a:solidFill>
                <a:latin typeface="Times New Roman"/>
                <a:ea typeface="Times New Roman"/>
              </a:rPr>
              <a:t>. Занятия лепкой комплексно воздействуют на развитие </a:t>
            </a:r>
            <a:r>
              <a:rPr lang="ru-RU" sz="2400" u="sng" dirty="0">
                <a:solidFill>
                  <a:srgbClr val="111111"/>
                </a:solidFill>
                <a:latin typeface="Times New Roman"/>
                <a:ea typeface="Times New Roman"/>
              </a:rPr>
              <a:t>ребёнка:</a:t>
            </a:r>
            <a:endParaRPr lang="ru-RU" sz="2000" u="sng" dirty="0">
              <a:latin typeface="Times New Roman"/>
              <a:ea typeface="Times New Roman"/>
            </a:endParaRPr>
          </a:p>
          <a:p>
            <a:pPr>
              <a:spcBef>
                <a:spcPts val="1125"/>
              </a:spcBef>
              <a:spcAft>
                <a:spcPts val="1125"/>
              </a:spcAft>
            </a:pPr>
            <a:r>
              <a:rPr lang="ru-RU" sz="2400" dirty="0">
                <a:solidFill>
                  <a:srgbClr val="111111"/>
                </a:solidFill>
                <a:latin typeface="Times New Roman"/>
                <a:ea typeface="Times New Roman"/>
              </a:rPr>
              <a:t>Повышает сенсорную чувствительность, то есть способствует тонкому восприятию формы, фактуры, цвета, веса, пластики;</a:t>
            </a:r>
            <a:endParaRPr lang="ru-RU" sz="2000" dirty="0">
              <a:effectLst/>
              <a:latin typeface="Times New Roman"/>
              <a:ea typeface="Times New Roman"/>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692696"/>
            <a:ext cx="8229600" cy="864096"/>
          </a:xfrm>
        </p:spPr>
        <p:txBody>
          <a:bodyPr>
            <a:normAutofit/>
          </a:bodyPr>
          <a:lstStyle/>
          <a:p>
            <a:endParaRPr lang="ru-RU" dirty="0">
              <a:latin typeface="Monotype Corsiva" pitchFamily="66" charset="0"/>
            </a:endParaRPr>
          </a:p>
        </p:txBody>
      </p:sp>
      <p:sp>
        <p:nvSpPr>
          <p:cNvPr id="3" name="Содержимое 2"/>
          <p:cNvSpPr>
            <a:spLocks noGrp="1"/>
          </p:cNvSpPr>
          <p:nvPr>
            <p:ph idx="1"/>
          </p:nvPr>
        </p:nvSpPr>
        <p:spPr>
          <a:xfrm>
            <a:off x="755576" y="1844825"/>
            <a:ext cx="6984776" cy="2304256"/>
          </a:xfrm>
        </p:spPr>
        <p:txBody>
          <a:bodyPr>
            <a:normAutofit fontScale="25000" lnSpcReduction="20000"/>
          </a:bodyPr>
          <a:lstStyle/>
          <a:p>
            <a:pPr algn="just">
              <a:lnSpc>
                <a:spcPct val="120000"/>
              </a:lnSpc>
              <a:buNone/>
            </a:pPr>
            <a:r>
              <a:rPr lang="ru-RU" sz="2000" dirty="0" smtClean="0">
                <a:latin typeface="Times New Roman" pitchFamily="18" charset="0"/>
                <a:cs typeface="Times New Roman" pitchFamily="18" charset="0"/>
              </a:rPr>
              <a:t>             </a:t>
            </a:r>
            <a:r>
              <a:rPr lang="ru-RU" sz="8000" b="1" dirty="0">
                <a:latin typeface="Times New Roman" pitchFamily="18" charset="0"/>
                <a:cs typeface="Times New Roman" pitchFamily="18" charset="0"/>
              </a:rPr>
              <a:t>По своему содержанию занятия имеют своей целью развитие индивидуальности, интуиции, воспитание организованности и аккуратности. Лепка включает в себя сенсорные и другие модально-специфические факторы развития, при этом отрабатывается </a:t>
            </a:r>
            <a:r>
              <a:rPr lang="ru-RU" sz="8000" b="1" dirty="0" err="1">
                <a:latin typeface="Times New Roman" pitchFamily="18" charset="0"/>
                <a:cs typeface="Times New Roman" pitchFamily="18" charset="0"/>
              </a:rPr>
              <a:t>глазо</a:t>
            </a:r>
            <a:r>
              <a:rPr lang="ru-RU" sz="8000" b="1" dirty="0">
                <a:latin typeface="Times New Roman" pitchFamily="18" charset="0"/>
                <a:cs typeface="Times New Roman" pitchFamily="18" charset="0"/>
              </a:rPr>
              <a:t>-ручная координация, концентрация внимания и усидчивости, развитие произвольной регуляции.</a:t>
            </a:r>
          </a:p>
          <a:p>
            <a:pPr algn="just">
              <a:lnSpc>
                <a:spcPct val="120000"/>
              </a:lnSpc>
              <a:buNone/>
            </a:pPr>
            <a:r>
              <a:rPr lang="ru-RU" sz="8000" b="1" dirty="0">
                <a:latin typeface="Times New Roman" pitchFamily="18" charset="0"/>
                <a:cs typeface="Times New Roman" pitchFamily="18" charset="0"/>
              </a:rPr>
              <a:t>В процессе обучения у ребят налаживаются межличностные отношения, укрепляется дружба. Царит искренняя атмосфера.</a:t>
            </a:r>
          </a:p>
          <a:p>
            <a:pPr algn="just">
              <a:lnSpc>
                <a:spcPct val="120000"/>
              </a:lnSpc>
              <a:buNone/>
            </a:pPr>
            <a:r>
              <a:rPr lang="ru-RU" sz="2000" dirty="0" smtClean="0"/>
              <a:t/>
            </a:r>
            <a:br>
              <a:rPr lang="ru-RU" sz="2000" dirty="0" smtClean="0"/>
            </a:br>
            <a:r>
              <a:rPr lang="ru-RU" sz="2000" dirty="0" smtClean="0"/>
              <a:t/>
            </a:r>
            <a:br>
              <a:rPr lang="ru-RU" sz="2000" dirty="0" smtClean="0"/>
            </a:br>
            <a:endParaRPr lang="ru-RU"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etskaya-2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908720"/>
            <a:ext cx="8229600" cy="1008112"/>
          </a:xfrm>
        </p:spPr>
        <p:txBody>
          <a:bodyPr>
            <a:normAutofit/>
          </a:bodyPr>
          <a:lstStyle/>
          <a:p>
            <a:r>
              <a:rPr lang="ru-RU" dirty="0" smtClean="0">
                <a:latin typeface="Monotype Corsiva" pitchFamily="66" charset="0"/>
              </a:rPr>
              <a:t>Трудоемкость</a:t>
            </a:r>
            <a:r>
              <a:rPr lang="ru-RU" sz="3200" dirty="0" smtClean="0">
                <a:latin typeface="Monotype Corsiva" pitchFamily="66" charset="0"/>
              </a:rPr>
              <a:t> </a:t>
            </a:r>
            <a:endParaRPr lang="ru-RU" sz="3200" dirty="0">
              <a:latin typeface="Monotype Corsiva" pitchFamily="66" charset="0"/>
            </a:endParaRPr>
          </a:p>
        </p:txBody>
      </p:sp>
      <p:sp>
        <p:nvSpPr>
          <p:cNvPr id="3" name="Содержимое 2"/>
          <p:cNvSpPr>
            <a:spLocks noGrp="1"/>
          </p:cNvSpPr>
          <p:nvPr>
            <p:ph idx="1"/>
          </p:nvPr>
        </p:nvSpPr>
        <p:spPr>
          <a:xfrm>
            <a:off x="1619672" y="1772817"/>
            <a:ext cx="5976664" cy="3312368"/>
          </a:xfrm>
        </p:spPr>
        <p:txBody>
          <a:bodyPr>
            <a:normAutofit/>
          </a:bodyPr>
          <a:lstStyle/>
          <a:p>
            <a:pPr>
              <a:buNone/>
            </a:pPr>
            <a:r>
              <a:rPr lang="ru-RU" sz="2000" dirty="0" smtClean="0">
                <a:latin typeface="Times New Roman" pitchFamily="18" charset="0"/>
                <a:cs typeface="Times New Roman" pitchFamily="18" charset="0"/>
              </a:rPr>
              <a:t>Слабо развитая моторика рук</a:t>
            </a:r>
          </a:p>
          <a:p>
            <a:pPr>
              <a:buNone/>
            </a:pPr>
            <a:r>
              <a:rPr lang="ru-RU" sz="2000" dirty="0" smtClean="0">
                <a:latin typeface="Times New Roman" pitchFamily="18" charset="0"/>
                <a:cs typeface="Times New Roman" pitchFamily="18" charset="0"/>
              </a:rPr>
              <a:t>Недостаточно сформированы навыки лепки</a:t>
            </a:r>
          </a:p>
          <a:p>
            <a:pPr>
              <a:buNone/>
            </a:pPr>
            <a:r>
              <a:rPr lang="ru-RU" sz="2000" dirty="0" smtClean="0">
                <a:latin typeface="Times New Roman" pitchFamily="18" charset="0"/>
                <a:cs typeface="Times New Roman" pitchFamily="18" charset="0"/>
              </a:rPr>
              <a:t>Ограниченный кругозор</a:t>
            </a:r>
          </a:p>
          <a:p>
            <a:pPr>
              <a:buNone/>
            </a:pPr>
            <a:r>
              <a:rPr lang="ru-RU" sz="2000" dirty="0" smtClean="0">
                <a:latin typeface="Times New Roman" pitchFamily="18" charset="0"/>
                <a:cs typeface="Times New Roman" pitchFamily="18" charset="0"/>
              </a:rPr>
              <a:t>Маленький индивидуальный опыт</a:t>
            </a:r>
          </a:p>
          <a:p>
            <a:pPr>
              <a:buNone/>
            </a:pPr>
            <a:r>
              <a:rPr lang="ru-RU" sz="2000" dirty="0" smtClean="0">
                <a:latin typeface="Times New Roman" pitchFamily="18" charset="0"/>
                <a:cs typeface="Times New Roman" pitchFamily="18" charset="0"/>
              </a:rPr>
              <a:t>Недостаточная заинтересованность  родителей в стремлениях и желаниях ребенка</a:t>
            </a:r>
          </a:p>
          <a:p>
            <a:pPr>
              <a:buNone/>
            </a:pPr>
            <a:r>
              <a:rPr lang="ru-RU" sz="2000" dirty="0" smtClean="0">
                <a:latin typeface="Times New Roman" pitchFamily="18" charset="0"/>
                <a:cs typeface="Times New Roman" pitchFamily="18" charset="0"/>
              </a:rPr>
              <a:t>Нет возможности организации отдельной студии для творчества</a:t>
            </a:r>
          </a:p>
          <a:p>
            <a:pPr>
              <a:buNone/>
            </a:pPr>
            <a:r>
              <a:rPr lang="ru-RU" sz="2000" dirty="0" smtClean="0">
                <a:latin typeface="Times New Roman" pitchFamily="18" charset="0"/>
                <a:cs typeface="Times New Roman" pitchFamily="18" charset="0"/>
              </a:rPr>
              <a:t>Не систематическое посещение занятий детьми</a:t>
            </a:r>
            <a:endParaRPr lang="ru-RU"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6" name="Подзаголовок 5"/>
          <p:cNvSpPr>
            <a:spLocks noGrp="1"/>
          </p:cNvSpPr>
          <p:nvPr>
            <p:ph type="subTitle" idx="1"/>
          </p:nvPr>
        </p:nvSpPr>
        <p:spPr>
          <a:xfrm>
            <a:off x="1475656" y="836712"/>
            <a:ext cx="6048672" cy="3384376"/>
          </a:xfrm>
        </p:spPr>
        <p:txBody>
          <a:bodyPr>
            <a:noAutofit/>
          </a:bodyPr>
          <a:lstStyle/>
          <a:p>
            <a:r>
              <a:rPr lang="ru-RU" sz="2000" b="1"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Цель – развитие творческих способностей детей в процессе создания поделок из соленого теста </a:t>
            </a:r>
            <a:r>
              <a:rPr lang="ru-RU" sz="2000" b="1" i="1" dirty="0">
                <a:solidFill>
                  <a:schemeClr val="tx1"/>
                </a:solidFill>
                <a:latin typeface="Times New Roman" pitchFamily="18" charset="0"/>
                <a:cs typeface="Times New Roman" pitchFamily="18" charset="0"/>
              </a:rPr>
              <a:t>(лепка и последующая роспись готовых изделий)</a:t>
            </a:r>
            <a:endParaRPr lang="ru-RU" sz="2000" b="1" dirty="0">
              <a:solidFill>
                <a:schemeClr val="tx1"/>
              </a:solidFill>
              <a:latin typeface="Times New Roman" pitchFamily="18" charset="0"/>
              <a:cs typeface="Times New Roman" pitchFamily="18" charset="0"/>
            </a:endParaRPr>
          </a:p>
          <a:p>
            <a:r>
              <a:rPr lang="ru-RU" sz="2000" b="1" u="sng" dirty="0">
                <a:solidFill>
                  <a:schemeClr val="tx1"/>
                </a:solidFill>
                <a:latin typeface="Times New Roman" pitchFamily="18" charset="0"/>
                <a:cs typeface="Times New Roman" pitchFamily="18" charset="0"/>
              </a:rPr>
              <a:t>Основные задачи</a:t>
            </a:r>
            <a:r>
              <a:rPr lang="ru-RU" sz="2000" b="1" dirty="0">
                <a:solidFill>
                  <a:schemeClr val="tx1"/>
                </a:solidFill>
                <a:latin typeface="Times New Roman" pitchFamily="18" charset="0"/>
                <a:cs typeface="Times New Roman" pitchFamily="18" charset="0"/>
              </a:rPr>
              <a:t>:</a:t>
            </a:r>
          </a:p>
          <a:p>
            <a:r>
              <a:rPr lang="ru-RU" sz="2000" b="1" dirty="0">
                <a:solidFill>
                  <a:schemeClr val="tx1"/>
                </a:solidFill>
                <a:latin typeface="Times New Roman" pitchFamily="18" charset="0"/>
                <a:cs typeface="Times New Roman" pitchFamily="18" charset="0"/>
              </a:rPr>
              <a:t>1. Познакомить дошкольников с основными приемами лепки из соленого теста.</a:t>
            </a:r>
          </a:p>
          <a:p>
            <a:r>
              <a:rPr lang="ru-RU" sz="2000" b="1" dirty="0">
                <a:solidFill>
                  <a:schemeClr val="tx1"/>
                </a:solidFill>
                <a:latin typeface="Times New Roman" pitchFamily="18" charset="0"/>
                <a:cs typeface="Times New Roman" pitchFamily="18" charset="0"/>
              </a:rPr>
              <a:t>2. Научить создавать плоские и объемные поделки.</a:t>
            </a:r>
          </a:p>
          <a:p>
            <a:r>
              <a:rPr lang="ru-RU" sz="2000" b="1" dirty="0">
                <a:solidFill>
                  <a:schemeClr val="tx1"/>
                </a:solidFill>
                <a:latin typeface="Times New Roman" pitchFamily="18" charset="0"/>
                <a:cs typeface="Times New Roman" pitchFamily="18" charset="0"/>
              </a:rPr>
              <a:t>3. Развивать у детей интерес к искусству, эстетический вкус, привычку вносить элементы прекрасного в жизнь.</a:t>
            </a:r>
          </a:p>
          <a:p>
            <a:r>
              <a:rPr lang="ru-RU" sz="2000" b="1" dirty="0">
                <a:solidFill>
                  <a:schemeClr val="tx1"/>
                </a:solidFill>
                <a:latin typeface="Times New Roman" pitchFamily="18" charset="0"/>
                <a:cs typeface="Times New Roman" pitchFamily="18" charset="0"/>
              </a:rPr>
              <a:t>4. Формировать у детей следующие умения и </a:t>
            </a:r>
            <a:r>
              <a:rPr lang="ru-RU" sz="2000" b="1" u="sng" dirty="0">
                <a:solidFill>
                  <a:schemeClr val="tx1"/>
                </a:solidFill>
                <a:latin typeface="Times New Roman" pitchFamily="18" charset="0"/>
                <a:cs typeface="Times New Roman" pitchFamily="18" charset="0"/>
              </a:rPr>
              <a:t>навыки</a:t>
            </a:r>
            <a:r>
              <a:rPr lang="ru-RU" sz="2000" b="1" dirty="0">
                <a:solidFill>
                  <a:schemeClr val="tx1"/>
                </a:solidFill>
                <a:latin typeface="Times New Roman" pitchFamily="18" charset="0"/>
                <a:cs typeface="Times New Roman" pitchFamily="18" charset="0"/>
              </a:rPr>
              <a:t>: - умение лепить из соленого теста различные предметы </a:t>
            </a:r>
            <a:r>
              <a:rPr lang="ru-RU" sz="2000" b="1" i="1" dirty="0">
                <a:solidFill>
                  <a:schemeClr val="tx1"/>
                </a:solidFill>
                <a:latin typeface="Times New Roman" pitchFamily="18" charset="0"/>
                <a:cs typeface="Times New Roman" pitchFamily="18" charset="0"/>
              </a:rPr>
              <a:t>(овощи, фрукты, животных, украшения и т. д.)</a:t>
            </a:r>
            <a:r>
              <a:rPr lang="ru-RU" sz="2000" b="1" dirty="0">
                <a:solidFill>
                  <a:schemeClr val="tx1"/>
                </a:solidFill>
                <a:latin typeface="Times New Roman" pitchFamily="18" charset="0"/>
                <a:cs typeface="Times New Roman" pitchFamily="18" charset="0"/>
              </a:rPr>
              <a:t>;</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5" name="Заголовок 4"/>
          <p:cNvSpPr>
            <a:spLocks noGrp="1"/>
          </p:cNvSpPr>
          <p:nvPr>
            <p:ph type="ctrTitle"/>
          </p:nvPr>
        </p:nvSpPr>
        <p:spPr>
          <a:xfrm>
            <a:off x="685800" y="548681"/>
            <a:ext cx="7772400" cy="216023"/>
          </a:xfrm>
        </p:spPr>
        <p:txBody>
          <a:bodyPr>
            <a:normAutofit fontScale="90000"/>
          </a:bodyPr>
          <a:lstStyle/>
          <a:p>
            <a:endParaRPr lang="ru-RU" dirty="0"/>
          </a:p>
        </p:txBody>
      </p:sp>
      <p:sp>
        <p:nvSpPr>
          <p:cNvPr id="6" name="Подзаголовок 5"/>
          <p:cNvSpPr>
            <a:spLocks noGrp="1"/>
          </p:cNvSpPr>
          <p:nvPr>
            <p:ph type="subTitle" idx="1"/>
          </p:nvPr>
        </p:nvSpPr>
        <p:spPr>
          <a:xfrm>
            <a:off x="1371600" y="1052736"/>
            <a:ext cx="6400800" cy="4586064"/>
          </a:xfrm>
        </p:spPr>
        <p:txBody>
          <a:bodyPr>
            <a:normAutofit fontScale="55000" lnSpcReduction="20000"/>
          </a:bodyPr>
          <a:lstStyle/>
          <a:p>
            <a:pPr algn="just">
              <a:lnSpc>
                <a:spcPct val="120000"/>
              </a:lnSpc>
            </a:pPr>
            <a:r>
              <a:rPr lang="ru-RU" dirty="0" smtClean="0">
                <a:solidFill>
                  <a:schemeClr val="tx1"/>
                </a:solidFill>
                <a:latin typeface="Times New Roman" pitchFamily="18" charset="0"/>
                <a:cs typeface="Times New Roman" pitchFamily="18" charset="0"/>
              </a:rPr>
              <a:t>          </a:t>
            </a:r>
            <a:r>
              <a:rPr lang="ru-RU" sz="4400" dirty="0" smtClean="0">
                <a:solidFill>
                  <a:schemeClr val="tx1"/>
                </a:solidFill>
                <a:latin typeface="Times New Roman" pitchFamily="18" charset="0"/>
                <a:cs typeface="Times New Roman" pitchFamily="18" charset="0"/>
              </a:rPr>
              <a:t>В дошкольном возрасте ведущим видом деятельности является игра. Для того чтобы выполнение движений мелких мышц стало для ребенка занимательной игрой нами используются увлекательные разнообразные средства и приемы (лепка из соленого теста, пальчиковые игры, игры на развитие артикуляционного аппарата, нанизывание бус и пуговиц на шнурок или нитку и мн.др.) </a:t>
            </a:r>
            <a:endParaRPr lang="ru-RU" sz="4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5000"/>
          </a:schemeClr>
        </a:solidFill>
        <a:effectLst/>
      </p:bgPr>
    </p:bg>
    <p:spTree>
      <p:nvGrpSpPr>
        <p:cNvPr id="1" name=""/>
        <p:cNvGrpSpPr/>
        <p:nvPr/>
      </p:nvGrpSpPr>
      <p:grpSpPr>
        <a:xfrm>
          <a:off x="0" y="0"/>
          <a:ext cx="0" cy="0"/>
          <a:chOff x="0" y="0"/>
          <a:chExt cx="0" cy="0"/>
        </a:xfrm>
      </p:grpSpPr>
      <p:pic>
        <p:nvPicPr>
          <p:cNvPr id="4" name="Содержимое 3" descr="Detskaya-29.jpg"/>
          <p:cNvPicPr>
            <a:picLocks noGrp="1" noChangeAspect="1"/>
          </p:cNvPicPr>
          <p:nvPr>
            <p:ph idx="4294967295"/>
          </p:nvPr>
        </p:nvPicPr>
        <p:blipFill>
          <a:blip r:embed="rId2" cstate="print"/>
          <a:stretch>
            <a:fillRect/>
          </a:stretch>
        </p:blipFill>
        <p:spPr>
          <a:xfrm>
            <a:off x="0" y="0"/>
            <a:ext cx="9144000" cy="6858000"/>
          </a:xfrm>
        </p:spPr>
      </p:pic>
      <p:sp>
        <p:nvSpPr>
          <p:cNvPr id="5" name="Заголовок 4"/>
          <p:cNvSpPr>
            <a:spLocks noGrp="1"/>
          </p:cNvSpPr>
          <p:nvPr>
            <p:ph type="ctrTitle"/>
          </p:nvPr>
        </p:nvSpPr>
        <p:spPr>
          <a:xfrm>
            <a:off x="685800" y="764704"/>
            <a:ext cx="7772400" cy="648072"/>
          </a:xfrm>
        </p:spPr>
        <p:txBody>
          <a:bodyPr>
            <a:normAutofit fontScale="90000"/>
          </a:bodyPr>
          <a:lstStyle/>
          <a:p>
            <a:r>
              <a:rPr lang="ru-RU" dirty="0" smtClean="0">
                <a:solidFill>
                  <a:schemeClr val="tx1"/>
                </a:solidFill>
                <a:latin typeface="Monotype Corsiva" pitchFamily="66" charset="0"/>
                <a:cs typeface="Times New Roman" pitchFamily="18" charset="0"/>
              </a:rPr>
              <a:t>Ожидаемые результаты </a:t>
            </a:r>
            <a:endParaRPr lang="ru-RU" dirty="0"/>
          </a:p>
        </p:txBody>
      </p:sp>
      <p:sp>
        <p:nvSpPr>
          <p:cNvPr id="6" name="Подзаголовок 5"/>
          <p:cNvSpPr>
            <a:spLocks noGrp="1"/>
          </p:cNvSpPr>
          <p:nvPr>
            <p:ph type="subTitle" idx="1"/>
          </p:nvPr>
        </p:nvSpPr>
        <p:spPr>
          <a:xfrm>
            <a:off x="1371600" y="1412776"/>
            <a:ext cx="6400800" cy="3528392"/>
          </a:xfrm>
        </p:spPr>
        <p:txBody>
          <a:bodyPr>
            <a:normAutofit lnSpcReduction="10000"/>
          </a:bodyPr>
          <a:lstStyle/>
          <a:p>
            <a:r>
              <a:rPr lang="ru-RU" sz="2200" dirty="0">
                <a:solidFill>
                  <a:schemeClr val="tx1"/>
                </a:solidFill>
                <a:latin typeface="Times New Roman" pitchFamily="18" charset="0"/>
                <a:cs typeface="Times New Roman" pitchFamily="18" charset="0"/>
              </a:rPr>
              <a:t>Р</a:t>
            </a:r>
            <a:r>
              <a:rPr lang="ru-RU" sz="2200" dirty="0" smtClean="0">
                <a:solidFill>
                  <a:schemeClr val="tx1"/>
                </a:solidFill>
                <a:latin typeface="Times New Roman" pitchFamily="18" charset="0"/>
                <a:cs typeface="Times New Roman" pitchFamily="18" charset="0"/>
              </a:rPr>
              <a:t>ебенок должен уметь:</a:t>
            </a:r>
          </a:p>
          <a:p>
            <a:pPr algn="just">
              <a:lnSpc>
                <a:spcPct val="110000"/>
              </a:lnSpc>
            </a:pPr>
            <a:r>
              <a:rPr lang="ru-RU" sz="2200" dirty="0" smtClean="0">
                <a:solidFill>
                  <a:schemeClr val="tx1"/>
                </a:solidFill>
                <a:latin typeface="Times New Roman" pitchFamily="18" charset="0"/>
                <a:cs typeface="Times New Roman" pitchFamily="18" charset="0"/>
              </a:rPr>
              <a:t>Лепить предметы разной формы.</a:t>
            </a:r>
          </a:p>
          <a:p>
            <a:pPr algn="just">
              <a:lnSpc>
                <a:spcPct val="110000"/>
              </a:lnSpc>
            </a:pPr>
            <a:r>
              <a:rPr lang="ru-RU" sz="2200" dirty="0" smtClean="0">
                <a:solidFill>
                  <a:schemeClr val="tx1"/>
                </a:solidFill>
                <a:latin typeface="Times New Roman" pitchFamily="18" charset="0"/>
                <a:cs typeface="Times New Roman" pitchFamily="18" charset="0"/>
              </a:rPr>
              <a:t>Применять в лепке по тестопластике знакомые способы и приемы: расплющивать, оттягивать, отщипывать, вдавливать, делать насечки.</a:t>
            </a:r>
          </a:p>
          <a:p>
            <a:pPr algn="just">
              <a:lnSpc>
                <a:spcPct val="110000"/>
              </a:lnSpc>
            </a:pPr>
            <a:r>
              <a:rPr lang="ru-RU" sz="2200" dirty="0" smtClean="0">
                <a:solidFill>
                  <a:schemeClr val="tx1"/>
                </a:solidFill>
                <a:latin typeface="Times New Roman" pitchFamily="18" charset="0"/>
                <a:cs typeface="Times New Roman" pitchFamily="18" charset="0"/>
              </a:rPr>
              <a:t>Дополнять готовые изделия налепами.</a:t>
            </a:r>
          </a:p>
          <a:p>
            <a:pPr algn="just">
              <a:lnSpc>
                <a:spcPct val="110000"/>
              </a:lnSpc>
            </a:pPr>
            <a:r>
              <a:rPr lang="ru-RU" sz="2200" dirty="0" smtClean="0">
                <a:solidFill>
                  <a:schemeClr val="tx1"/>
                </a:solidFill>
                <a:latin typeface="Times New Roman" pitchFamily="18" charset="0"/>
                <a:cs typeface="Times New Roman" pitchFamily="18" charset="0"/>
              </a:rPr>
              <a:t>Составлять несложную композицию.</a:t>
            </a:r>
          </a:p>
          <a:p>
            <a:pPr algn="just">
              <a:lnSpc>
                <a:spcPct val="110000"/>
              </a:lnSpc>
            </a:pPr>
            <a:r>
              <a:rPr lang="ru-RU" sz="2200" dirty="0" smtClean="0">
                <a:solidFill>
                  <a:schemeClr val="tx1"/>
                </a:solidFill>
                <a:latin typeface="Times New Roman" pitchFamily="18" charset="0"/>
                <a:cs typeface="Times New Roman" pitchFamily="18" charset="0"/>
              </a:rPr>
              <a:t>Создавать простые объемные лепные фигуры.</a:t>
            </a:r>
          </a:p>
          <a:p>
            <a:pPr algn="just">
              <a:lnSpc>
                <a:spcPct val="110000"/>
              </a:lnSpc>
            </a:pPr>
            <a:r>
              <a:rPr lang="ru-RU" sz="2200" dirty="0" smtClean="0">
                <a:solidFill>
                  <a:schemeClr val="tx1"/>
                </a:solidFill>
                <a:latin typeface="Times New Roman" pitchFamily="18" charset="0"/>
                <a:cs typeface="Times New Roman" pitchFamily="18" charset="0"/>
              </a:rPr>
              <a:t>Раскрашивать вылепленные изделия.</a:t>
            </a:r>
          </a:p>
          <a:p>
            <a:endParaRPr lang="ru-RU"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TotalTime>
  <Words>486</Words>
  <Application>Microsoft Office PowerPoint</Application>
  <PresentationFormat>Экран (4:3)</PresentationFormat>
  <Paragraphs>53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Развитие мелкой моторики рук посредством тестопластики</vt:lpstr>
      <vt:lpstr>Презентация PowerPoint</vt:lpstr>
      <vt:lpstr>Презентация PowerPoint</vt:lpstr>
      <vt:lpstr>Актуальность</vt:lpstr>
      <vt:lpstr>Презентация PowerPoint</vt:lpstr>
      <vt:lpstr>Трудоемкость </vt:lpstr>
      <vt:lpstr>Презентация PowerPoint</vt:lpstr>
      <vt:lpstr>Презентация PowerPoint</vt:lpstr>
      <vt:lpstr>Ожидаемые результаты </vt:lpstr>
      <vt:lpstr> </vt:lpstr>
      <vt:lpstr>Презентация PowerPoint</vt:lpstr>
      <vt:lpstr>Презентация PowerPoint</vt:lpstr>
      <vt:lpstr>   «Мы украшаем печенье»</vt:lpstr>
      <vt:lpstr>  </vt:lpstr>
      <vt:lpstr>  </vt:lpstr>
      <vt:lpstr>  Цветное тесто увлекает детей еще больше Мы лепим «Цветы-сердечки  </vt:lpstr>
      <vt:lpstr>  Цветное тесто увлекает детей еще больше Мы лепим «Цветы-сердечки  </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Светлана</cp:lastModifiedBy>
  <cp:revision>85</cp:revision>
  <dcterms:created xsi:type="dcterms:W3CDTF">2013-11-23T19:19:16Z</dcterms:created>
  <dcterms:modified xsi:type="dcterms:W3CDTF">2019-04-21T09:30:31Z</dcterms:modified>
</cp:coreProperties>
</file>