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69" r:id="rId3"/>
    <p:sldId id="270" r:id="rId4"/>
    <p:sldId id="268" r:id="rId5"/>
    <p:sldId id="271" r:id="rId6"/>
    <p:sldId id="260" r:id="rId7"/>
    <p:sldId id="259" r:id="rId8"/>
    <p:sldId id="266" r:id="rId9"/>
    <p:sldId id="263" r:id="rId10"/>
    <p:sldId id="264" r:id="rId11"/>
    <p:sldId id="272" r:id="rId12"/>
    <p:sldId id="25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098"/>
    <a:srgbClr val="241593"/>
    <a:srgbClr val="0060A8"/>
    <a:srgbClr val="005E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644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337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0549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466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55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056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63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207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060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062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985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762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10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392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147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686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0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370" y="1685109"/>
            <a:ext cx="8546539" cy="31173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102098"/>
                </a:solidFill>
                <a:latin typeface="Calibri" pitchFamily="34" charset="0"/>
                <a:cs typeface="Times New Roman" pitchFamily="18" charset="0"/>
              </a:rPr>
              <a:t>Художественно-экспериментальная деятельность  в старшей группе</a:t>
            </a:r>
            <a:br>
              <a:rPr lang="ru-RU" sz="3200" b="1" dirty="0" smtClean="0">
                <a:solidFill>
                  <a:srgbClr val="102098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02098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102098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02098"/>
                </a:solidFill>
                <a:latin typeface="Calibri" pitchFamily="34" charset="0"/>
                <a:cs typeface="Times New Roman" pitchFamily="18" charset="0"/>
              </a:rPr>
              <a:t>Работа клуба по интересам</a:t>
            </a:r>
            <a:br>
              <a:rPr lang="ru-RU" sz="3200" b="1" dirty="0" smtClean="0">
                <a:solidFill>
                  <a:srgbClr val="102098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02098"/>
                </a:solidFill>
                <a:latin typeface="Calibri" pitchFamily="34" charset="0"/>
                <a:cs typeface="Times New Roman" pitchFamily="18" charset="0"/>
              </a:rPr>
              <a:t> «МИР ВОКРУГ НАС» </a:t>
            </a:r>
            <a:r>
              <a:rPr lang="ru-RU" sz="3200" b="1" dirty="0" smtClean="0">
                <a:solidFill>
                  <a:srgbClr val="102098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102098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102098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37714" y="5369217"/>
            <a:ext cx="3962399" cy="9009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клуба:  воспитатель   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Галицкая Елена Валерьевна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768" y="154546"/>
            <a:ext cx="8384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endParaRPr lang="ru-RU" altLang="ru-RU" sz="20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 п.Теплое</a:t>
            </a:r>
            <a:r>
              <a:rPr lang="ru-RU" alt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Тепло – Огаревского района  Тульской области </a:t>
            </a:r>
            <a:r>
              <a:rPr lang="ru-RU" altLang="ru-RU" sz="20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36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7829" y="5822908"/>
            <a:ext cx="5582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  <a:t>Рисование акварелью с помощью свечи «Рыбка в аквариуме»</a:t>
            </a:r>
          </a:p>
        </p:txBody>
      </p:sp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2"/>
          <a:srcRect l="7466"/>
          <a:stretch>
            <a:fillRect/>
          </a:stretch>
        </p:blipFill>
        <p:spPr>
          <a:xfrm>
            <a:off x="156754" y="496387"/>
            <a:ext cx="6492239" cy="4976949"/>
          </a:xfrm>
          <a:prstGeom prst="rect">
            <a:avLst/>
          </a:prstGeom>
        </p:spPr>
      </p:pic>
      <p:pic>
        <p:nvPicPr>
          <p:cNvPr id="6" name="Рисунок 5" descr="Рисунок16.jpg"/>
          <p:cNvPicPr>
            <a:picLocks noChangeAspect="1"/>
          </p:cNvPicPr>
          <p:nvPr/>
        </p:nvPicPr>
        <p:blipFill>
          <a:blip r:embed="rId3"/>
          <a:srcRect l="38330"/>
          <a:stretch>
            <a:fillRect/>
          </a:stretch>
        </p:blipFill>
        <p:spPr>
          <a:xfrm>
            <a:off x="7367451" y="248194"/>
            <a:ext cx="4354286" cy="54341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20148" y="5896931"/>
            <a:ext cx="3605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  <a:t> «Красивые цветы на окнах (Снежинка)»</a:t>
            </a:r>
          </a:p>
        </p:txBody>
      </p:sp>
    </p:spTree>
    <p:extLst>
      <p:ext uri="{BB962C8B-B14F-4D97-AF65-F5344CB8AC3E}">
        <p14:creationId xmlns="" xmlns:p14="http://schemas.microsoft.com/office/powerpoint/2010/main" val="194759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77916"/>
            <a:ext cx="4911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Constantia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  <a:t> (выдувание трубочкой) «Зимние ветки»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35783" y="5754468"/>
            <a:ext cx="5403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  <a:t>Рельефная лепка «Верба»</a:t>
            </a:r>
          </a:p>
        </p:txBody>
      </p:sp>
      <p:pic>
        <p:nvPicPr>
          <p:cNvPr id="8" name="Рисунок 7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5" y="391885"/>
            <a:ext cx="6768885" cy="5146766"/>
          </a:xfrm>
          <a:prstGeom prst="rect">
            <a:avLst/>
          </a:prstGeom>
        </p:spPr>
      </p:pic>
      <p:pic>
        <p:nvPicPr>
          <p:cNvPr id="10" name="Рисунок 9" descr="Рисунок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931" y="1097280"/>
            <a:ext cx="5381898" cy="39972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810" y="231819"/>
            <a:ext cx="9478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Дети с удовольствием участвуют в изготовлении поделок с использованием в работе разнообразных изобразительных средств и подручного материала и радуются результатам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своего труда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7" name="Рисунок 6" descr="Рисунок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4" y="1306286"/>
            <a:ext cx="4587387" cy="3735977"/>
          </a:xfrm>
          <a:prstGeom prst="rect">
            <a:avLst/>
          </a:prstGeom>
        </p:spPr>
      </p:pic>
      <p:pic>
        <p:nvPicPr>
          <p:cNvPr id="13" name="Рисунок 12" descr="Рисунок18.jpg"/>
          <p:cNvPicPr>
            <a:picLocks noChangeAspect="1"/>
          </p:cNvPicPr>
          <p:nvPr/>
        </p:nvPicPr>
        <p:blipFill>
          <a:blip r:embed="rId3"/>
          <a:srcRect l="21321" r="16223"/>
          <a:stretch>
            <a:fillRect/>
          </a:stretch>
        </p:blipFill>
        <p:spPr>
          <a:xfrm>
            <a:off x="4271556" y="2416628"/>
            <a:ext cx="3317966" cy="4232366"/>
          </a:xfrm>
          <a:prstGeom prst="rect">
            <a:avLst/>
          </a:prstGeom>
        </p:spPr>
      </p:pic>
      <p:pic>
        <p:nvPicPr>
          <p:cNvPr id="8" name="Рисунок 7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823" y="1240972"/>
            <a:ext cx="4785360" cy="38274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248143"/>
            <a:ext cx="4228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  <a:t>Работа с картоном и цветной </a:t>
            </a:r>
          </a:p>
          <a:p>
            <a:pPr algn="ctr"/>
            <a: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  <a:t>бумагой</a:t>
            </a:r>
            <a:b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  <a:t> «Снегири и синички»</a:t>
            </a:r>
            <a:endParaRPr lang="ru-RU" b="1" dirty="0" smtClean="0"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71955" y="4934635"/>
            <a:ext cx="4924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  <a:t>Поделка в технике оригами </a:t>
            </a:r>
          </a:p>
          <a:p>
            <a:pPr algn="ctr"/>
            <a: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  <a:t>«Серенький зайчишка»</a:t>
            </a:r>
            <a:endParaRPr lang="ru-RU" b="1" dirty="0" smtClean="0"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4308" y="6015726"/>
            <a:ext cx="3526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atin typeface="Constantia" pitchFamily="18" charset="0"/>
                <a:cs typeface="Times New Roman" panose="02020603050405020304" pitchFamily="18" charset="0"/>
              </a:rPr>
              <a:t>Рисование тычком </a:t>
            </a:r>
            <a:r>
              <a:rPr lang="ru-RU" b="1" dirty="0" smtClean="0">
                <a:latin typeface="Constantia" pitchFamily="18" charset="0"/>
                <a:cs typeface="Times New Roman" panose="02020603050405020304" pitchFamily="18" charset="0"/>
              </a:rPr>
              <a:t>жесткой кистью  «Скворушка»</a:t>
            </a:r>
            <a:endParaRPr lang="ru-RU" b="1" dirty="0" smtClean="0">
              <a:latin typeface="Constant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08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644" y="0"/>
            <a:ext cx="10938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В группе регулярно оформляются итоговые выставки детских работ,  изготовленных</a:t>
            </a:r>
            <a:br>
              <a:rPr lang="ru-RU" sz="2000" b="1" dirty="0" smtClean="0">
                <a:latin typeface="Constantia" pitchFamily="18" charset="0"/>
              </a:rPr>
            </a:br>
            <a:r>
              <a:rPr lang="ru-RU" sz="2000" b="1" dirty="0" smtClean="0">
                <a:latin typeface="Constantia" pitchFamily="18" charset="0"/>
              </a:rPr>
              <a:t> на занятиях  клуба,  для ознакомления родителей  с творчеством </a:t>
            </a:r>
            <a:r>
              <a:rPr lang="ru-RU" sz="2000" b="1" smtClean="0">
                <a:latin typeface="Constantia" pitchFamily="18" charset="0"/>
              </a:rPr>
              <a:t>их детей.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7742" y="6457890"/>
            <a:ext cx="3902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     СПАСИБО ЗА ВНИМАНИЕ!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8" name="Рисунок 7" descr="Рисунок19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l="29038" r="22797"/>
          <a:stretch>
            <a:fillRect/>
          </a:stretch>
        </p:blipFill>
        <p:spPr>
          <a:xfrm>
            <a:off x="4389123" y="783770"/>
            <a:ext cx="3513908" cy="5682343"/>
          </a:xfrm>
          <a:prstGeom prst="rect">
            <a:avLst/>
          </a:prstGeom>
        </p:spPr>
      </p:pic>
      <p:pic>
        <p:nvPicPr>
          <p:cNvPr id="10" name="Рисунок 9" descr="Рисунок9.jpg"/>
          <p:cNvPicPr>
            <a:picLocks noChangeAspect="1"/>
          </p:cNvPicPr>
          <p:nvPr/>
        </p:nvPicPr>
        <p:blipFill>
          <a:blip r:embed="rId3">
            <a:lum contrast="10000"/>
          </a:blip>
          <a:srcRect t="4783"/>
          <a:stretch>
            <a:fillRect/>
          </a:stretch>
        </p:blipFill>
        <p:spPr>
          <a:xfrm>
            <a:off x="7994468" y="2129245"/>
            <a:ext cx="4197532" cy="2860764"/>
          </a:xfrm>
          <a:prstGeom prst="rect">
            <a:avLst/>
          </a:prstGeom>
        </p:spPr>
      </p:pic>
      <p:pic>
        <p:nvPicPr>
          <p:cNvPr id="11" name="Рисунок 10" descr="Рисунок10.jpg"/>
          <p:cNvPicPr>
            <a:picLocks noChangeAspect="1"/>
          </p:cNvPicPr>
          <p:nvPr/>
        </p:nvPicPr>
        <p:blipFill>
          <a:blip r:embed="rId4">
            <a:lum bright="10000" contrast="30000"/>
          </a:blip>
          <a:srcRect t="4255"/>
          <a:stretch>
            <a:fillRect/>
          </a:stretch>
        </p:blipFill>
        <p:spPr>
          <a:xfrm>
            <a:off x="0" y="1920239"/>
            <a:ext cx="4284617" cy="2939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34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2" y="4180344"/>
            <a:ext cx="10646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/>
            </a:r>
            <a:br>
              <a:rPr lang="ru-RU" sz="2800" b="1" dirty="0" smtClean="0">
                <a:latin typeface="Constantia" pitchFamily="18" charset="0"/>
              </a:rPr>
            </a:br>
            <a:endParaRPr lang="ru-RU" sz="28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0604" y="328472"/>
            <a:ext cx="901337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Constantia" pitchFamily="18" charset="0"/>
              </a:rPr>
              <a:t>Актуальность  художественно-экспериментальной деятельности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pPr algn="just"/>
            <a:r>
              <a:rPr lang="ru-RU" sz="2000" dirty="0" smtClean="0">
                <a:latin typeface="Constantia" pitchFamily="18" charset="0"/>
              </a:rPr>
              <a:t>        Художественно-эстетическое развитие - важнейшая сторона воспитания ребенка. Оно способствует обогащению чувственного опыта , эмоциональной сферы личности, влияет на познание нравственной стороны действительности, повышает познавательную активность. Художественно-экспериментальная деятельность, как составляющая художественно-эстетического развития, способствует воспитанию у  малышей всех вышеперечисленных  положительных качеств, а так же расширяя представления  детей о нетрадиционном использовании в изобразительной деятельности тех или иных материалов, развивает к ней   интерес,  любопытство, полет фантазии, творческое воображение, способность  создавать «красоту» своими руками, овладевая техническими навыками работы с разнообразными изобразительными, природными, бросовыми материалами. Работа с этими материалами учит детей аккуратности, бережному отношению к окружающему миру,   материалам и труду. Таким образом, занятия малышей художественно-экспериментальной деятельностью  оказывает благотворное влияние на развитие личности ребенка.     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4" y="1540805"/>
            <a:ext cx="92485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Constantia" pitchFamily="18" charset="0"/>
              </a:rPr>
              <a:t>Цель   клуба по интересам:</a:t>
            </a:r>
          </a:p>
          <a:p>
            <a:pPr algn="just"/>
            <a:r>
              <a:rPr lang="ru-RU" sz="2800" b="1" dirty="0" smtClean="0">
                <a:latin typeface="Constantia" pitchFamily="18" charset="0"/>
              </a:rPr>
              <a:t/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       Создать условия для экспериментального освоения разнообразных изобразительных средств в ходе ознакомления с явлениями и предметами окружающего нас мира.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5473" y="302359"/>
            <a:ext cx="91048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Constantia" pitchFamily="18" charset="0"/>
              </a:rPr>
              <a:t>Задачи клуба:</a:t>
            </a:r>
          </a:p>
          <a:p>
            <a:pPr algn="ctr"/>
            <a:endParaRPr lang="ru-RU" sz="2000" b="1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1. Образовательные задачи:</a:t>
            </a:r>
          </a:p>
          <a:p>
            <a:r>
              <a:rPr lang="ru-RU" sz="2000" dirty="0" smtClean="0">
                <a:latin typeface="Constantia" pitchFamily="18" charset="0"/>
              </a:rPr>
              <a:t>Формировать представления о предметах и явлениях ближайшего окружения детей;</a:t>
            </a:r>
          </a:p>
          <a:p>
            <a:r>
              <a:rPr lang="ru-RU" sz="2000" dirty="0" smtClean="0">
                <a:latin typeface="Constantia" pitchFamily="18" charset="0"/>
              </a:rPr>
              <a:t>формировать представления о разнообразных – традиционных и нетрадиционных изобразительных средствах; </a:t>
            </a:r>
          </a:p>
          <a:p>
            <a:r>
              <a:rPr lang="ru-RU" sz="2000" dirty="0" smtClean="0">
                <a:latin typeface="Constantia" pitchFamily="18" charset="0"/>
              </a:rPr>
              <a:t>формировать технические навыки работы с разнообразными изобразительными материалами, учить аккуратно  ими пользоваться.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2. Развивающие задачи:</a:t>
            </a:r>
          </a:p>
          <a:p>
            <a:r>
              <a:rPr lang="ru-RU" sz="2000" dirty="0" smtClean="0">
                <a:latin typeface="Constantia" pitchFamily="18" charset="0"/>
              </a:rPr>
              <a:t>Развивать у детей любознательность, эстетическое восприятие окружающих предметов, обогащать их сенсорный опыт.</a:t>
            </a:r>
          </a:p>
          <a:p>
            <a:r>
              <a:rPr lang="ru-RU" sz="2000" dirty="0" smtClean="0">
                <a:latin typeface="Constantia" pitchFamily="18" charset="0"/>
              </a:rPr>
              <a:t>Развивать детское творчество, </a:t>
            </a:r>
            <a:r>
              <a:rPr lang="ru-RU" sz="2000" dirty="0" err="1" smtClean="0">
                <a:latin typeface="Constantia" pitchFamily="18" charset="0"/>
              </a:rPr>
              <a:t>креативность</a:t>
            </a:r>
            <a:r>
              <a:rPr lang="ru-RU" sz="2000" dirty="0" smtClean="0">
                <a:latin typeface="Constantia" pitchFamily="18" charset="0"/>
              </a:rPr>
              <a:t>, мелкую моторику рук, речь, интерес к </a:t>
            </a:r>
            <a:r>
              <a:rPr lang="ru-RU" sz="2000" dirty="0" err="1" smtClean="0">
                <a:latin typeface="Constantia" pitchFamily="18" charset="0"/>
              </a:rPr>
              <a:t>изодеятельности</a:t>
            </a:r>
            <a:r>
              <a:rPr lang="ru-RU" sz="2000" dirty="0" smtClean="0">
                <a:latin typeface="Constantia" pitchFamily="18" charset="0"/>
              </a:rPr>
              <a:t> – художественному экспериментированию.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3. Воспитательные задачи:</a:t>
            </a:r>
          </a:p>
          <a:p>
            <a:r>
              <a:rPr lang="ru-RU" sz="2000" dirty="0" smtClean="0">
                <a:latin typeface="Constantia" pitchFamily="18" charset="0"/>
              </a:rPr>
              <a:t>Воспитывать доброту, внимательное отношение к родителям и близким людям, бережное отношение к окружающему миру природы, чувство привязанности к ним.</a:t>
            </a:r>
          </a:p>
          <a:p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49087"/>
            <a:ext cx="85431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Constantia" pitchFamily="18" charset="0"/>
              </a:rPr>
              <a:t>В работе с детьми  используются  следующие нетрадиционные техники изобразительной деятельности: </a:t>
            </a:r>
          </a:p>
          <a:p>
            <a:pPr algn="ctr"/>
            <a:endParaRPr lang="ru-RU" dirty="0" smtClean="0">
              <a:latin typeface="Constant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Рисование пальчиками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Рисование ладошкой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Рисование ватной палочкой (точечный рисунок)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Тычок  жесткой полусухой кистью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Поролоновые рисунки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Оттиск раскрашенным листом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err="1" smtClean="0">
                <a:latin typeface="Constantia" pitchFamily="18" charset="0"/>
              </a:rPr>
              <a:t>Ниткография</a:t>
            </a:r>
            <a:endParaRPr lang="ru-RU" sz="2000" dirty="0" smtClean="0">
              <a:latin typeface="Constant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Объемные аппликации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Скатывание ваты, бумаги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Коллажи и  так далее</a:t>
            </a: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4987" y="165470"/>
            <a:ext cx="47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Constantia" pitchFamily="18" charset="0"/>
              </a:rPr>
              <a:t>Занятия в клубе по интересам</a:t>
            </a:r>
            <a:endParaRPr lang="ru-RU" sz="2400" b="1" u="sng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9176" y="619332"/>
            <a:ext cx="9426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«Ежи» 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Цель: Учить детей создавать композицию из природного материала. Продолжать формировать интерес к ручному труду.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7" name="Рисунок 6" descr="Рисунок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3679">
            <a:off x="0" y="1894113"/>
            <a:ext cx="4234692" cy="3200400"/>
          </a:xfrm>
          <a:prstGeom prst="rect">
            <a:avLst/>
          </a:prstGeom>
        </p:spPr>
      </p:pic>
      <p:pic>
        <p:nvPicPr>
          <p:cNvPr id="8" name="Рисунок 7" descr="Рисунок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9720">
            <a:off x="7630737" y="1985554"/>
            <a:ext cx="4561263" cy="3331029"/>
          </a:xfrm>
          <a:prstGeom prst="rect">
            <a:avLst/>
          </a:prstGeom>
        </p:spPr>
      </p:pic>
      <p:pic>
        <p:nvPicPr>
          <p:cNvPr id="14" name="Рисунок 13" descr="Рисунок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282" y="3254188"/>
            <a:ext cx="4507218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91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0206" y="494732"/>
            <a:ext cx="549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2390"/>
            <a:ext cx="62309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 «Осенний пейзаж» 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Цель: Совершенствовать умения детей в различных изобразительных техниках. Учить выполнять изображения с помощью оттиска. Развивать чувство композиции и цвета.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491900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Аппликация с использованием шерстяных ниток «Рыжая лисица»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 Цель: Развивать мелкую моторику рук, технические навыки работы с нитками и клеем. Воспитывать доброту, бережное отношение к животным.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9" name="Рисунок 8" descr="DSCN75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864" y="743276"/>
            <a:ext cx="5723273" cy="4063856"/>
          </a:xfrm>
          <a:prstGeom prst="rect">
            <a:avLst/>
          </a:prstGeom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86" y="1998617"/>
            <a:ext cx="5410349" cy="4271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447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038" y="5734847"/>
            <a:ext cx="2576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  «Осеннее дерево»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96421" y="305192"/>
            <a:ext cx="2348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«Веточка  рябины»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10" name="Рисунок 9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7" y="901337"/>
            <a:ext cx="5789172" cy="4585064"/>
          </a:xfrm>
          <a:prstGeom prst="rect">
            <a:avLst/>
          </a:prstGeom>
        </p:spPr>
      </p:pic>
      <p:pic>
        <p:nvPicPr>
          <p:cNvPr id="11" name="Рисунок 10" descr="DSCN10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230" y="992778"/>
            <a:ext cx="5961016" cy="465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81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6823" y="354743"/>
            <a:ext cx="4245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cs typeface="Times New Roman" panose="02020603050405020304" pitchFamily="18" charset="0"/>
              </a:rPr>
              <a:t>Пейзажная нетрадиционная техника рисования: монотипия. </a:t>
            </a:r>
          </a:p>
          <a:p>
            <a:r>
              <a:rPr lang="ru-RU" sz="2000" dirty="0" smtClean="0">
                <a:latin typeface="Constantia" pitchFamily="18" charset="0"/>
                <a:cs typeface="Times New Roman" panose="02020603050405020304" pitchFamily="18" charset="0"/>
              </a:rPr>
              <a:t> Цель: Познакомить детей с новой техникой рисования. Развивать аккуратность, чувство композиции и цвета. </a:t>
            </a:r>
            <a:endParaRPr lang="ru-RU" sz="2000" dirty="0"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66" y="5749723"/>
            <a:ext cx="558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  <a:cs typeface="Times New Roman" panose="02020603050405020304" pitchFamily="18" charset="0"/>
              </a:rPr>
              <a:t>Учить  детей  любоваться  красотой  родной природы.</a:t>
            </a: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7" y="235131"/>
            <a:ext cx="6742761" cy="5068389"/>
          </a:xfrm>
          <a:prstGeom prst="rect">
            <a:avLst/>
          </a:prstGeom>
        </p:spPr>
      </p:pic>
      <p:pic>
        <p:nvPicPr>
          <p:cNvPr id="8" name="Рисунок 7" descr="DSCN18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5" y="2651760"/>
            <a:ext cx="5682343" cy="4036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30433</TotalTime>
  <Words>536</Words>
  <Application>Microsoft Office PowerPoint</Application>
  <PresentationFormat>Произвольный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Художественно-экспериментальная деятельность  в старшей группе  Работа клуба по интересам  «МИР ВОКРУГ НАС»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клуба по интересам по художественно-экспериментальной деятельности  «Мир вокруг нас» в 1 младшей группе</dc:title>
  <dc:creator>User</dc:creator>
  <cp:lastModifiedBy>Детский сад №3</cp:lastModifiedBy>
  <cp:revision>131</cp:revision>
  <dcterms:created xsi:type="dcterms:W3CDTF">2016-06-15T10:24:12Z</dcterms:created>
  <dcterms:modified xsi:type="dcterms:W3CDTF">2019-06-26T11:48:36Z</dcterms:modified>
</cp:coreProperties>
</file>