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6" r:id="rId2"/>
  </p:sldMasterIdLst>
  <p:notesMasterIdLst>
    <p:notesMasterId r:id="rId25"/>
  </p:notesMasterIdLst>
  <p:sldIdLst>
    <p:sldId id="274" r:id="rId3"/>
    <p:sldId id="265" r:id="rId4"/>
    <p:sldId id="264" r:id="rId5"/>
    <p:sldId id="267" r:id="rId6"/>
    <p:sldId id="268" r:id="rId7"/>
    <p:sldId id="270" r:id="rId8"/>
    <p:sldId id="257" r:id="rId9"/>
    <p:sldId id="258" r:id="rId10"/>
    <p:sldId id="260" r:id="rId11"/>
    <p:sldId id="261" r:id="rId12"/>
    <p:sldId id="275" r:id="rId13"/>
    <p:sldId id="276" r:id="rId14"/>
    <p:sldId id="277" r:id="rId15"/>
    <p:sldId id="278" r:id="rId16"/>
    <p:sldId id="279" r:id="rId17"/>
    <p:sldId id="273" r:id="rId18"/>
    <p:sldId id="272" r:id="rId19"/>
    <p:sldId id="271" r:id="rId20"/>
    <p:sldId id="283" r:id="rId21"/>
    <p:sldId id="280" r:id="rId22"/>
    <p:sldId id="281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C5D5-F0A8-4769-AB78-341A34F6796E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630D1-421E-414B-8027-BEBF58111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0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630D1-421E-414B-8027-BEBF58111E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301208"/>
            <a:ext cx="8208912" cy="9325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prstClr val="white"/>
                </a:solidFill>
              </a:rPr>
              <a:pPr/>
              <a:t>30.07.2019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13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228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133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082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3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48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70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8632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18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378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10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00B0F0"/>
                </a:solidFill>
              </a:defRPr>
            </a:lvl1pPr>
            <a:lvl2pPr>
              <a:defRPr sz="2400">
                <a:solidFill>
                  <a:srgbClr val="00B0F0"/>
                </a:solidFill>
              </a:defRPr>
            </a:lvl2pPr>
            <a:lvl3pPr>
              <a:defRPr sz="2000">
                <a:solidFill>
                  <a:srgbClr val="00B0F0"/>
                </a:solidFill>
              </a:defRPr>
            </a:lvl3pPr>
            <a:lvl4pPr>
              <a:defRPr sz="1800">
                <a:solidFill>
                  <a:srgbClr val="00B0F0"/>
                </a:solidFill>
              </a:defRPr>
            </a:lvl4pPr>
            <a:lvl5pPr>
              <a:defRPr sz="1800">
                <a:solidFill>
                  <a:srgbClr val="00B0F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F0"/>
                </a:solidFill>
              </a:defRPr>
            </a:lvl1pPr>
            <a:lvl2pPr>
              <a:defRPr sz="2000">
                <a:solidFill>
                  <a:srgbClr val="00B0F0"/>
                </a:solidFill>
              </a:defRPr>
            </a:lvl2pPr>
            <a:lvl3pPr>
              <a:defRPr sz="1800">
                <a:solidFill>
                  <a:srgbClr val="00B0F0"/>
                </a:solidFill>
              </a:defRPr>
            </a:lvl3pPr>
            <a:lvl4pPr>
              <a:defRPr sz="1600">
                <a:solidFill>
                  <a:srgbClr val="00B0F0"/>
                </a:solidFill>
              </a:defRPr>
            </a:lvl4pPr>
            <a:lvl5pPr>
              <a:defRPr sz="1600">
                <a:solidFill>
                  <a:srgbClr val="00B0F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00B0F0"/>
                </a:solidFill>
              </a:defRPr>
            </a:lvl1pPr>
            <a:lvl2pPr>
              <a:defRPr sz="2800">
                <a:solidFill>
                  <a:srgbClr val="00B0F0"/>
                </a:solidFill>
              </a:defRPr>
            </a:lvl2pPr>
            <a:lvl3pPr>
              <a:defRPr sz="2400">
                <a:solidFill>
                  <a:srgbClr val="00B0F0"/>
                </a:solidFill>
              </a:defRPr>
            </a:lvl3pPr>
            <a:lvl4pPr>
              <a:defRPr sz="2000">
                <a:solidFill>
                  <a:srgbClr val="00B0F0"/>
                </a:solidFill>
              </a:defRPr>
            </a:lvl4pPr>
            <a:lvl5pPr>
              <a:defRPr sz="2000">
                <a:solidFill>
                  <a:srgbClr val="00B0F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B0F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FF0DF498-39E9-44D5-A2E9-A33CA395CB4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B70EA201-2459-4430-A844-1560102671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27384"/>
            <a:ext cx="63367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42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F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F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F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F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F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208912" cy="3092761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smtClean="0">
                <a:solidFill>
                  <a:schemeClr val="tx1"/>
                </a:solidFill>
              </a:rPr>
              <a:t>Отчет по обучению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ФИНАНСОВОЙ </a:t>
            </a:r>
            <a:r>
              <a:rPr lang="ru-RU" sz="3600" b="1" dirty="0">
                <a:solidFill>
                  <a:schemeClr val="tx1"/>
                </a:solidFill>
              </a:rPr>
              <a:t>ГРАМОТНОСТИ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детей </a:t>
            </a:r>
            <a:r>
              <a:rPr lang="ru-RU" sz="3600" b="1" dirty="0" smtClean="0">
                <a:solidFill>
                  <a:schemeClr val="tx1"/>
                </a:solidFill>
              </a:rPr>
              <a:t>подготовительной к школе группы 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в 2018-2019 </a:t>
            </a:r>
            <a:r>
              <a:rPr lang="ru-RU" sz="3600" b="1" dirty="0" err="1" smtClean="0">
                <a:solidFill>
                  <a:schemeClr val="tx1"/>
                </a:solidFill>
              </a:rPr>
              <a:t>уч.г</a:t>
            </a:r>
            <a:r>
              <a:rPr lang="ru-RU" sz="3600" b="1" dirty="0" smtClean="0">
                <a:solidFill>
                  <a:schemeClr val="tx1"/>
                </a:solidFill>
              </a:rPr>
              <a:t>. 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Воспитатель: Волкова О.Н.</a:t>
            </a: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9171916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Сюжетно-ролевая игра «Город мастеров»</a:t>
            </a:r>
            <a:endParaRPr lang="ru-RU" dirty="0"/>
          </a:p>
        </p:txBody>
      </p:sp>
      <p:pic>
        <p:nvPicPr>
          <p:cNvPr id="5" name="Содержимое 4" descr="14582359658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240359" cy="1822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4582359679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340768"/>
            <a:ext cx="3168352" cy="1782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-20190705-WA0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068960"/>
            <a:ext cx="3159351" cy="1872208"/>
          </a:xfrm>
          <a:prstGeom prst="roundRect">
            <a:avLst/>
          </a:prstGeom>
        </p:spPr>
      </p:pic>
      <p:pic>
        <p:nvPicPr>
          <p:cNvPr id="9" name="Рисунок 8" descr="IMG-20190705-WA0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068960"/>
            <a:ext cx="3276364" cy="1872208"/>
          </a:xfrm>
          <a:prstGeom prst="roundRect">
            <a:avLst/>
          </a:prstGeom>
        </p:spPr>
      </p:pic>
      <p:pic>
        <p:nvPicPr>
          <p:cNvPr id="10" name="Содержимое 5" descr="IMG-20190705-WA0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797152"/>
            <a:ext cx="3312367" cy="1863206"/>
          </a:xfrm>
          <a:prstGeom prst="roundRect">
            <a:avLst/>
          </a:prstGeom>
        </p:spPr>
      </p:pic>
      <p:pic>
        <p:nvPicPr>
          <p:cNvPr id="11" name="Содержимое 5" descr="IMG-20190705-WA00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4797152"/>
            <a:ext cx="3312367" cy="1863207"/>
          </a:xfrm>
          <a:prstGeom prst="round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Занятие «Азбука денег»</a:t>
            </a:r>
            <a:endParaRPr lang="ru-RU" dirty="0"/>
          </a:p>
        </p:txBody>
      </p:sp>
      <p:pic>
        <p:nvPicPr>
          <p:cNvPr id="5" name="Содержимое 4" descr="IMG-20190705-WA0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3816672" cy="2290894"/>
          </a:xfrm>
          <a:prstGeom prst="roundRect">
            <a:avLst/>
          </a:prstGeom>
        </p:spPr>
      </p:pic>
      <p:pic>
        <p:nvPicPr>
          <p:cNvPr id="6" name="Содержимое 5" descr="IMG-20190705-WA0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3" y="3663026"/>
            <a:ext cx="4032448" cy="2268252"/>
          </a:xfrm>
          <a:prstGeom prst="roundRect">
            <a:avLst/>
          </a:prstGeom>
        </p:spPr>
      </p:pic>
      <p:pic>
        <p:nvPicPr>
          <p:cNvPr id="7" name="Содержимое 4" descr="IMG-20190705-WA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12776"/>
            <a:ext cx="3816424" cy="2160240"/>
          </a:xfrm>
          <a:prstGeom prst="roundRect">
            <a:avLst/>
          </a:prstGeom>
        </p:spPr>
      </p:pic>
      <p:pic>
        <p:nvPicPr>
          <p:cNvPr id="8" name="Содержимое 4" descr="IMG-20190705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412776"/>
            <a:ext cx="4032448" cy="2160240"/>
          </a:xfrm>
          <a:prstGeom prst="round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27384"/>
            <a:ext cx="7200800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Финансовая школа для детей</a:t>
            </a:r>
            <a:br>
              <a:rPr lang="ru-RU" dirty="0" smtClean="0"/>
            </a:br>
            <a:r>
              <a:rPr lang="ru-RU" dirty="0" smtClean="0"/>
              <a:t>КВН «Бюджет семьи»</a:t>
            </a:r>
            <a:endParaRPr lang="ru-RU" dirty="0"/>
          </a:p>
        </p:txBody>
      </p:sp>
      <p:pic>
        <p:nvPicPr>
          <p:cNvPr id="5" name="Содержимое 4" descr="IMG-20190705-WA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248150" cy="3186113"/>
          </a:xfrm>
          <a:prstGeom prst="roundRect">
            <a:avLst/>
          </a:prstGeom>
        </p:spPr>
      </p:pic>
      <p:pic>
        <p:nvPicPr>
          <p:cNvPr id="6" name="Содержимое 5" descr="IMG-20190705-WA0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394472" cy="4525962"/>
          </a:xfrm>
          <a:prstGeom prst="round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«Карманные деньги»</a:t>
            </a:r>
            <a:endParaRPr lang="ru-RU" dirty="0"/>
          </a:p>
        </p:txBody>
      </p:sp>
      <p:pic>
        <p:nvPicPr>
          <p:cNvPr id="5" name="Содержимое 4" descr="IMG-20190705-WA0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908720"/>
            <a:ext cx="4248150" cy="3186113"/>
          </a:xfrm>
          <a:prstGeom prst="roundRect">
            <a:avLst/>
          </a:prstGeom>
        </p:spPr>
      </p:pic>
      <p:pic>
        <p:nvPicPr>
          <p:cNvPr id="6" name="Содержимое 5" descr="IMG-20190705-WA0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95851" y="1340768"/>
            <a:ext cx="4248150" cy="2389584"/>
          </a:xfrm>
          <a:prstGeom prst="roundRect">
            <a:avLst/>
          </a:prstGeom>
        </p:spPr>
      </p:pic>
      <p:pic>
        <p:nvPicPr>
          <p:cNvPr id="7" name="Содержимое 5" descr="IMG-20190705-WA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851" y="4005064"/>
            <a:ext cx="4248149" cy="2389584"/>
          </a:xfrm>
          <a:prstGeom prst="roundRect">
            <a:avLst/>
          </a:prstGeom>
        </p:spPr>
      </p:pic>
      <p:pic>
        <p:nvPicPr>
          <p:cNvPr id="8" name="Содержимое 5" descr="IMG-20190705-WA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611561" y="4077072"/>
            <a:ext cx="4248149" cy="2389583"/>
          </a:xfrm>
          <a:prstGeom prst="round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рассказов по пословицам о деньгах</a:t>
            </a:r>
            <a:endParaRPr lang="ru-RU" dirty="0"/>
          </a:p>
        </p:txBody>
      </p:sp>
      <p:pic>
        <p:nvPicPr>
          <p:cNvPr id="5" name="Содержимое 4" descr="IMG-20190705-WA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288" y="3066851"/>
            <a:ext cx="4248150" cy="2389584"/>
          </a:xfrm>
          <a:prstGeom prst="roundRect">
            <a:avLst/>
          </a:prstGeom>
        </p:spPr>
      </p:pic>
      <p:pic>
        <p:nvPicPr>
          <p:cNvPr id="6" name="Содержимое 5" descr="IMG-20190705-WA0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4248150" cy="2389584"/>
          </a:xfrm>
          <a:prstGeom prst="round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«Бабочка из монеток»</a:t>
            </a:r>
            <a:endParaRPr lang="ru-RU" dirty="0"/>
          </a:p>
        </p:txBody>
      </p:sp>
      <p:pic>
        <p:nvPicPr>
          <p:cNvPr id="5" name="Содержимое 4" descr="IMG-20190705-WA00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584399" cy="2016224"/>
          </a:xfrm>
          <a:prstGeom prst="roundRect">
            <a:avLst/>
          </a:prstGeom>
        </p:spPr>
      </p:pic>
      <p:pic>
        <p:nvPicPr>
          <p:cNvPr id="6" name="Содержимое 5" descr="IMG-20190705-WA00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456384" cy="1944216"/>
          </a:xfrm>
          <a:prstGeom prst="roundRect">
            <a:avLst/>
          </a:prstGeom>
        </p:spPr>
      </p:pic>
      <p:pic>
        <p:nvPicPr>
          <p:cNvPr id="9" name="Содержимое 5" descr="IMG-20190705-WA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573016"/>
            <a:ext cx="4941058" cy="2880320"/>
          </a:xfrm>
          <a:prstGeom prst="roundRect">
            <a:avLst/>
          </a:prstGeom>
        </p:spPr>
      </p:pic>
      <p:pic>
        <p:nvPicPr>
          <p:cNvPr id="10" name="Содержимое 5" descr="IMG-20190705-WA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509120"/>
            <a:ext cx="3584399" cy="2016224"/>
          </a:xfrm>
          <a:prstGeom prst="round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Учимся считать</a:t>
            </a:r>
            <a:endParaRPr lang="ru-RU" dirty="0"/>
          </a:p>
        </p:txBody>
      </p:sp>
      <p:pic>
        <p:nvPicPr>
          <p:cNvPr id="5" name="Содержимое 4" descr="IMG-20190705-WA00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288" y="3066852"/>
            <a:ext cx="4248150" cy="2389584"/>
          </a:xfrm>
          <a:prstGeom prst="roundRect">
            <a:avLst/>
          </a:prstGeom>
        </p:spPr>
      </p:pic>
      <p:pic>
        <p:nvPicPr>
          <p:cNvPr id="6" name="Содержимое 5" descr="IMG-20190705-WA00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463" y="3066852"/>
            <a:ext cx="4248150" cy="238958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35267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в Сбербанк</a:t>
            </a:r>
            <a:endParaRPr lang="ru-RU" dirty="0"/>
          </a:p>
        </p:txBody>
      </p:sp>
      <p:pic>
        <p:nvPicPr>
          <p:cNvPr id="5" name="Содержимое 4" descr="IMG-20190705-WA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288" y="3066851"/>
            <a:ext cx="4248150" cy="2389584"/>
          </a:xfrm>
          <a:prstGeom prst="roundRect">
            <a:avLst/>
          </a:prstGeom>
        </p:spPr>
      </p:pic>
      <p:pic>
        <p:nvPicPr>
          <p:cNvPr id="6" name="Содержимое 5" descr="IMG-20190705-WA00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463" y="3066852"/>
            <a:ext cx="4248150" cy="2389584"/>
          </a:xfrm>
        </p:spPr>
      </p:pic>
      <p:pic>
        <p:nvPicPr>
          <p:cNvPr id="7" name="Содержимое 5" descr="IMG-20190705-WA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5850" y="1340768"/>
            <a:ext cx="4248150" cy="2389584"/>
          </a:xfrm>
          <a:prstGeom prst="roundRect">
            <a:avLst/>
          </a:prstGeom>
        </p:spPr>
      </p:pic>
      <p:pic>
        <p:nvPicPr>
          <p:cNvPr id="8" name="Содержимое 5" descr="IMG-20190705-WA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5850" y="4077072"/>
            <a:ext cx="4248149" cy="238958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1752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супермаркет «Первая покупка»</a:t>
            </a:r>
            <a:endParaRPr lang="ru-RU" dirty="0"/>
          </a:p>
        </p:txBody>
      </p:sp>
      <p:pic>
        <p:nvPicPr>
          <p:cNvPr id="5" name="Содержимое 4" descr="IMG-20190705-WA00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248150" cy="2389584"/>
          </a:xfrm>
          <a:prstGeom prst="roundRect">
            <a:avLst/>
          </a:prstGeom>
        </p:spPr>
      </p:pic>
      <p:pic>
        <p:nvPicPr>
          <p:cNvPr id="6" name="Содержимое 5" descr="IMG-20190705-WA0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268760"/>
            <a:ext cx="4248150" cy="2389584"/>
          </a:xfrm>
          <a:prstGeom prst="roundRect">
            <a:avLst/>
          </a:prstGeom>
        </p:spPr>
      </p:pic>
      <p:pic>
        <p:nvPicPr>
          <p:cNvPr id="7" name="Содержимое 5" descr="IMG-20190705-WA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204" y="3789040"/>
            <a:ext cx="4480497" cy="2520280"/>
          </a:xfrm>
          <a:prstGeom prst="roundRect">
            <a:avLst/>
          </a:prstGeom>
        </p:spPr>
      </p:pic>
      <p:pic>
        <p:nvPicPr>
          <p:cNvPr id="8" name="Содержимое 5" descr="IMG-20190705-WA0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1517" y="3861048"/>
            <a:ext cx="4352483" cy="24482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337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Экскурсия «Дом книги»</a:t>
            </a:r>
            <a:endParaRPr lang="ru-RU" dirty="0"/>
          </a:p>
        </p:txBody>
      </p:sp>
      <p:pic>
        <p:nvPicPr>
          <p:cNvPr id="3" name="Picture 2" descr="C:\Users\1\Desktop\IMG-20190730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29361" cy="5395316"/>
          </a:xfrm>
          <a:prstGeom prst="round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76671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         Актуальность </a:t>
            </a:r>
            <a:r>
              <a:rPr lang="ru-RU" sz="3200" b="1" dirty="0"/>
              <a:t>проблемы</a:t>
            </a:r>
            <a:endParaRPr lang="ru-RU" sz="3200" dirty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54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современном мире нас повсюду окружает реклама,  в лексикон включается все больше слов из финансовой среды. Ребенок ежедневно сталкивается с экономическими понятиями, соприкасается с социальной деятельностью, бытом,  узнает о труде, профессиях родных и близких, о финансовом положении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 него возникает множество вопросов.</a:t>
            </a:r>
          </a:p>
          <a:p>
            <a:pPr indent="54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требует умения самостоятельно ориентироваться в финансовой сфере, осторожно действовать, а значит строить свою жизнь более организованно, разумно, выгодно. </a:t>
            </a:r>
          </a:p>
          <a:p>
            <a:pPr indent="54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Поэтому экономическое образование надо начинать как можно раньше, уже с дошкольного возраста, так как финансовая грамотность дошкольника не только приближает ребенка к реальной жизни, обучая его ориентироваться в происходящем в стране, но и формирует деловые качества личности, что обеспечивает преемственность в обучении между детским садом и школой.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40474369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Деловая игра </a:t>
            </a:r>
            <a:r>
              <a:rPr lang="ru-RU" dirty="0" err="1" smtClean="0"/>
              <a:t>брейн-ринг</a:t>
            </a:r>
            <a:r>
              <a:rPr lang="ru-RU" dirty="0" smtClean="0"/>
              <a:t> «Мы ребята деловые»</a:t>
            </a:r>
            <a:endParaRPr lang="ru-RU" dirty="0"/>
          </a:p>
        </p:txBody>
      </p:sp>
      <p:pic>
        <p:nvPicPr>
          <p:cNvPr id="5" name="Содержимое 4" descr="_12324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4248150" cy="3186113"/>
          </a:xfrm>
        </p:spPr>
      </p:pic>
      <p:pic>
        <p:nvPicPr>
          <p:cNvPr id="6" name="Содержимое 5" descr="_12324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708920"/>
            <a:ext cx="4248149" cy="3186112"/>
          </a:xfrm>
        </p:spPr>
      </p:pic>
      <p:sp>
        <p:nvSpPr>
          <p:cNvPr id="7" name="Прямоугольник 6"/>
          <p:cNvSpPr/>
          <p:nvPr/>
        </p:nvSpPr>
        <p:spPr>
          <a:xfrm>
            <a:off x="4426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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123249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288" y="2668587"/>
            <a:ext cx="4248150" cy="3186113"/>
          </a:xfrm>
        </p:spPr>
      </p:pic>
      <p:pic>
        <p:nvPicPr>
          <p:cNvPr id="6" name="Содержимое 5" descr="_123247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463" y="2668587"/>
            <a:ext cx="4248150" cy="318611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28628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11560" y="1196752"/>
            <a:ext cx="8219736" cy="5472608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Создание благоприятных условий для формирования основ финансовой грамотности детей; формирование норм финансово-грамотного поведения , а также подготовка к жизни в современном обществе</a:t>
            </a:r>
          </a:p>
          <a:p>
            <a:pPr algn="just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детей с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элементарными экономическими 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понятиями (деньги, цена и т.д.);</a:t>
            </a: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детей о финансовой грамотности, организации производства;</a:t>
            </a: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понятие основных правил  расходования денег; умение учитывать важность и необходимость покупки;</a:t>
            </a: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логическое мышление, наблюдательность, творческий потенциал с детьми, пополнять словарный запас;</a:t>
            </a: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к труду, людям труда, бережливое отношение ко всем видам собственности;</a:t>
            </a: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умение правильного обращения с деньгами, разумного подхода к своим желаниям, сопоставление их с возможностями бюджета семьи;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нравственно-экономические качества личности, умение 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применять на практике в жизни полученные знания по экономике.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97157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268760"/>
            <a:ext cx="7920880" cy="4006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Перечень используемых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дидактических, наглядных материалов,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технических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средств: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540000" algn="just"/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Дидактические игры,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фото,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проектор, ноутбук, презентации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Сюжетно-дидактические игры, моделирующие жизненные ситуации: операции купли-продажи, производства и сбыта готовой продукции «Обмен»,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«Аукцион»,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«Что быстрее купят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?», «Ярмарка» и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т.д.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Сюжетно-ролевые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игры 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«Город мастеров»,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«Супермаркет», «Салон красоты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», «Кафе» 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и т.д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indent="540000" algn="just"/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Экономические сказки для детей «Театр папы Карло», «Как царь себе помощника выбирал», «Как Мишутка мёд покупал» и др.</a:t>
            </a:r>
          </a:p>
          <a:p>
            <a:pPr indent="540000" algn="just"/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Мультфильмы «Муха-цокотуха», «Как мужик на базаре корову продавал», «Буратино» и др.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08828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162104" cy="5202904"/>
          </a:xfrm>
        </p:spPr>
        <p:txBody>
          <a:bodyPr>
            <a:normAutofit fontScale="55000" lnSpcReduction="20000"/>
          </a:bodyPr>
          <a:lstStyle/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Ожидаемый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  <a:sym typeface="Symbol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Дети имеют представления об элементарных правилах финансовой безопасности;</a:t>
            </a: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Осознают и соизмеряют свои потребности и возможности;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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 Уважают людей, умеющих хорошо трудиться и честно зарабатывать деньги;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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Осознают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доступном им уровне взаимосвязь понятий «труд – продукт – деньги» и то, что стоимость продукта зависит от его качества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Понимают, что сначала зарабатываем - затем расходуем;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Применяют в игровой деятельности основные экономические понятия;</a:t>
            </a: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 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Понимают о пользе и вреде рекламы для бюджета семьи;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Признают авторитетными качества человека – хозяина: бережливость, расчётливость, экономность, трудолюбие, но одновременно и щедрость, благородство, честность, умение сопереживать, милосердие;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Следуют социальным нормам и общепринятым правилам общества;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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​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Контролируют свои потребности в соответствии с возрастом.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17162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8234112" cy="49148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Практический </a:t>
            </a:r>
            <a:r>
              <a:rPr lang="ru-RU" sz="55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выход</a:t>
            </a:r>
            <a:endParaRPr lang="ru-RU" sz="55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Информирование 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 о задачах и содержании экономического воспитания детей в детском саду и семье; участие родителей в работе по экономическому воспитанию детей;</a:t>
            </a:r>
            <a:endParaRPr lang="ru-RU" sz="55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обогащённой развивающей среды в группе: пополнение уголка математики; создание картотек игр; создание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сюжетно-ролевых игр.</a:t>
            </a:r>
            <a:endParaRPr lang="ru-RU" sz="55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Проведение бесед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сюжетно-ролевых игр, 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рассказывание историй и сказок,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игровых ситуаций; проведение тематических занятий.</a:t>
            </a:r>
            <a:endParaRPr lang="ru-RU" sz="55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500" b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b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Методы </a:t>
            </a:r>
            <a:endParaRPr lang="ru-RU" sz="55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Объяснительно-иллюстративные, проблемно-поисковые, опора на личный жизненный опыт детей, элементы проектирования, беседы о финансовой грамотности с привлечением родителей, использование ИКТ-технологий, виртуальные экскурсии, тематические беседы, рассказывание 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историй и сказок, чтение пословиц и поговорок, рассказов и сказок, игры-занятия, сюжетно-ролевые игры, настольно-дидактические игры,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изготовление поделок, атрибутов 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 играм,  просмотр фильмов, консультации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50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родителей.</a:t>
            </a:r>
            <a:endParaRPr lang="ru-RU" sz="55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540000" algn="just">
              <a:lnSpc>
                <a:spcPct val="120000"/>
              </a:lnSpc>
              <a:spcBef>
                <a:spcPts val="0"/>
              </a:spcBef>
            </a:pPr>
            <a:endParaRPr lang="ru-RU" sz="55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75548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416824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Просмотр презентации «История о Рублике и его друзьях» </a:t>
            </a:r>
            <a:endParaRPr lang="ru-RU" dirty="0"/>
          </a:p>
        </p:txBody>
      </p:sp>
      <p:pic>
        <p:nvPicPr>
          <p:cNvPr id="5" name="Содержимое 4" descr="14581275468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3"/>
            <a:ext cx="3816424" cy="2862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4581275588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645024"/>
            <a:ext cx="3827521" cy="2924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-27384"/>
            <a:ext cx="7560840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Занятие: « Путешествие в сказочную страну Финансов»</a:t>
            </a:r>
            <a:endParaRPr lang="ru-RU" dirty="0"/>
          </a:p>
        </p:txBody>
      </p:sp>
      <p:pic>
        <p:nvPicPr>
          <p:cNvPr id="5" name="Содержимое 4" descr="14579545133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76263" y="2804319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45795451177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97438" y="2804319"/>
            <a:ext cx="3886200" cy="291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5" descr="14579545117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340768"/>
            <a:ext cx="388620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5" descr="IMG-20190705-WA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645024"/>
            <a:ext cx="4248149" cy="2389583"/>
          </a:xfrm>
          <a:prstGeom prst="round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27384"/>
            <a:ext cx="6840760" cy="13608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Деньги будущего глазами детей</a:t>
            </a:r>
            <a:endParaRPr lang="ru-RU" dirty="0"/>
          </a:p>
        </p:txBody>
      </p:sp>
      <p:pic>
        <p:nvPicPr>
          <p:cNvPr id="8" name="Содержимое 7" descr="14582359642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76872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4581451359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861048"/>
            <a:ext cx="4104456" cy="2529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-20190705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412776"/>
            <a:ext cx="4176464" cy="2357681"/>
          </a:xfrm>
          <a:prstGeom prst="round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sovaya-gramotnost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finansovaya-gramotnost</Template>
  <TotalTime>378</TotalTime>
  <Words>601</Words>
  <Application>Microsoft Office PowerPoint</Application>
  <PresentationFormat>Экран (4:3)</PresentationFormat>
  <Paragraphs>64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finansovaya-gramotnost</vt:lpstr>
      <vt:lpstr>Тема Office</vt:lpstr>
      <vt:lpstr>Отчет по обучению  ФИНАНСОВОЙ ГРАМОТНОСТИ детей подготовительной к школе группы  в 2018-2019 уч.г.   Воспитатель: Волкова О.Н.             </vt:lpstr>
      <vt:lpstr>Слайд 2</vt:lpstr>
      <vt:lpstr>Слайд 3</vt:lpstr>
      <vt:lpstr>Слайд 4</vt:lpstr>
      <vt:lpstr>Слайд 5</vt:lpstr>
      <vt:lpstr>Слайд 6</vt:lpstr>
      <vt:lpstr>Просмотр презентации «История о Рублике и его друзьях» </vt:lpstr>
      <vt:lpstr>Занятие: « Путешествие в сказочную страну Финансов»</vt:lpstr>
      <vt:lpstr>Деньги будущего глазами детей</vt:lpstr>
      <vt:lpstr>Сюжетно-ролевая игра «Город мастеров»</vt:lpstr>
      <vt:lpstr>Занятие «Азбука денег»</vt:lpstr>
      <vt:lpstr>Финансовая школа для детей КВН «Бюджет семьи»</vt:lpstr>
      <vt:lpstr>«Карманные деньги»</vt:lpstr>
      <vt:lpstr>Составление рассказов по пословицам о деньгах</vt:lpstr>
      <vt:lpstr>«Бабочка из монеток»</vt:lpstr>
      <vt:lpstr>Учимся считать</vt:lpstr>
      <vt:lpstr>Экскурсия в Сбербанк</vt:lpstr>
      <vt:lpstr>Экскурсия в супермаркет «Первая покупка»</vt:lpstr>
      <vt:lpstr>Экскурсия «Дом книги»</vt:lpstr>
      <vt:lpstr>Деловая игра брейн-ринг «Мы ребята деловые»</vt:lpstr>
      <vt:lpstr>Слайд 21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неделя</dc:title>
  <dc:creator>Admin</dc:creator>
  <cp:lastModifiedBy>1</cp:lastModifiedBy>
  <cp:revision>60</cp:revision>
  <dcterms:created xsi:type="dcterms:W3CDTF">2016-03-22T18:58:35Z</dcterms:created>
  <dcterms:modified xsi:type="dcterms:W3CDTF">2019-07-30T11:55:47Z</dcterms:modified>
</cp:coreProperties>
</file>