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94" r:id="rId4"/>
    <p:sldId id="295" r:id="rId5"/>
    <p:sldId id="296" r:id="rId6"/>
    <p:sldId id="278" r:id="rId7"/>
    <p:sldId id="297" r:id="rId8"/>
    <p:sldId id="263" r:id="rId9"/>
    <p:sldId id="270" r:id="rId10"/>
    <p:sldId id="267" r:id="rId11"/>
    <p:sldId id="266" r:id="rId12"/>
    <p:sldId id="265" r:id="rId13"/>
    <p:sldId id="309" r:id="rId14"/>
    <p:sldId id="277" r:id="rId15"/>
    <p:sldId id="280" r:id="rId16"/>
    <p:sldId id="281" r:id="rId17"/>
    <p:sldId id="292" r:id="rId18"/>
    <p:sldId id="287" r:id="rId19"/>
    <p:sldId id="291" r:id="rId20"/>
    <p:sldId id="301" r:id="rId21"/>
    <p:sldId id="302" r:id="rId22"/>
    <p:sldId id="303" r:id="rId23"/>
    <p:sldId id="305" r:id="rId24"/>
    <p:sldId id="306" r:id="rId25"/>
    <p:sldId id="307" r:id="rId26"/>
    <p:sldId id="308" r:id="rId27"/>
    <p:sldId id="289" r:id="rId28"/>
    <p:sldId id="290" r:id="rId29"/>
    <p:sldId id="298" r:id="rId30"/>
    <p:sldId id="299" r:id="rId31"/>
    <p:sldId id="300"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21808845-45F6-4922-90C1-68EBD62A08CE}">
          <p14:sldIdLst>
            <p14:sldId id="256"/>
            <p14:sldId id="257"/>
            <p14:sldId id="294"/>
            <p14:sldId id="295"/>
            <p14:sldId id="296"/>
            <p14:sldId id="278"/>
            <p14:sldId id="297"/>
            <p14:sldId id="263"/>
            <p14:sldId id="270"/>
            <p14:sldId id="267"/>
            <p14:sldId id="266"/>
            <p14:sldId id="265"/>
            <p14:sldId id="277"/>
            <p14:sldId id="280"/>
            <p14:sldId id="281"/>
          </p14:sldIdLst>
        </p14:section>
        <p14:section name="Раздел без заголовка" id="{F8432517-736C-4D34-BDE5-105D29845952}">
          <p14:sldIdLst>
            <p14:sldId id="292"/>
            <p14:sldId id="287"/>
          </p14:sldIdLst>
        </p14:section>
        <p14:section name="Раздел без заголовка" id="{56FFFD56-4696-4BEC-BEE5-C92639BD801D}">
          <p14:sldIdLst/>
        </p14:section>
        <p14:section name="Раздел без заголовка" id="{59F85EF9-2D20-4854-AB9F-4FD7CE860F07}">
          <p14:sldIdLst>
            <p14:sldId id="291"/>
          </p14:sldIdLst>
        </p14:section>
        <p14:section name="Раздел без заголовка" id="{09AA459A-74A6-4CFD-B77B-7C3C3BF5B1E8}">
          <p14:sldIdLst>
            <p14:sldId id="301"/>
            <p14:sldId id="302"/>
          </p14:sldIdLst>
        </p14:section>
        <p14:section name="Раздел без заголовка" id="{A79947AA-917F-4922-906D-169E01FB17C7}">
          <p14:sldIdLst>
            <p14:sldId id="303"/>
            <p14:sldId id="304"/>
            <p14:sldId id="305"/>
            <p14:sldId id="306"/>
            <p14:sldId id="307"/>
            <p14:sldId id="308"/>
            <p14:sldId id="288"/>
            <p14:sldId id="289"/>
            <p14:sldId id="290"/>
            <p14:sldId id="298"/>
            <p14:sldId id="299"/>
            <p14:sldId id="30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618" y="6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15663D-7BAB-401B-B117-37A75C9DCF5E}" type="datetimeFigureOut">
              <a:rPr lang="ru-RU" smtClean="0"/>
              <a:pPr/>
              <a:t>29.01.2020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9C3F5C-8E8A-409C-8397-1783E447743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59C3F5C-8E8A-409C-8397-1783E4477435}" type="slidenum">
              <a:rPr lang="ru-RU" smtClean="0"/>
              <a:pPr/>
              <a:t>18</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0699AD-DACF-4C8C-A69C-0002CEEBB812}" type="datetimeFigureOut">
              <a:rPr lang="ru-RU" smtClean="0"/>
              <a:pPr/>
              <a:t>29.01.2020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2BBB1754-A029-42D3-838C-B8975E19CE66}"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699AD-DACF-4C8C-A69C-0002CEEBB812}" type="datetimeFigureOut">
              <a:rPr lang="ru-RU" smtClean="0"/>
              <a:pPr/>
              <a:t>29.01.2020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B1754-A029-42D3-838C-B8975E19CE66}"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audio" Target="file:///C:\Users\&#1044;&#1086;&#1084;\Music\&#8470;2%20&#1055;&#1077;&#1089;&#1085;&#1080;%20&#1086;%20&#1074;&#1086;&#1081;&#1085;&#1077;\&#1054;&#1090;%20&#1075;&#1077;&#1088;&#1086;&#1077;&#1074;%20&#1073;&#1099;&#1083;&#1099;&#1093;%20&#1074;&#1088;&#1077;&#1084;&#1077;&#1085;.mp3" TargetMode="Externa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u.viptalisman.com/flash/templates/graduate_album/album2/852_smal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9512" y="188640"/>
            <a:ext cx="8784976" cy="6480720"/>
          </a:xfrm>
          <a:prstGeom prst="rect">
            <a:avLst/>
          </a:prstGeom>
          <a:solidFill>
            <a:schemeClr val="bg1"/>
          </a:solidFill>
        </p:spPr>
      </p:pic>
      <p:pic>
        <p:nvPicPr>
          <p:cNvPr id="11" name="Picture 2" descr="http://img-fotki.yandex.ru/get/6442/102699435.87c/0_a1b45_d5dec2a3_L.png.jpg"/>
          <p:cNvPicPr>
            <a:picLocks noChangeAspect="1" noChangeArrowheads="1"/>
          </p:cNvPicPr>
          <p:nvPr/>
        </p:nvPicPr>
        <p:blipFill>
          <a:blip r:embed="rId3" cstate="print"/>
          <a:srcRect/>
          <a:stretch>
            <a:fillRect/>
          </a:stretch>
        </p:blipFill>
        <p:spPr bwMode="auto">
          <a:xfrm rot="1875511">
            <a:off x="118221" y="3776869"/>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251520" y="4941168"/>
            <a:ext cx="2023715" cy="1168773"/>
          </a:xfrm>
          <a:prstGeom prst="rect">
            <a:avLst/>
          </a:prstGeom>
          <a:noFill/>
        </p:spPr>
      </p:pic>
      <p:pic>
        <p:nvPicPr>
          <p:cNvPr id="8" name="Picture 2" descr="http://forumsmile.ru/u/5/2/8/528e4f55578d182ee6e800cbabdc7046.png"/>
          <p:cNvPicPr>
            <a:picLocks noChangeAspect="1" noChangeArrowheads="1"/>
          </p:cNvPicPr>
          <p:nvPr/>
        </p:nvPicPr>
        <p:blipFill>
          <a:blip r:embed="rId5" cstate="print"/>
          <a:srcRect/>
          <a:stretch>
            <a:fillRect/>
          </a:stretch>
        </p:blipFill>
        <p:spPr bwMode="auto">
          <a:xfrm rot="14364050">
            <a:off x="5794321" y="608381"/>
            <a:ext cx="3017913" cy="1888402"/>
          </a:xfrm>
          <a:prstGeom prst="rect">
            <a:avLst/>
          </a:prstGeom>
          <a:noFill/>
        </p:spPr>
      </p:pic>
      <p:sp>
        <p:nvSpPr>
          <p:cNvPr id="10" name="Прямоугольник 9"/>
          <p:cNvSpPr/>
          <p:nvPr/>
        </p:nvSpPr>
        <p:spPr>
          <a:xfrm>
            <a:off x="1181649" y="1268760"/>
            <a:ext cx="6780702" cy="175432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Георгиевская</a:t>
            </a:r>
          </a:p>
          <a:p>
            <a:pPr algn="ctr"/>
            <a:r>
              <a:rPr lang="ru-RU" sz="5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лента</a:t>
            </a:r>
            <a:endParaRPr lang="ru-RU" sz="5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Дом\Pictures\Гергиевская лента\Последние обновленные\IMG_0952 - копия.JPG"/>
          <p:cNvPicPr>
            <a:picLocks noChangeAspect="1" noChangeArrowheads="1"/>
          </p:cNvPicPr>
          <p:nvPr/>
        </p:nvPicPr>
        <p:blipFill>
          <a:blip r:embed="rId6" cstate="print"/>
          <a:srcRect/>
          <a:stretch>
            <a:fillRect/>
          </a:stretch>
        </p:blipFill>
        <p:spPr bwMode="auto">
          <a:xfrm rot="20512142">
            <a:off x="798725" y="2914692"/>
            <a:ext cx="2028855" cy="1526614"/>
          </a:xfrm>
          <a:prstGeom prst="ellipse">
            <a:avLst/>
          </a:prstGeom>
          <a:ln>
            <a:noFill/>
          </a:ln>
          <a:effectLst>
            <a:softEdge rad="112500"/>
          </a:effectLst>
        </p:spPr>
      </p:pic>
      <p:pic>
        <p:nvPicPr>
          <p:cNvPr id="1027" name="Picture 3" descr="C:\Users\Дом\Pictures\Гергиевская лента\Последние обновленные\IMG_0954.JPG"/>
          <p:cNvPicPr>
            <a:picLocks noChangeAspect="1" noChangeArrowheads="1"/>
          </p:cNvPicPr>
          <p:nvPr/>
        </p:nvPicPr>
        <p:blipFill>
          <a:blip r:embed="rId7" cstate="print"/>
          <a:srcRect/>
          <a:stretch>
            <a:fillRect/>
          </a:stretch>
        </p:blipFill>
        <p:spPr bwMode="auto">
          <a:xfrm rot="1685607">
            <a:off x="6399651" y="2888626"/>
            <a:ext cx="2068925" cy="1551694"/>
          </a:xfrm>
          <a:prstGeom prst="ellipse">
            <a:avLst/>
          </a:prstGeom>
          <a:ln>
            <a:noFill/>
          </a:ln>
          <a:effectLst>
            <a:softEdge rad="112500"/>
          </a:effectLst>
        </p:spPr>
      </p:pic>
      <p:pic>
        <p:nvPicPr>
          <p:cNvPr id="13" name="Picture 2" descr="C:\Documents and Settings\User\Мои документы\Мои рисунки\121-2162-12.jpg"/>
          <p:cNvPicPr>
            <a:picLocks noChangeAspect="1" noChangeArrowheads="1"/>
          </p:cNvPicPr>
          <p:nvPr/>
        </p:nvPicPr>
        <p:blipFill>
          <a:blip r:embed="rId8" cstate="print"/>
          <a:srcRect/>
          <a:stretch>
            <a:fillRect/>
          </a:stretch>
        </p:blipFill>
        <p:spPr bwMode="auto">
          <a:xfrm>
            <a:off x="2915816" y="3933056"/>
            <a:ext cx="3744416" cy="13173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251520" y="188640"/>
            <a:ext cx="8640960" cy="64087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4000" b="1" dirty="0" smtClean="0"/>
              <a:t>Акция «Георгиевская </a:t>
            </a:r>
            <a:r>
              <a:rPr lang="ru-RU" dirty="0" smtClean="0"/>
              <a:t>начала своё существование в 2005 году и была приурочена к 60-летию Великой победы. За 5 лет акция набрала беспрецедентные обороты. С каждым годом в ней участвует всё больше и больше как государственных, так и коммерческих организаций в 30 странах мира.</a:t>
            </a:r>
            <a:endParaRPr lang="ru-RU" dirty="0"/>
          </a:p>
        </p:txBody>
      </p:sp>
      <p:pic>
        <p:nvPicPr>
          <p:cNvPr id="11" name="Picture 2" descr="http://img-fotki.yandex.ru/get/6442/102699435.87c/0_a1b45_d5dec2a3_L.png.jpg"/>
          <p:cNvPicPr>
            <a:picLocks noChangeAspect="1" noChangeArrowheads="1"/>
          </p:cNvPicPr>
          <p:nvPr/>
        </p:nvPicPr>
        <p:blipFill>
          <a:blip r:embed="rId2"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0" y="5506703"/>
            <a:ext cx="2339752" cy="1351297"/>
          </a:xfrm>
          <a:prstGeom prst="rect">
            <a:avLst/>
          </a:prstGeom>
          <a:noFill/>
        </p:spPr>
      </p:pic>
      <p:pic>
        <p:nvPicPr>
          <p:cNvPr id="13" name="Picture 2" descr="http://forumsmile.ru/u/5/2/8/528e4f55578d182ee6e800cbabdc7046.png"/>
          <p:cNvPicPr>
            <a:picLocks noChangeAspect="1" noChangeArrowheads="1"/>
          </p:cNvPicPr>
          <p:nvPr/>
        </p:nvPicPr>
        <p:blipFill>
          <a:blip r:embed="rId4"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4" cstate="print"/>
          <a:srcRect/>
          <a:stretch>
            <a:fillRect/>
          </a:stretch>
        </p:blipFill>
        <p:spPr bwMode="auto">
          <a:xfrm rot="12202192">
            <a:off x="7715518" y="56330"/>
            <a:ext cx="1318902" cy="825278"/>
          </a:xfrm>
          <a:prstGeom prst="rect">
            <a:avLst/>
          </a:prstGeom>
          <a:noFill/>
        </p:spPr>
      </p:pic>
      <p:sp>
        <p:nvSpPr>
          <p:cNvPr id="15" name="TextBox 14"/>
          <p:cNvSpPr txBox="1"/>
          <p:nvPr/>
        </p:nvSpPr>
        <p:spPr>
          <a:xfrm>
            <a:off x="1259632" y="1052736"/>
            <a:ext cx="6552728" cy="3416320"/>
          </a:xfrm>
          <a:prstGeom prst="rect">
            <a:avLst/>
          </a:prstGeom>
          <a:noFill/>
        </p:spPr>
        <p:txBody>
          <a:bodyPr wrap="square" rtlCol="0">
            <a:spAutoFit/>
          </a:bodyPr>
          <a:lstStyle/>
          <a:p>
            <a:pPr algn="ctr"/>
            <a:r>
              <a:rPr lang="ru-RU" sz="3600" b="1" dirty="0" smtClean="0"/>
              <a:t>Акция «</a:t>
            </a:r>
            <a:r>
              <a:rPr lang="ru-RU" sz="3600" b="1" dirty="0" smtClean="0">
                <a:solidFill>
                  <a:srgbClr val="FF0000"/>
                </a:solidFill>
              </a:rPr>
              <a:t>Георгиевская </a:t>
            </a:r>
            <a:r>
              <a:rPr lang="ru-RU" sz="3600" b="1" dirty="0" smtClean="0">
                <a:solidFill>
                  <a:srgbClr val="FF6600"/>
                </a:solidFill>
              </a:rPr>
              <a:t>ленточка</a:t>
            </a:r>
            <a:r>
              <a:rPr lang="ru-RU" sz="3600" b="1" dirty="0" smtClean="0"/>
              <a:t>»</a:t>
            </a:r>
            <a:r>
              <a:rPr lang="ru-RU" sz="3600" dirty="0" smtClean="0"/>
              <a:t> начала своё существование в 2005 году и была приурочена к 60-летию Великой победы. За 10 лет акция набрала беспрецедентные обороты</a:t>
            </a:r>
            <a:r>
              <a:rPr lang="ru-RU" sz="3200" dirty="0" smtClean="0"/>
              <a:t>. </a:t>
            </a:r>
            <a:endParaRPr lang="ru-RU" sz="3200" dirty="0"/>
          </a:p>
        </p:txBody>
      </p:sp>
      <p:pic>
        <p:nvPicPr>
          <p:cNvPr id="17" name="Picture 2" descr="C:\Documents and Settings\User\Мои документы\Мои рисунки\121-2162-12.jpg"/>
          <p:cNvPicPr>
            <a:picLocks noChangeAspect="1" noChangeArrowheads="1"/>
          </p:cNvPicPr>
          <p:nvPr/>
        </p:nvPicPr>
        <p:blipFill>
          <a:blip r:embed="rId5" cstate="print"/>
          <a:srcRect/>
          <a:stretch>
            <a:fillRect/>
          </a:stretch>
        </p:blipFill>
        <p:spPr bwMode="auto">
          <a:xfrm>
            <a:off x="2555776" y="5013176"/>
            <a:ext cx="5910200" cy="14401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8" name="Прямоугольник 7"/>
          <p:cNvSpPr/>
          <p:nvPr/>
        </p:nvSpPr>
        <p:spPr>
          <a:xfrm>
            <a:off x="2286000" y="2690336"/>
            <a:ext cx="4572000" cy="369332"/>
          </a:xfrm>
          <a:prstGeom prst="rect">
            <a:avLst/>
          </a:prstGeom>
        </p:spPr>
        <p:txBody>
          <a:bodyPr>
            <a:spAutoFit/>
          </a:bodyPr>
          <a:lstStyle/>
          <a:p>
            <a:endParaRPr lang="ru-RU" dirty="0"/>
          </a:p>
        </p:txBody>
      </p:sp>
      <p:sp>
        <p:nvSpPr>
          <p:cNvPr id="10" name="TextBox 9"/>
          <p:cNvSpPr txBox="1"/>
          <p:nvPr/>
        </p:nvSpPr>
        <p:spPr>
          <a:xfrm>
            <a:off x="1259632" y="476672"/>
            <a:ext cx="6480720" cy="646331"/>
          </a:xfrm>
          <a:prstGeom prst="rect">
            <a:avLst/>
          </a:prstGeom>
          <a:noFill/>
        </p:spPr>
        <p:txBody>
          <a:bodyPr wrap="square" rtlCol="0">
            <a:spAutoFit/>
          </a:bodyPr>
          <a:lstStyle/>
          <a:p>
            <a:pPr algn="ctr"/>
            <a:r>
              <a:rPr lang="ru-RU" sz="3600" b="1" i="1" dirty="0" smtClean="0">
                <a:solidFill>
                  <a:srgbClr val="FF0000"/>
                </a:solidFill>
              </a:rPr>
              <a:t>«Мы помним, мы гордимся!»</a:t>
            </a:r>
            <a:endParaRPr lang="ru-RU" sz="3600" b="1" i="1" dirty="0">
              <a:solidFill>
                <a:srgbClr val="FF0000"/>
              </a:solidFill>
            </a:endParaRPr>
          </a:p>
        </p:txBody>
      </p:sp>
      <p:pic>
        <p:nvPicPr>
          <p:cNvPr id="11" name="Picture 2"/>
          <p:cNvPicPr>
            <a:picLocks noChangeAspect="1" noChangeArrowheads="1"/>
          </p:cNvPicPr>
          <p:nvPr/>
        </p:nvPicPr>
        <p:blipFill>
          <a:blip r:embed="rId3" cstate="print"/>
          <a:srcRect/>
          <a:stretch>
            <a:fillRect/>
          </a:stretch>
        </p:blipFill>
        <p:spPr bwMode="auto">
          <a:xfrm>
            <a:off x="762000" y="5715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15" name="TextBox 14"/>
          <p:cNvSpPr txBox="1"/>
          <p:nvPr/>
        </p:nvSpPr>
        <p:spPr>
          <a:xfrm>
            <a:off x="611560" y="404664"/>
            <a:ext cx="7776864" cy="5293757"/>
          </a:xfrm>
          <a:prstGeom prst="rect">
            <a:avLst/>
          </a:prstGeom>
          <a:noFill/>
        </p:spPr>
        <p:txBody>
          <a:bodyPr wrap="square" rtlCol="0">
            <a:spAutoFit/>
          </a:bodyPr>
          <a:lstStyle/>
          <a:p>
            <a:r>
              <a:rPr lang="ru-RU" sz="3200" dirty="0" smtClean="0"/>
              <a:t>Нынешняя акция </a:t>
            </a:r>
            <a:r>
              <a:rPr lang="ru-RU" sz="3200" dirty="0" smtClean="0">
                <a:solidFill>
                  <a:srgbClr val="FF0000"/>
                </a:solidFill>
              </a:rPr>
              <a:t>"Георгиевская ленточка" - </a:t>
            </a:r>
            <a:r>
              <a:rPr lang="ru-RU" sz="3200" dirty="0" smtClean="0"/>
              <a:t>это эстафета от прошлых поколений к нынешним. </a:t>
            </a:r>
          </a:p>
          <a:p>
            <a:r>
              <a:rPr lang="ru-RU" sz="3200" dirty="0" smtClean="0"/>
              <a:t>Эстафета народной памяти, уважения к подвигам отцов и дедов. </a:t>
            </a:r>
          </a:p>
          <a:p>
            <a:r>
              <a:rPr lang="ru-RU" sz="3200" dirty="0" smtClean="0"/>
              <a:t>Эстафета готовности защитить свою землю, свой народ, свой язык, свое имя.</a:t>
            </a:r>
          </a:p>
          <a:p>
            <a:r>
              <a:rPr lang="ru-RU" sz="3200" dirty="0" smtClean="0"/>
              <a:t> Эта акция становится хорошей традицией, общей данью памяти и уважения к ветеранам.</a:t>
            </a:r>
          </a:p>
          <a:p>
            <a:endParaRPr lang="ru-RU" dirty="0"/>
          </a:p>
        </p:txBody>
      </p:sp>
      <p:pic>
        <p:nvPicPr>
          <p:cNvPr id="16" name="Picture 2" descr="C:\Documents and Settings\User\Мои документы\Мои рисунки\121-2162-12.jpg"/>
          <p:cNvPicPr>
            <a:picLocks noChangeAspect="1" noChangeArrowheads="1"/>
          </p:cNvPicPr>
          <p:nvPr/>
        </p:nvPicPr>
        <p:blipFill>
          <a:blip r:embed="rId3" cstate="print"/>
          <a:srcRect/>
          <a:stretch>
            <a:fillRect/>
          </a:stretch>
        </p:blipFill>
        <p:spPr bwMode="auto">
          <a:xfrm>
            <a:off x="2555776" y="5013176"/>
            <a:ext cx="5910200" cy="14401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t>аве</a:t>
            </a:r>
            <a:r>
              <a:rPr lang="ru-RU" dirty="0" smtClean="0"/>
              <a:t> </a:t>
            </a:r>
            <a:r>
              <a:rPr lang="ru-RU" dirty="0" err="1" smtClean="0"/>
              <a:t>этогоордена</a:t>
            </a:r>
            <a:r>
              <a:rPr lang="ru-RU" dirty="0" smtClean="0"/>
              <a:t>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1475656" y="548680"/>
            <a:ext cx="5544615" cy="6247864"/>
          </a:xfrm>
          <a:prstGeom prst="rect">
            <a:avLst/>
          </a:prstGeom>
          <a:noFill/>
        </p:spPr>
        <p:txBody>
          <a:bodyPr wrap="square" rtlCol="0">
            <a:spAutoFit/>
          </a:bodyPr>
          <a:lstStyle/>
          <a:p>
            <a:pPr algn="ctr"/>
            <a:r>
              <a:rPr lang="ru-RU" sz="3600" b="1" i="1" dirty="0" smtClean="0">
                <a:solidFill>
                  <a:srgbClr val="FF0000"/>
                </a:solidFill>
              </a:rPr>
              <a:t>Физкультминутка</a:t>
            </a:r>
          </a:p>
          <a:p>
            <a:pPr algn="ctr"/>
            <a:endParaRPr lang="ru-RU" sz="3600" b="1" i="1" dirty="0" smtClean="0">
              <a:solidFill>
                <a:srgbClr val="FF0000"/>
              </a:solidFill>
            </a:endParaRPr>
          </a:p>
          <a:p>
            <a:r>
              <a:rPr lang="ru-RU" sz="3200" dirty="0" smtClean="0"/>
              <a:t>Быстро встали, улыбнулись,</a:t>
            </a:r>
          </a:p>
          <a:p>
            <a:r>
              <a:rPr lang="ru-RU" sz="3200" dirty="0" smtClean="0"/>
              <a:t>Выше – выше подтянулись.</a:t>
            </a:r>
          </a:p>
          <a:p>
            <a:r>
              <a:rPr lang="ru-RU" sz="3200" dirty="0" smtClean="0"/>
              <a:t>Ну – ка плечи распрямите,</a:t>
            </a:r>
          </a:p>
          <a:p>
            <a:r>
              <a:rPr lang="ru-RU" sz="3200" dirty="0" smtClean="0"/>
              <a:t>Поднимите, опустите.</a:t>
            </a:r>
          </a:p>
          <a:p>
            <a:r>
              <a:rPr lang="ru-RU" sz="3200" dirty="0" smtClean="0"/>
              <a:t>Вправо, влево повернитесь,</a:t>
            </a:r>
          </a:p>
          <a:p>
            <a:r>
              <a:rPr lang="ru-RU" sz="3200" dirty="0" smtClean="0"/>
              <a:t>Рук коленями коснитесь.</a:t>
            </a:r>
          </a:p>
          <a:p>
            <a:r>
              <a:rPr lang="ru-RU" sz="3200" dirty="0" smtClean="0"/>
              <a:t>Сели, встали, сели, встали,</a:t>
            </a:r>
          </a:p>
          <a:p>
            <a:r>
              <a:rPr lang="ru-RU" sz="3200" dirty="0" smtClean="0"/>
              <a:t>И на месте побежали.</a:t>
            </a:r>
          </a:p>
          <a:p>
            <a:pPr algn="ctr"/>
            <a:endParaRPr lang="ru-RU" sz="3600" b="1" i="1" dirty="0" smtClean="0">
              <a:solidFill>
                <a:srgbClr val="FF0000"/>
              </a:solidFill>
            </a:endParaRPr>
          </a:p>
          <a:p>
            <a:endParaRPr lang="ru-RU" sz="3600" b="1" i="1" dirty="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r>
              <a:rPr lang="ru-RU" dirty="0" smtClean="0"/>
              <a:t>лесть и </a:t>
            </a:r>
            <a:r>
              <a:rPr lang="ru-RU" dirty="0" err="1" smtClean="0"/>
              <a:t>славуПп</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9" name="TextBox 8"/>
          <p:cNvSpPr txBox="1"/>
          <p:nvPr/>
        </p:nvSpPr>
        <p:spPr>
          <a:xfrm>
            <a:off x="2051720" y="692696"/>
            <a:ext cx="5419730" cy="6186309"/>
          </a:xfrm>
          <a:prstGeom prst="rect">
            <a:avLst/>
          </a:prstGeom>
          <a:noFill/>
        </p:spPr>
        <p:txBody>
          <a:bodyPr wrap="square" rtlCol="0">
            <a:spAutoFit/>
          </a:bodyPr>
          <a:lstStyle/>
          <a:p>
            <a:pPr algn="ctr"/>
            <a:r>
              <a:rPr lang="ru-RU" sz="3600" b="1" i="1" dirty="0" smtClean="0">
                <a:solidFill>
                  <a:srgbClr val="C00000"/>
                </a:solidFill>
              </a:rPr>
              <a:t>Мастер –класс</a:t>
            </a:r>
          </a:p>
          <a:p>
            <a:pPr algn="ctr"/>
            <a:r>
              <a:rPr lang="ru-RU" sz="4000" i="1" dirty="0" smtClean="0">
                <a:solidFill>
                  <a:srgbClr val="FF0000"/>
                </a:solidFill>
              </a:rPr>
              <a:t>Изготовление броши из атласных лент</a:t>
            </a:r>
          </a:p>
          <a:p>
            <a:pPr algn="ctr"/>
            <a:r>
              <a:rPr lang="ru-RU" sz="4000" i="1" dirty="0" smtClean="0">
                <a:solidFill>
                  <a:srgbClr val="FF0000"/>
                </a:solidFill>
              </a:rPr>
              <a:t>ко Дню Победы</a:t>
            </a:r>
          </a:p>
          <a:p>
            <a:pPr algn="ctr"/>
            <a:endParaRPr lang="ru-RU" sz="4000" i="1" dirty="0" smtClean="0">
              <a:solidFill>
                <a:srgbClr val="C00000"/>
              </a:solidFill>
            </a:endParaRPr>
          </a:p>
          <a:p>
            <a:pPr algn="ctr"/>
            <a:r>
              <a:rPr lang="ru-RU" sz="4000" i="1" dirty="0" smtClean="0">
                <a:solidFill>
                  <a:srgbClr val="C00000"/>
                </a:solidFill>
              </a:rPr>
              <a:t>«Мы помним, мы гордимся!»</a:t>
            </a:r>
          </a:p>
          <a:p>
            <a:pPr algn="ctr"/>
            <a:endParaRPr lang="ru-RU" sz="4000" i="1" dirty="0" smtClean="0">
              <a:solidFill>
                <a:srgbClr val="C00000"/>
              </a:solidFill>
            </a:endParaRPr>
          </a:p>
          <a:p>
            <a:pPr algn="ctr"/>
            <a:r>
              <a:rPr lang="ru-RU" sz="2000" i="1" dirty="0" smtClean="0">
                <a:latin typeface="Times New Roman" panose="02020603050405020304" pitchFamily="18" charset="0"/>
                <a:cs typeface="Times New Roman" panose="02020603050405020304" pitchFamily="18" charset="0"/>
              </a:rPr>
              <a:t>Подготовили воспитатели: </a:t>
            </a:r>
            <a:endParaRPr lang="ru-RU" sz="2000" i="1" dirty="0" smtClean="0">
              <a:latin typeface="Times New Roman" panose="02020603050405020304" pitchFamily="18" charset="0"/>
              <a:cs typeface="Times New Roman" panose="02020603050405020304" pitchFamily="18" charset="0"/>
            </a:endParaRPr>
          </a:p>
          <a:p>
            <a:pPr algn="ctr"/>
            <a:r>
              <a:rPr lang="ru-RU" sz="2000" i="1" dirty="0" smtClean="0">
                <a:latin typeface="Times New Roman" panose="02020603050405020304" pitchFamily="18" charset="0"/>
                <a:cs typeface="Times New Roman" panose="02020603050405020304" pitchFamily="18" charset="0"/>
              </a:rPr>
              <a:t>Волкова О.Н</a:t>
            </a:r>
            <a:r>
              <a:rPr lang="ru-RU" sz="2000" i="1" dirty="0" smtClean="0">
                <a:latin typeface="Times New Roman" panose="02020603050405020304" pitchFamily="18" charset="0"/>
                <a:cs typeface="Times New Roman" panose="02020603050405020304" pitchFamily="18" charset="0"/>
              </a:rPr>
              <a:t>.</a:t>
            </a:r>
          </a:p>
          <a:p>
            <a:pPr algn="ctr"/>
            <a:r>
              <a:rPr lang="ru-RU" sz="2000" i="1" dirty="0" smtClean="0">
                <a:latin typeface="Times New Roman" panose="02020603050405020304" pitchFamily="18" charset="0"/>
                <a:cs typeface="Times New Roman" panose="02020603050405020304" pitchFamily="18" charset="0"/>
              </a:rPr>
              <a:t>Лесникова С.В.</a:t>
            </a:r>
          </a:p>
          <a:p>
            <a:pPr algn="ctr"/>
            <a:endParaRPr lang="ru-RU" sz="2000" i="1" dirty="0">
              <a:latin typeface="Times New Roman" panose="02020603050405020304" pitchFamily="18" charset="0"/>
              <a:cs typeface="Times New Roman" panose="02020603050405020304" pitchFamily="18" charset="0"/>
            </a:endParaRPr>
          </a:p>
        </p:txBody>
      </p:sp>
      <p:pic>
        <p:nvPicPr>
          <p:cNvPr id="15" name="Picture 2" descr="http://forumsmile.ru/u/5/2/8/528e4f55578d182ee6e800cbabdc7046.png"/>
          <p:cNvPicPr>
            <a:picLocks noChangeAspect="1" noChangeArrowheads="1"/>
          </p:cNvPicPr>
          <p:nvPr/>
        </p:nvPicPr>
        <p:blipFill>
          <a:blip r:embed="rId2" cstate="print"/>
          <a:srcRect/>
          <a:stretch>
            <a:fillRect/>
          </a:stretch>
        </p:blipFill>
        <p:spPr bwMode="auto">
          <a:xfrm>
            <a:off x="251520" y="5805264"/>
            <a:ext cx="1318902" cy="825278"/>
          </a:xfrm>
          <a:prstGeom prst="rect">
            <a:avLst/>
          </a:prstGeom>
          <a:noFill/>
        </p:spPr>
      </p:pic>
      <p:pic>
        <p:nvPicPr>
          <p:cNvPr id="19" name="Picture 2" descr="http://forumsmile.ru/u/5/2/8/528e4f55578d182ee6e800cbabdc7046.png"/>
          <p:cNvPicPr>
            <a:picLocks noChangeAspect="1" noChangeArrowheads="1"/>
          </p:cNvPicPr>
          <p:nvPr/>
        </p:nvPicPr>
        <p:blipFill>
          <a:blip r:embed="rId2" cstate="print"/>
          <a:srcRect/>
          <a:stretch>
            <a:fillRect/>
          </a:stretch>
        </p:blipFill>
        <p:spPr bwMode="auto">
          <a:xfrm rot="18384591">
            <a:off x="-260484" y="5448191"/>
            <a:ext cx="1318902" cy="825278"/>
          </a:xfrm>
          <a:prstGeom prst="rect">
            <a:avLst/>
          </a:prstGeom>
          <a:noFill/>
        </p:spPr>
      </p:pic>
      <p:pic>
        <p:nvPicPr>
          <p:cNvPr id="21" name="Picture 2" descr="C:\Users\Дом\Pictures\Гергиевская лента\Последние обновленные\IMG_0952 - копия.JPG"/>
          <p:cNvPicPr>
            <a:picLocks noChangeAspect="1" noChangeArrowheads="1"/>
          </p:cNvPicPr>
          <p:nvPr/>
        </p:nvPicPr>
        <p:blipFill>
          <a:blip r:embed="rId3" cstate="print"/>
          <a:srcRect/>
          <a:stretch>
            <a:fillRect/>
          </a:stretch>
        </p:blipFill>
        <p:spPr bwMode="auto">
          <a:xfrm rot="20512142">
            <a:off x="654709" y="4210835"/>
            <a:ext cx="2028855" cy="1526614"/>
          </a:xfrm>
          <a:prstGeom prst="rect">
            <a:avLst/>
          </a:prstGeom>
          <a:ln>
            <a:noFill/>
          </a:ln>
          <a:effectLst>
            <a:softEdge rad="112500"/>
          </a:effectLst>
        </p:spPr>
      </p:pic>
      <p:pic>
        <p:nvPicPr>
          <p:cNvPr id="22" name="Picture 3" descr="C:\Users\Дом\Pictures\Гергиевская лента\Последние обновленные\IMG_0954.JPG"/>
          <p:cNvPicPr>
            <a:picLocks noChangeAspect="1" noChangeArrowheads="1"/>
          </p:cNvPicPr>
          <p:nvPr/>
        </p:nvPicPr>
        <p:blipFill>
          <a:blip r:embed="rId4" cstate="print"/>
          <a:srcRect/>
          <a:stretch>
            <a:fillRect/>
          </a:stretch>
        </p:blipFill>
        <p:spPr bwMode="auto">
          <a:xfrm rot="1713811">
            <a:off x="6830024" y="4549260"/>
            <a:ext cx="2068925" cy="15516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1907704" y="620688"/>
            <a:ext cx="4919104" cy="584775"/>
          </a:xfrm>
          <a:prstGeom prst="rect">
            <a:avLst/>
          </a:prstGeom>
          <a:noFill/>
        </p:spPr>
        <p:txBody>
          <a:bodyPr wrap="square" rtlCol="0">
            <a:spAutoFit/>
          </a:bodyPr>
          <a:lstStyle/>
          <a:p>
            <a:r>
              <a:rPr lang="ru-RU" sz="3200" dirty="0" smtClean="0">
                <a:solidFill>
                  <a:srgbClr val="C00000"/>
                </a:solidFill>
              </a:rPr>
              <a:t>Материалы и инструменты</a:t>
            </a:r>
            <a:endParaRPr lang="ru-RU" sz="3200" dirty="0">
              <a:solidFill>
                <a:srgbClr val="C00000"/>
              </a:solidFill>
            </a:endParaRPr>
          </a:p>
        </p:txBody>
      </p:sp>
      <p:sp>
        <p:nvSpPr>
          <p:cNvPr id="7" name="TextBox 6"/>
          <p:cNvSpPr txBox="1"/>
          <p:nvPr/>
        </p:nvSpPr>
        <p:spPr>
          <a:xfrm>
            <a:off x="467544" y="1340768"/>
            <a:ext cx="8136904" cy="3970318"/>
          </a:xfrm>
          <a:prstGeom prst="rect">
            <a:avLst/>
          </a:prstGeom>
          <a:noFill/>
        </p:spPr>
        <p:txBody>
          <a:bodyPr wrap="square" rtlCol="0">
            <a:spAutoFit/>
          </a:bodyPr>
          <a:lstStyle/>
          <a:p>
            <a:r>
              <a:rPr lang="ru-RU" sz="2800" dirty="0" smtClean="0"/>
              <a:t>Георгиевская лента.</a:t>
            </a:r>
          </a:p>
          <a:p>
            <a:r>
              <a:rPr lang="ru-RU" sz="2800" dirty="0" smtClean="0"/>
              <a:t>Атласные ленты чёрного и оранжевого цвета шириной в 6 мм. </a:t>
            </a:r>
          </a:p>
          <a:p>
            <a:r>
              <a:rPr lang="ru-RU" sz="2800" dirty="0" smtClean="0"/>
              <a:t> • Зажигалка/свеча</a:t>
            </a:r>
          </a:p>
          <a:p>
            <a:r>
              <a:rPr lang="ru-RU" sz="2800" dirty="0" smtClean="0"/>
              <a:t> • Ножницы, пинцет</a:t>
            </a:r>
          </a:p>
          <a:p>
            <a:r>
              <a:rPr lang="ru-RU" sz="2800" dirty="0" smtClean="0"/>
              <a:t>  • Клей «Момент-кристалл», горячий пистолет</a:t>
            </a:r>
          </a:p>
          <a:p>
            <a:r>
              <a:rPr lang="ru-RU" sz="2800" dirty="0" smtClean="0"/>
              <a:t> • Фурнитура для украшения (бусинки, пуговички для оформления центра цветка)</a:t>
            </a:r>
          </a:p>
          <a:p>
            <a:r>
              <a:rPr lang="ru-RU" sz="2800" dirty="0" smtClean="0"/>
              <a:t>• Булавка</a:t>
            </a:r>
            <a:endParaRPr lang="ru-RU"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rot="10800000">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pic>
        <p:nvPicPr>
          <p:cNvPr id="12290" name="Picture 2" descr="C:\Users\AS\Desktop\IMG_20190410_13343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811428" y="796051"/>
            <a:ext cx="7521144" cy="564085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Во время работы следует помнить о правилах техники</a:t>
            </a:r>
          </a:p>
          <a:p>
            <a:pPr algn="ctr"/>
            <a:r>
              <a:rPr lang="ru-RU" dirty="0" smtClean="0"/>
              <a:t> безопасности при работе с ножницами, свечкой и четко их соблюдать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6912768" cy="584775"/>
          </a:xfrm>
          <a:prstGeom prst="rect">
            <a:avLst/>
          </a:prstGeom>
          <a:noFill/>
        </p:spPr>
        <p:txBody>
          <a:bodyPr wrap="square" rtlCol="0">
            <a:spAutoFit/>
          </a:bodyPr>
          <a:lstStyle/>
          <a:p>
            <a:pPr algn="ctr"/>
            <a:r>
              <a:rPr lang="ru-RU" sz="3200" b="1" dirty="0" smtClean="0">
                <a:solidFill>
                  <a:srgbClr val="FF0000"/>
                </a:solidFill>
              </a:rPr>
              <a:t>Техника безопасности при работе</a:t>
            </a:r>
            <a:endParaRPr lang="ru-RU" sz="3200" b="1" dirty="0">
              <a:solidFill>
                <a:srgbClr val="FF0000"/>
              </a:solidFill>
            </a:endParaRPr>
          </a:p>
        </p:txBody>
      </p:sp>
      <p:sp>
        <p:nvSpPr>
          <p:cNvPr id="7" name="TextBox 6"/>
          <p:cNvSpPr txBox="1"/>
          <p:nvPr/>
        </p:nvSpPr>
        <p:spPr>
          <a:xfrm>
            <a:off x="539552" y="1556792"/>
            <a:ext cx="7632849" cy="2062103"/>
          </a:xfrm>
          <a:prstGeom prst="rect">
            <a:avLst/>
          </a:prstGeom>
          <a:noFill/>
        </p:spPr>
        <p:txBody>
          <a:bodyPr wrap="square" rtlCol="0">
            <a:spAutoFit/>
          </a:bodyPr>
          <a:lstStyle/>
          <a:p>
            <a:r>
              <a:rPr lang="ru-RU" sz="3200" dirty="0" smtClean="0"/>
              <a:t>Во время работы следует помнить о правилах техники  безопасности при работе с ножницами, зажигалкой, клеем  и четко их соблюдать</a:t>
            </a:r>
            <a:endParaRPr lang="ru-RU" sz="3200" dirty="0"/>
          </a:p>
        </p:txBody>
      </p:sp>
      <p:pic>
        <p:nvPicPr>
          <p:cNvPr id="33794" name="Picture 2"/>
          <p:cNvPicPr>
            <a:picLocks noChangeAspect="1" noChangeArrowheads="1"/>
          </p:cNvPicPr>
          <p:nvPr/>
        </p:nvPicPr>
        <p:blipFill>
          <a:blip r:embed="rId3" cstate="print"/>
          <a:srcRect/>
          <a:stretch>
            <a:fillRect/>
          </a:stretch>
        </p:blipFill>
        <p:spPr bwMode="auto">
          <a:xfrm>
            <a:off x="1043608" y="3861048"/>
            <a:ext cx="1584176" cy="1656184"/>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2699792" y="3933056"/>
            <a:ext cx="1428750" cy="1428750"/>
          </a:xfrm>
          <a:prstGeom prst="rect">
            <a:avLst/>
          </a:prstGeom>
          <a:noFill/>
          <a:ln w="9525">
            <a:noFill/>
            <a:miter lim="800000"/>
            <a:headEnd/>
            <a:tailEnd/>
          </a:ln>
        </p:spPr>
      </p:pic>
      <p:pic>
        <p:nvPicPr>
          <p:cNvPr id="33796" name="Picture 4"/>
          <p:cNvPicPr>
            <a:picLocks noChangeAspect="1" noChangeArrowheads="1"/>
          </p:cNvPicPr>
          <p:nvPr/>
        </p:nvPicPr>
        <p:blipFill>
          <a:blip r:embed="rId5" cstate="print"/>
          <a:srcRect/>
          <a:stretch>
            <a:fillRect/>
          </a:stretch>
        </p:blipFill>
        <p:spPr bwMode="auto">
          <a:xfrm>
            <a:off x="3707904" y="4149080"/>
            <a:ext cx="1343025" cy="1485900"/>
          </a:xfrm>
          <a:prstGeom prst="rect">
            <a:avLst/>
          </a:prstGeom>
          <a:noFill/>
          <a:ln w="9525">
            <a:noFill/>
            <a:miter lim="800000"/>
            <a:headEnd/>
            <a:tailEnd/>
          </a:ln>
        </p:spPr>
      </p:pic>
      <p:pic>
        <p:nvPicPr>
          <p:cNvPr id="33797" name="Picture 5"/>
          <p:cNvPicPr>
            <a:picLocks noChangeAspect="1" noChangeArrowheads="1"/>
          </p:cNvPicPr>
          <p:nvPr/>
        </p:nvPicPr>
        <p:blipFill>
          <a:blip r:embed="rId6" cstate="print"/>
          <a:srcRect/>
          <a:stretch>
            <a:fillRect/>
          </a:stretch>
        </p:blipFill>
        <p:spPr bwMode="auto">
          <a:xfrm>
            <a:off x="5076056" y="3429000"/>
            <a:ext cx="1905000" cy="1905000"/>
          </a:xfrm>
          <a:prstGeom prst="rect">
            <a:avLst/>
          </a:prstGeom>
          <a:noFill/>
          <a:ln w="9525">
            <a:noFill/>
            <a:miter lim="800000"/>
            <a:headEnd/>
            <a:tailEnd/>
          </a:ln>
        </p:spPr>
      </p:pic>
      <p:pic>
        <p:nvPicPr>
          <p:cNvPr id="33798" name="Picture 6"/>
          <p:cNvPicPr>
            <a:picLocks noChangeAspect="1" noChangeArrowheads="1"/>
          </p:cNvPicPr>
          <p:nvPr/>
        </p:nvPicPr>
        <p:blipFill>
          <a:blip r:embed="rId7" cstate="print"/>
          <a:srcRect/>
          <a:stretch>
            <a:fillRect/>
          </a:stretch>
        </p:blipFill>
        <p:spPr bwMode="auto">
          <a:xfrm>
            <a:off x="6876256" y="4221088"/>
            <a:ext cx="1905000" cy="118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pic>
        <p:nvPicPr>
          <p:cNvPr id="13" name="Picture 2" descr="http://forumsmile.ru/u/5/2/8/528e4f55578d182ee6e800cbabdc7046.png"/>
          <p:cNvPicPr>
            <a:picLocks noChangeAspect="1" noChangeArrowheads="1"/>
          </p:cNvPicPr>
          <p:nvPr/>
        </p:nvPicPr>
        <p:blipFill>
          <a:blip r:embed="rId3"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3" cstate="print"/>
          <a:srcRect/>
          <a:stretch>
            <a:fillRect/>
          </a:stretch>
        </p:blipFill>
        <p:spPr bwMode="auto">
          <a:xfrm rot="12202192">
            <a:off x="7715518" y="56330"/>
            <a:ext cx="1318902" cy="825278"/>
          </a:xfrm>
          <a:prstGeom prst="rect">
            <a:avLst/>
          </a:prstGeom>
          <a:noFill/>
        </p:spPr>
      </p:pic>
      <p:pic>
        <p:nvPicPr>
          <p:cNvPr id="1026" name="Picture 2" descr="H:\Новая папка\IMG_20190409_080404.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884" r="7115"/>
          <a:stretch/>
        </p:blipFill>
        <p:spPr bwMode="auto">
          <a:xfrm rot="10800000">
            <a:off x="2051720" y="764704"/>
            <a:ext cx="4904509" cy="448574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7865882" cy="584775"/>
          </a:xfrm>
          <a:prstGeom prst="rect">
            <a:avLst/>
          </a:prstGeom>
          <a:noFill/>
        </p:spPr>
        <p:txBody>
          <a:bodyPr wrap="square" rtlCol="0">
            <a:spAutoFit/>
          </a:bodyPr>
          <a:lstStyle/>
          <a:p>
            <a:r>
              <a:rPr lang="ru-RU" sz="3200" dirty="0" smtClean="0"/>
              <a:t>Края ленты запаять с помощью свечи.</a:t>
            </a:r>
            <a:endParaRPr lang="ru-RU" sz="3200" dirty="0"/>
          </a:p>
        </p:txBody>
      </p:sp>
      <p:pic>
        <p:nvPicPr>
          <p:cNvPr id="2050" name="Picture 2" descr="H:\Новая папка\IMG_20190409_08054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4406" r="13184" b="8949"/>
          <a:stretch/>
        </p:blipFill>
        <p:spPr bwMode="auto">
          <a:xfrm rot="5400000">
            <a:off x="1857174" y="887242"/>
            <a:ext cx="5121696" cy="602874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 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endParaRPr lang="ru-RU" dirty="0" smtClean="0"/>
          </a:p>
        </p:txBody>
      </p:sp>
      <p:pic>
        <p:nvPicPr>
          <p:cNvPr id="11" name="Picture 2" descr="http://img-fotki.yandex.ru/get/6442/102699435.87c/0_a1b45_d5dec2a3_L.png.jpg"/>
          <p:cNvPicPr>
            <a:picLocks noChangeAspect="1" noChangeArrowheads="1"/>
          </p:cNvPicPr>
          <p:nvPr/>
        </p:nvPicPr>
        <p:blipFill>
          <a:blip r:embed="rId2"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0" y="5506703"/>
            <a:ext cx="2339752" cy="1351297"/>
          </a:xfrm>
          <a:prstGeom prst="rect">
            <a:avLst/>
          </a:prstGeom>
          <a:noFill/>
        </p:spPr>
      </p:pic>
      <p:pic>
        <p:nvPicPr>
          <p:cNvPr id="13" name="Picture 2" descr="http://forumsmile.ru/u/5/2/8/528e4f55578d182ee6e800cbabdc7046.png"/>
          <p:cNvPicPr>
            <a:picLocks noChangeAspect="1" noChangeArrowheads="1"/>
          </p:cNvPicPr>
          <p:nvPr/>
        </p:nvPicPr>
        <p:blipFill>
          <a:blip r:embed="rId4"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4" cstate="print"/>
          <a:srcRect/>
          <a:stretch>
            <a:fillRect/>
          </a:stretch>
        </p:blipFill>
        <p:spPr bwMode="auto">
          <a:xfrm rot="12202192">
            <a:off x="7715518" y="56330"/>
            <a:ext cx="1318902" cy="825278"/>
          </a:xfrm>
          <a:prstGeom prst="rect">
            <a:avLst/>
          </a:prstGeom>
          <a:noFill/>
        </p:spPr>
      </p:pic>
      <p:sp>
        <p:nvSpPr>
          <p:cNvPr id="8" name="TextBox 7"/>
          <p:cNvSpPr txBox="1"/>
          <p:nvPr/>
        </p:nvSpPr>
        <p:spPr>
          <a:xfrm>
            <a:off x="5148064" y="2636912"/>
            <a:ext cx="184731" cy="369332"/>
          </a:xfrm>
          <a:prstGeom prst="rect">
            <a:avLst/>
          </a:prstGeom>
          <a:noFill/>
        </p:spPr>
        <p:txBody>
          <a:bodyPr wrap="none" rtlCol="0">
            <a:spAutoFit/>
          </a:bodyPr>
          <a:lstStyle/>
          <a:p>
            <a:endParaRPr lang="ru-RU" dirty="0"/>
          </a:p>
        </p:txBody>
      </p:sp>
      <p:sp>
        <p:nvSpPr>
          <p:cNvPr id="9" name="Прямоугольник 8"/>
          <p:cNvSpPr/>
          <p:nvPr/>
        </p:nvSpPr>
        <p:spPr>
          <a:xfrm>
            <a:off x="1439546" y="260648"/>
            <a:ext cx="6264920" cy="923330"/>
          </a:xfrm>
          <a:prstGeom prst="rect">
            <a:avLst/>
          </a:prstGeom>
          <a:noFill/>
        </p:spPr>
        <p:txBody>
          <a:bodyPr wrap="squar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Немного истории</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Прямоугольник 9"/>
          <p:cNvSpPr/>
          <p:nvPr/>
        </p:nvSpPr>
        <p:spPr>
          <a:xfrm>
            <a:off x="2286000" y="1556792"/>
            <a:ext cx="4572000" cy="646331"/>
          </a:xfrm>
          <a:prstGeom prst="rect">
            <a:avLst/>
          </a:prstGeom>
        </p:spPr>
        <p:txBody>
          <a:bodyPr wrap="square">
            <a:spAutoFit/>
          </a:bodyPr>
          <a:lstStyle/>
          <a:p>
            <a:endParaRPr lang="ru-RU" dirty="0" smtClean="0"/>
          </a:p>
          <a:p>
            <a:endParaRPr lang="ru-RU" dirty="0"/>
          </a:p>
        </p:txBody>
      </p:sp>
      <p:pic>
        <p:nvPicPr>
          <p:cNvPr id="16" name="Picture 5" descr="250px-Ekaterina_Parad"/>
          <p:cNvPicPr>
            <a:picLocks noChangeAspect="1" noChangeArrowheads="1"/>
          </p:cNvPicPr>
          <p:nvPr/>
        </p:nvPicPr>
        <p:blipFill>
          <a:blip r:embed="rId5" cstate="print"/>
          <a:srcRect/>
          <a:stretch>
            <a:fillRect/>
          </a:stretch>
        </p:blipFill>
        <p:spPr bwMode="auto">
          <a:xfrm>
            <a:off x="323528" y="1052736"/>
            <a:ext cx="3670300" cy="5286375"/>
          </a:xfrm>
          <a:prstGeom prst="rect">
            <a:avLst/>
          </a:prstGeom>
          <a:noFill/>
        </p:spPr>
      </p:pic>
      <p:sp>
        <p:nvSpPr>
          <p:cNvPr id="17" name="TextBox 16"/>
          <p:cNvSpPr txBox="1"/>
          <p:nvPr/>
        </p:nvSpPr>
        <p:spPr>
          <a:xfrm>
            <a:off x="4211960" y="1628800"/>
            <a:ext cx="4464497" cy="3046988"/>
          </a:xfrm>
          <a:prstGeom prst="rect">
            <a:avLst/>
          </a:prstGeom>
          <a:noFill/>
        </p:spPr>
        <p:txBody>
          <a:bodyPr wrap="square" rtlCol="0">
            <a:spAutoFit/>
          </a:bodyPr>
          <a:lstStyle/>
          <a:p>
            <a:r>
              <a:rPr lang="ru-RU" sz="3200" b="1" dirty="0" smtClean="0"/>
              <a:t>Георгиевская ленточка</a:t>
            </a:r>
            <a:r>
              <a:rPr lang="ru-RU" sz="3200" dirty="0" smtClean="0"/>
              <a:t> получила свое название от ордена Святого Георгия, он был учрежден Екатериной </a:t>
            </a:r>
            <a:r>
              <a:rPr lang="en-US" sz="3200" dirty="0" smtClean="0"/>
              <a:t>II</a:t>
            </a:r>
            <a:r>
              <a:rPr lang="ru-RU" sz="3200" dirty="0" smtClean="0"/>
              <a:t> 26 ноября 1769г </a:t>
            </a: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7865882" cy="1077218"/>
          </a:xfrm>
          <a:prstGeom prst="rect">
            <a:avLst/>
          </a:prstGeom>
          <a:noFill/>
        </p:spPr>
        <p:txBody>
          <a:bodyPr wrap="square" rtlCol="0">
            <a:spAutoFit/>
          </a:bodyPr>
          <a:lstStyle/>
          <a:p>
            <a:r>
              <a:rPr lang="ru-RU" sz="3200" dirty="0" smtClean="0"/>
              <a:t>Каждый отрезок чёрной ленты сгибаем с двух сторон в виде восьмёрки.</a:t>
            </a:r>
            <a:endParaRPr lang="ru-RU" sz="3200" dirty="0"/>
          </a:p>
        </p:txBody>
      </p:sp>
      <p:pic>
        <p:nvPicPr>
          <p:cNvPr id="3074" name="Picture 2" descr="H:\Новая папка\IMG_20190409_080608.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8491" t="8392" r="17462" b="16823"/>
          <a:stretch/>
        </p:blipFill>
        <p:spPr bwMode="auto">
          <a:xfrm rot="5400000">
            <a:off x="1165009" y="1463798"/>
            <a:ext cx="3100897" cy="4827797"/>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H:\Новая папка\IMG_20190409_080620.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3610" t="28299" r="36955" b="24443"/>
          <a:stretch/>
        </p:blipFill>
        <p:spPr bwMode="auto">
          <a:xfrm rot="5400000">
            <a:off x="5513277" y="1917076"/>
            <a:ext cx="3067289" cy="38351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02719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359024" y="37728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7865882" cy="1015663"/>
          </a:xfrm>
          <a:prstGeom prst="rect">
            <a:avLst/>
          </a:prstGeom>
          <a:noFill/>
        </p:spPr>
        <p:txBody>
          <a:bodyPr wrap="square" rtlCol="0">
            <a:spAutoFit/>
          </a:bodyPr>
          <a:lstStyle/>
          <a:p>
            <a:r>
              <a:rPr lang="ru-RU" sz="2800" dirty="0" smtClean="0"/>
              <a:t>Фиксируем клеем на середине широкой ленты в форме бантика</a:t>
            </a:r>
            <a:r>
              <a:rPr lang="ru-RU" sz="3200" dirty="0" smtClean="0"/>
              <a:t>.</a:t>
            </a:r>
            <a:endParaRPr lang="ru-RU" sz="3200" dirty="0"/>
          </a:p>
        </p:txBody>
      </p:sp>
      <p:pic>
        <p:nvPicPr>
          <p:cNvPr id="4098" name="Picture 2" descr="H:\Новая папка\IMG_20190409_08065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997" t="26553" r="12433" b="12230"/>
          <a:stretch/>
        </p:blipFill>
        <p:spPr bwMode="auto">
          <a:xfrm rot="5400000">
            <a:off x="820980" y="2471681"/>
            <a:ext cx="3449917" cy="4500461"/>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H:\Новая папка\IMG_20190409_080723.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0141"/>
          <a:stretch/>
        </p:blipFill>
        <p:spPr bwMode="auto">
          <a:xfrm rot="5400000">
            <a:off x="5150460" y="2664189"/>
            <a:ext cx="3359215" cy="40247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603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7865882" cy="1569660"/>
          </a:xfrm>
          <a:prstGeom prst="rect">
            <a:avLst/>
          </a:prstGeom>
          <a:noFill/>
        </p:spPr>
        <p:txBody>
          <a:bodyPr wrap="square" rtlCol="0">
            <a:spAutoFit/>
          </a:bodyPr>
          <a:lstStyle/>
          <a:p>
            <a:r>
              <a:rPr lang="ru-RU" sz="3200" dirty="0" smtClean="0"/>
              <a:t>На каждом конце широкой ленты зафиксировать по одному отрезку чёрной ленты.</a:t>
            </a:r>
            <a:endParaRPr lang="ru-RU" sz="3200" dirty="0"/>
          </a:p>
        </p:txBody>
      </p:sp>
      <p:pic>
        <p:nvPicPr>
          <p:cNvPr id="5122" name="Picture 2" descr="H:\Новая папка\IMG_20190409_08083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556" t="18061"/>
          <a:stretch/>
        </p:blipFill>
        <p:spPr bwMode="auto">
          <a:xfrm rot="5400000">
            <a:off x="881106" y="2640421"/>
            <a:ext cx="3248300" cy="410538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H:\Новая папка\IMG_20190409_08085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91345" y="3174849"/>
            <a:ext cx="4189883" cy="31424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63638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7865882" cy="1569660"/>
          </a:xfrm>
          <a:prstGeom prst="rect">
            <a:avLst/>
          </a:prstGeom>
          <a:noFill/>
        </p:spPr>
        <p:txBody>
          <a:bodyPr wrap="square" rtlCol="0">
            <a:spAutoFit/>
          </a:bodyPr>
          <a:lstStyle/>
          <a:p>
            <a:r>
              <a:rPr lang="ru-RU" sz="3200" dirty="0" smtClean="0"/>
              <a:t>Узкую ленту собрать в виде лепестка, концы которой наложить друг на друга и зафиксировать с помощью свечи.</a:t>
            </a:r>
            <a:endParaRPr lang="ru-RU" sz="3200" dirty="0"/>
          </a:p>
        </p:txBody>
      </p:sp>
      <p:pic>
        <p:nvPicPr>
          <p:cNvPr id="7171" name="Picture 3" descr="H:\Новая папка\IMG_20190409_08103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794" t="17245" r="21727" b="8863"/>
          <a:stretch/>
        </p:blipFill>
        <p:spPr bwMode="auto">
          <a:xfrm>
            <a:off x="1835696" y="2060848"/>
            <a:ext cx="5818909" cy="46412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4852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7865882" cy="1077218"/>
          </a:xfrm>
          <a:prstGeom prst="rect">
            <a:avLst/>
          </a:prstGeom>
          <a:noFill/>
        </p:spPr>
        <p:txBody>
          <a:bodyPr wrap="square" rtlCol="0">
            <a:spAutoFit/>
          </a:bodyPr>
          <a:lstStyle/>
          <a:p>
            <a:r>
              <a:rPr lang="ru-RU" sz="3200" dirty="0" smtClean="0"/>
              <a:t>Лепестки зафиксировать клеем на бантике из чёрных лент.</a:t>
            </a:r>
            <a:endParaRPr lang="ru-RU" sz="3200" dirty="0"/>
          </a:p>
        </p:txBody>
      </p:sp>
      <p:pic>
        <p:nvPicPr>
          <p:cNvPr id="8194" name="Picture 2" descr="H:\Новая папка\IMG_20190409_08150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0590" t="7737" r="9586"/>
          <a:stretch/>
        </p:blipFill>
        <p:spPr bwMode="auto">
          <a:xfrm>
            <a:off x="2339752" y="2996952"/>
            <a:ext cx="4236818" cy="36727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0625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7865882" cy="1569660"/>
          </a:xfrm>
          <a:prstGeom prst="rect">
            <a:avLst/>
          </a:prstGeom>
          <a:noFill/>
        </p:spPr>
        <p:txBody>
          <a:bodyPr wrap="square" rtlCol="0">
            <a:spAutoFit/>
          </a:bodyPr>
          <a:lstStyle/>
          <a:p>
            <a:r>
              <a:rPr lang="ru-RU" sz="3200" dirty="0" smtClean="0"/>
              <a:t>Сложить концы лент пополам и срезать их под углом.</a:t>
            </a:r>
          </a:p>
          <a:p>
            <a:endParaRPr lang="ru-RU" sz="3200" dirty="0"/>
          </a:p>
        </p:txBody>
      </p:sp>
      <p:pic>
        <p:nvPicPr>
          <p:cNvPr id="9218" name="Picture 2" descr="H:\Новая папка\IMG_20190409_081704.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2440" b="17778"/>
          <a:stretch/>
        </p:blipFill>
        <p:spPr bwMode="auto">
          <a:xfrm>
            <a:off x="1769156" y="1700808"/>
            <a:ext cx="5605687" cy="44683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46682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899592" y="620688"/>
            <a:ext cx="7865882" cy="1077218"/>
          </a:xfrm>
          <a:prstGeom prst="rect">
            <a:avLst/>
          </a:prstGeom>
          <a:noFill/>
        </p:spPr>
        <p:txBody>
          <a:bodyPr wrap="square" rtlCol="0">
            <a:spAutoFit/>
          </a:bodyPr>
          <a:lstStyle/>
          <a:p>
            <a:r>
              <a:rPr lang="ru-RU" sz="3200" dirty="0" smtClean="0"/>
              <a:t>В серединку прикрепить подходящее украшение.</a:t>
            </a:r>
            <a:endParaRPr lang="ru-RU" sz="3200" dirty="0"/>
          </a:p>
        </p:txBody>
      </p:sp>
      <p:pic>
        <p:nvPicPr>
          <p:cNvPr id="10242" name="Picture 2" descr="H:\Новая папка\IMG_20190409_08190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2020" b="16176"/>
          <a:stretch/>
        </p:blipFill>
        <p:spPr bwMode="auto">
          <a:xfrm rot="10800000">
            <a:off x="1475656" y="1806324"/>
            <a:ext cx="6130281" cy="50516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5369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a:t>
            </a:r>
            <a:r>
              <a:rPr lang="ru-RU" dirty="0" err="1" smtClean="0"/>
              <a:t>славус</a:t>
            </a:r>
            <a:r>
              <a:rPr lang="ru-RU" dirty="0" smtClean="0"/>
              <a:t> помощью </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539552" y="692696"/>
            <a:ext cx="7848872" cy="1077218"/>
          </a:xfrm>
          <a:prstGeom prst="rect">
            <a:avLst/>
          </a:prstGeom>
          <a:noFill/>
        </p:spPr>
        <p:txBody>
          <a:bodyPr wrap="square" rtlCol="0">
            <a:spAutoFit/>
          </a:bodyPr>
          <a:lstStyle/>
          <a:p>
            <a:r>
              <a:rPr lang="ru-RU" sz="2800" dirty="0" smtClean="0"/>
              <a:t> </a:t>
            </a:r>
            <a:r>
              <a:rPr lang="ru-RU" sz="3200" dirty="0" smtClean="0"/>
              <a:t>С обратной стороны броши фиксируем булавку с помощью кусочка фетра и клея.</a:t>
            </a:r>
            <a:endParaRPr lang="ru-RU" sz="3200" dirty="0"/>
          </a:p>
        </p:txBody>
      </p:sp>
      <p:pic>
        <p:nvPicPr>
          <p:cNvPr id="11266" name="Picture 2" descr="H:\Новая папка\IMG_20190409_085523.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229" t="6969" r="2484" b="11212"/>
          <a:stretch/>
        </p:blipFill>
        <p:spPr bwMode="auto">
          <a:xfrm rot="16200000">
            <a:off x="2224358" y="1242904"/>
            <a:ext cx="4695283" cy="561109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6" name="TextBox 5"/>
          <p:cNvSpPr txBox="1"/>
          <p:nvPr/>
        </p:nvSpPr>
        <p:spPr>
          <a:xfrm>
            <a:off x="1475656" y="548680"/>
            <a:ext cx="5544615" cy="646331"/>
          </a:xfrm>
          <a:prstGeom prst="rect">
            <a:avLst/>
          </a:prstGeom>
          <a:noFill/>
        </p:spPr>
        <p:txBody>
          <a:bodyPr wrap="square" rtlCol="0">
            <a:spAutoFit/>
          </a:bodyPr>
          <a:lstStyle/>
          <a:p>
            <a:pPr algn="ctr"/>
            <a:r>
              <a:rPr lang="ru-RU" sz="3600" b="1" i="1" dirty="0" smtClean="0">
                <a:solidFill>
                  <a:srgbClr val="7030A0"/>
                </a:solidFill>
              </a:rPr>
              <a:t>Наша лента готова!</a:t>
            </a:r>
          </a:p>
        </p:txBody>
      </p:sp>
      <p:pic>
        <p:nvPicPr>
          <p:cNvPr id="13314" name="Picture 2" descr="C:\Users\AS\Desktop\IMG_20190410_13455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24743" y="1195011"/>
            <a:ext cx="6894513" cy="517088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учредила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1026" name="Rectangle 2"/>
          <p:cNvSpPr>
            <a:spLocks noChangeArrowheads="1"/>
          </p:cNvSpPr>
          <p:nvPr/>
        </p:nvSpPr>
        <p:spPr bwMode="auto">
          <a:xfrm>
            <a:off x="2132069" y="-2829805"/>
            <a:ext cx="4879862"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2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b="1" dirty="0" smtClean="0">
              <a:solidFill>
                <a:srgbClr val="A52A2A"/>
              </a:solidFill>
              <a:latin typeface="Verdana"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Мне бабушка сказала, что прадед на войне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Погиб, но вот оставил подарок редкий мне: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Георгиевскую ленточку я бережно храню,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Георгиевскую ленточку ладошкой заслоню.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От дождика, от солнышка, от бури и огня,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Георгиевская ленточка , ты символ для меня!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Горжусь своим прадедушкой , погиб он , как герой,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В руках держу я ленточку и …прадед мой со мной!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Георгиевскую ленточку не смейте оскорблять,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Историю и подвиги нельзя нам забывать!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Ведь дымом пахнет, порохом и радостью побед </a:t>
            </a:r>
            <a:b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br>
            <a:r>
              <a:rPr kumimoji="0" lang="ru-RU" sz="1400" b="1"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Георгиевская ленточка… Спасибо тебе, дед!</a:t>
            </a:r>
            <a:r>
              <a:rPr kumimoji="0" lang="ru-RU" sz="1200" b="0" i="0" u="none" strike="noStrike" cap="none" normalizeH="0" baseline="0" dirty="0" smtClean="0">
                <a:ln>
                  <a:noFill/>
                </a:ln>
                <a:solidFill>
                  <a:srgbClr val="A52A2A"/>
                </a:solidFill>
                <a:effectLst/>
                <a:latin typeface="Verdana"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Рисунок 10" descr="http://sad3rodnichek.ucoz.ru/foto/photo/vecher-pamyati-1.png"/>
          <p:cNvPicPr/>
          <p:nvPr/>
        </p:nvPicPr>
        <p:blipFill>
          <a:blip r:embed="rId3" cstate="print"/>
          <a:srcRect/>
          <a:stretch>
            <a:fillRect/>
          </a:stretch>
        </p:blipFill>
        <p:spPr bwMode="auto">
          <a:xfrm>
            <a:off x="1547664" y="4509120"/>
            <a:ext cx="625792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История георгиевской ленточки начинается еще в далеком XVIII веке, а именно 26 ноября 1769 года. Тогда Екатерина II орден Святого Георгия Победоносца. Именно в составе этого ордена была похожая ленточка, как наша современная.</a:t>
            </a:r>
          </a:p>
          <a:p>
            <a:pPr algn="ctr"/>
            <a:endParaRPr lang="ru-RU" dirty="0" smtClean="0"/>
          </a:p>
          <a:p>
            <a:pPr algn="ctr"/>
            <a:r>
              <a:rPr lang="ru-RU" dirty="0" smtClean="0"/>
              <a:t>Затем в СССР появилась «Гвардейская лента», похожая на ленту ордена Святого Георгия Победоносца. Она отличалась лишь некоторыми дополнениями. Гвардейскую ленту выдавали солдатам за особые отличия перед отечеством. Этой же ленточкой обтягивали колодку ордена Славы.</a:t>
            </a:r>
          </a:p>
          <a:p>
            <a:pPr algn="ctr"/>
            <a:endParaRPr lang="ru-RU" dirty="0" smtClean="0"/>
          </a:p>
          <a:p>
            <a:pPr algn="ctr"/>
            <a:r>
              <a:rPr lang="ru-RU" dirty="0" smtClean="0"/>
              <a:t>Сегодня ленточка представлена в двух цветах – черном и оранжевом. Оранжевый цвет символизирует пламя, а черный – дым. Эти два цвета представляют в совокупности военную доблесть и славу</a:t>
            </a:r>
            <a:endParaRPr lang="ru-RU"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pic>
        <p:nvPicPr>
          <p:cNvPr id="7" name="Picture 2" descr="C:\Documents and Settings\ЮРА\Мои документы\Мои рисунки\2009-05-06\Копия Scan10104.JPG"/>
          <p:cNvPicPr>
            <a:picLocks noChangeAspect="1" noChangeArrowheads="1"/>
          </p:cNvPicPr>
          <p:nvPr/>
        </p:nvPicPr>
        <p:blipFill>
          <a:blip r:embed="rId3" cstate="print"/>
          <a:srcRect/>
          <a:stretch>
            <a:fillRect/>
          </a:stretch>
        </p:blipFill>
        <p:spPr>
          <a:xfrm>
            <a:off x="395536" y="404664"/>
            <a:ext cx="3786188" cy="4357687"/>
          </a:xfrm>
          <a:prstGeom prst="rect">
            <a:avLst/>
          </a:prstGeom>
        </p:spPr>
      </p:pic>
      <p:sp>
        <p:nvSpPr>
          <p:cNvPr id="8" name="TextBox 7"/>
          <p:cNvSpPr txBox="1"/>
          <p:nvPr/>
        </p:nvSpPr>
        <p:spPr>
          <a:xfrm>
            <a:off x="4283968" y="692696"/>
            <a:ext cx="4536504" cy="5262979"/>
          </a:xfrm>
          <a:prstGeom prst="rect">
            <a:avLst/>
          </a:prstGeom>
          <a:noFill/>
        </p:spPr>
        <p:txBody>
          <a:bodyPr wrap="square" rtlCol="0">
            <a:spAutoFit/>
          </a:bodyPr>
          <a:lstStyle/>
          <a:p>
            <a:pPr>
              <a:defRPr/>
            </a:pPr>
            <a:r>
              <a:rPr lang="ru-RU" sz="2800" dirty="0" smtClean="0"/>
              <a:t>Святой Георгий  был замучен и убит врагами христианства –язычниками.</a:t>
            </a:r>
          </a:p>
          <a:p>
            <a:pPr>
              <a:defRPr/>
            </a:pPr>
            <a:r>
              <a:rPr lang="ru-RU" sz="2800" dirty="0" smtClean="0"/>
              <a:t> За мужество и за духовную победу над мучителями, которые не смогли заставить   его отказаться от христианства, а также за чудодейственную помощь людям в опасности- святого Георгия называют еще </a:t>
            </a:r>
            <a:r>
              <a:rPr lang="ru-RU" sz="2800" dirty="0" smtClean="0">
                <a:solidFill>
                  <a:srgbClr val="FF0000"/>
                </a:solidFill>
              </a:rPr>
              <a:t>Победоносцем.</a:t>
            </a:r>
            <a:endParaRPr lang="ru-RU" sz="28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360tv.ru/media/uploads/2016/04/22/_____________-1.jpg"/>
          <p:cNvPicPr/>
          <p:nvPr/>
        </p:nvPicPr>
        <p:blipFill>
          <a:blip r:embed="rId2" cstate="print"/>
          <a:srcRect/>
          <a:stretch>
            <a:fillRect/>
          </a:stretch>
        </p:blipFill>
        <p:spPr bwMode="auto">
          <a:xfrm>
            <a:off x="251520" y="1484784"/>
            <a:ext cx="8712968" cy="338437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360tv.ru/media/uploads/2016/04/22/10_____________-1.jpg"/>
          <p:cNvPicPr/>
          <p:nvPr/>
        </p:nvPicPr>
        <p:blipFill>
          <a:blip r:embed="rId2" cstate="print"/>
          <a:srcRect/>
          <a:stretch>
            <a:fillRect/>
          </a:stretch>
        </p:blipFill>
        <p:spPr bwMode="auto">
          <a:xfrm>
            <a:off x="1331640" y="481012"/>
            <a:ext cx="6336703" cy="604433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В России очень любили и почитали  святого великомученика  Георгия. Поэтому дали его имя самому  почетному военному ордену. Этим орденом награждались только офицеры и</a:t>
            </a: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15" name="TextBox 14"/>
          <p:cNvSpPr txBox="1"/>
          <p:nvPr/>
        </p:nvSpPr>
        <p:spPr>
          <a:xfrm>
            <a:off x="1043608" y="476672"/>
            <a:ext cx="7128792" cy="646331"/>
          </a:xfrm>
          <a:prstGeom prst="rect">
            <a:avLst/>
          </a:prstGeom>
          <a:noFill/>
        </p:spPr>
        <p:txBody>
          <a:bodyPr wrap="square" rtlCol="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орден святого Георгия</a:t>
            </a:r>
          </a:p>
        </p:txBody>
      </p:sp>
      <p:pic>
        <p:nvPicPr>
          <p:cNvPr id="18" name="Picture 2" descr="C:\Documents and Settings\ЮРА\Мои документы\Мои рисунки\2009-05-06\Scan10105.JPG"/>
          <p:cNvPicPr>
            <a:picLocks noChangeAspect="1" noChangeArrowheads="1"/>
          </p:cNvPicPr>
          <p:nvPr/>
        </p:nvPicPr>
        <p:blipFill>
          <a:blip r:embed="rId3" cstate="print"/>
          <a:srcRect/>
          <a:stretch>
            <a:fillRect/>
          </a:stretch>
        </p:blipFill>
        <p:spPr>
          <a:xfrm>
            <a:off x="251520" y="1052736"/>
            <a:ext cx="3929063" cy="4429125"/>
          </a:xfrm>
          <a:prstGeom prst="rect">
            <a:avLst/>
          </a:prstGeom>
        </p:spPr>
      </p:pic>
      <p:sp>
        <p:nvSpPr>
          <p:cNvPr id="20" name="TextBox 19"/>
          <p:cNvSpPr txBox="1"/>
          <p:nvPr/>
        </p:nvSpPr>
        <p:spPr>
          <a:xfrm>
            <a:off x="4355976" y="1412776"/>
            <a:ext cx="4320480" cy="4401205"/>
          </a:xfrm>
          <a:prstGeom prst="rect">
            <a:avLst/>
          </a:prstGeom>
          <a:noFill/>
        </p:spPr>
        <p:txBody>
          <a:bodyPr wrap="square" rtlCol="0">
            <a:spAutoFit/>
          </a:bodyPr>
          <a:lstStyle/>
          <a:p>
            <a:r>
              <a:rPr lang="ru-RU" sz="2800" dirty="0" smtClean="0"/>
              <a:t>В России очень любили и почитали  святого великомученика  Георгия. Поэтому дали его имя самому  почетному военному ордену. Этим орденом награждались только офицеры и генералы за личные боевые заслуги</a:t>
            </a: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defRPr/>
            </a:pPr>
            <a:r>
              <a:rPr lang="ru-RU" sz="3200" dirty="0" smtClean="0"/>
              <a:t>подвиги.</a:t>
            </a:r>
            <a:endParaRPr lang="ru-RU" sz="3200" dirty="0"/>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sp>
        <p:nvSpPr>
          <p:cNvPr id="18" name="TextBox 17"/>
          <p:cNvSpPr txBox="1"/>
          <p:nvPr/>
        </p:nvSpPr>
        <p:spPr>
          <a:xfrm>
            <a:off x="1763688" y="476672"/>
            <a:ext cx="6624736" cy="646331"/>
          </a:xfrm>
          <a:prstGeom prst="rect">
            <a:avLst/>
          </a:prstGeom>
          <a:noFill/>
        </p:spPr>
        <p:txBody>
          <a:bodyPr wrap="square" rtlCol="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Орденом   награждались</a:t>
            </a:r>
            <a:endParaRPr lang="ru-RU" sz="3600" dirty="0"/>
          </a:p>
        </p:txBody>
      </p:sp>
      <p:sp>
        <p:nvSpPr>
          <p:cNvPr id="7" name="TextBox 6"/>
          <p:cNvSpPr txBox="1"/>
          <p:nvPr/>
        </p:nvSpPr>
        <p:spPr>
          <a:xfrm>
            <a:off x="683568" y="1124744"/>
            <a:ext cx="8064896" cy="5509200"/>
          </a:xfrm>
          <a:prstGeom prst="rect">
            <a:avLst/>
          </a:prstGeom>
          <a:noFill/>
        </p:spPr>
        <p:txBody>
          <a:bodyPr wrap="square" rtlCol="0">
            <a:spAutoFit/>
          </a:bodyPr>
          <a:lstStyle/>
          <a:p>
            <a:pPr>
              <a:buFont typeface="Arial" pitchFamily="34" charset="0"/>
              <a:buChar char="•"/>
              <a:defRPr/>
            </a:pPr>
            <a:r>
              <a:rPr lang="ru-RU" sz="3200" dirty="0" smtClean="0"/>
              <a:t>Те, кто «лично предводительствуя войском, одержит над неприятелем, в значительных силах состоящим, полную победу, последствием которой будет совершенное его уничтожение»</a:t>
            </a:r>
          </a:p>
          <a:p>
            <a:pPr>
              <a:buFont typeface="Arial" pitchFamily="34" charset="0"/>
              <a:buChar char="•"/>
              <a:defRPr/>
            </a:pPr>
            <a:r>
              <a:rPr lang="ru-RU" sz="3200" dirty="0" smtClean="0"/>
              <a:t>Те, кто «лично предводительствуя войском, возьмет крепость»</a:t>
            </a:r>
          </a:p>
          <a:p>
            <a:pPr>
              <a:buFont typeface="Arial" pitchFamily="34" charset="0"/>
              <a:buChar char="•"/>
              <a:defRPr/>
            </a:pPr>
            <a:r>
              <a:rPr lang="ru-RU" sz="3200" dirty="0" smtClean="0"/>
              <a:t>За взятие неприятельского знамени, захват в плен главнокомандующего неприятельского войска и другие выдающиеся подвиги</a:t>
            </a:r>
            <a:endParaRPr lang="ru-RU"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3" name="Picture 2" descr="http://forumsmile.ru/u/5/2/8/528e4f55578d182ee6e800cbabdc7046.png"/>
          <p:cNvPicPr>
            <a:picLocks noChangeAspect="1" noChangeArrowheads="1"/>
          </p:cNvPicPr>
          <p:nvPr/>
        </p:nvPicPr>
        <p:blipFill>
          <a:blip r:embed="rId2"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2" cstate="print"/>
          <a:srcRect/>
          <a:stretch>
            <a:fillRect/>
          </a:stretch>
        </p:blipFill>
        <p:spPr bwMode="auto">
          <a:xfrm rot="12202192">
            <a:off x="7715518" y="56330"/>
            <a:ext cx="1318902" cy="825278"/>
          </a:xfrm>
          <a:prstGeom prst="rect">
            <a:avLst/>
          </a:prstGeom>
          <a:noFill/>
        </p:spPr>
      </p:pic>
      <p:pic>
        <p:nvPicPr>
          <p:cNvPr id="8" name="Picture 2" descr="C:\Documents and Settings\ЮРА\Мои документы\Мои рисунки\2009-05-06\Scan10106.JPG"/>
          <p:cNvPicPr>
            <a:picLocks noChangeAspect="1" noChangeArrowheads="1"/>
          </p:cNvPicPr>
          <p:nvPr/>
        </p:nvPicPr>
        <p:blipFill>
          <a:blip r:embed="rId3" cstate="print"/>
          <a:srcRect/>
          <a:stretch>
            <a:fillRect/>
          </a:stretch>
        </p:blipFill>
        <p:spPr>
          <a:xfrm>
            <a:off x="5220072" y="1124744"/>
            <a:ext cx="3571875" cy="4714875"/>
          </a:xfrm>
          <a:prstGeom prst="rect">
            <a:avLst/>
          </a:prstGeom>
        </p:spPr>
      </p:pic>
      <p:sp>
        <p:nvSpPr>
          <p:cNvPr id="10" name="TextBox 9"/>
          <p:cNvSpPr txBox="1"/>
          <p:nvPr/>
        </p:nvSpPr>
        <p:spPr>
          <a:xfrm>
            <a:off x="251520" y="332656"/>
            <a:ext cx="4824536" cy="6555641"/>
          </a:xfrm>
          <a:prstGeom prst="rect">
            <a:avLst/>
          </a:prstGeom>
          <a:noFill/>
        </p:spPr>
        <p:txBody>
          <a:bodyPr wrap="square" rtlCol="0">
            <a:spAutoFit/>
          </a:bodyPr>
          <a:lstStyle/>
          <a:p>
            <a:r>
              <a:rPr lang="ru-RU" sz="2800" dirty="0" smtClean="0"/>
              <a:t>О том, насколько почетно было получить орден Святого Георгия 1-й степени, говорит, например, следующий факт. Выдающуюся награду Российской империи – орден </a:t>
            </a:r>
            <a:r>
              <a:rPr lang="ru-RU" sz="2800" dirty="0" smtClean="0">
                <a:solidFill>
                  <a:srgbClr val="0070C0"/>
                </a:solidFill>
              </a:rPr>
              <a:t>Андрея Первозванного (</a:t>
            </a:r>
            <a:r>
              <a:rPr lang="ru-RU" sz="2800" dirty="0" smtClean="0"/>
              <a:t>был учреждён Петром I 30 августа 1698 г.) – получило более </a:t>
            </a:r>
            <a:r>
              <a:rPr lang="ru-RU" sz="2800" dirty="0" smtClean="0">
                <a:solidFill>
                  <a:srgbClr val="C00000"/>
                </a:solidFill>
              </a:rPr>
              <a:t>тысячи</a:t>
            </a:r>
            <a:r>
              <a:rPr lang="ru-RU" sz="2800" dirty="0" smtClean="0"/>
              <a:t> человек. А орден </a:t>
            </a:r>
            <a:r>
              <a:rPr lang="ru-RU" sz="2800" dirty="0" smtClean="0">
                <a:solidFill>
                  <a:srgbClr val="0070C0"/>
                </a:solidFill>
              </a:rPr>
              <a:t>Святого </a:t>
            </a:r>
            <a:r>
              <a:rPr lang="ru-RU" sz="2800" b="1" dirty="0" smtClean="0">
                <a:solidFill>
                  <a:srgbClr val="FF0000"/>
                </a:solidFill>
              </a:rPr>
              <a:t>Георгия    1-й степени </a:t>
            </a:r>
            <a:r>
              <a:rPr lang="ru-RU" sz="2800" dirty="0" smtClean="0"/>
              <a:t>только </a:t>
            </a:r>
            <a:r>
              <a:rPr lang="ru-RU" sz="2800" dirty="0" smtClean="0">
                <a:solidFill>
                  <a:srgbClr val="C00000"/>
                </a:solidFill>
              </a:rPr>
              <a:t>25</a:t>
            </a:r>
            <a:r>
              <a:rPr lang="ru-RU" sz="2800" dirty="0" smtClean="0"/>
              <a:t> человек. Среди них великие полководцы </a:t>
            </a:r>
            <a:r>
              <a:rPr lang="ru-RU" sz="2800" dirty="0" smtClean="0">
                <a:solidFill>
                  <a:srgbClr val="FF0000"/>
                </a:solidFill>
              </a:rPr>
              <a:t>Суворов А.В.</a:t>
            </a:r>
            <a:r>
              <a:rPr lang="ru-RU" sz="2800" dirty="0" smtClean="0"/>
              <a:t> и </a:t>
            </a:r>
            <a:r>
              <a:rPr lang="ru-RU" sz="2800" dirty="0" smtClean="0">
                <a:solidFill>
                  <a:srgbClr val="FF0000"/>
                </a:solidFill>
              </a:rPr>
              <a:t>Кутузов М.И</a:t>
            </a:r>
            <a:r>
              <a:rPr lang="ru-RU" sz="2800" dirty="0" smtClean="0"/>
              <a:t>.</a:t>
            </a:r>
            <a:endParaRPr lang="ru-RU" sz="2800" dirty="0" smtClean="0">
              <a:solidFill>
                <a:srgbClr val="FF0000"/>
              </a:solidFill>
            </a:endParaRPr>
          </a:p>
          <a:p>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Picture 2" descr="http://img-fotki.yandex.ru/get/6442/102699435.87c/0_a1b45_d5dec2a3_L.png.jpg"/>
          <p:cNvPicPr>
            <a:picLocks noChangeAspect="1" noChangeArrowheads="1"/>
          </p:cNvPicPr>
          <p:nvPr/>
        </p:nvPicPr>
        <p:blipFill>
          <a:blip r:embed="rId3"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0" y="5373217"/>
            <a:ext cx="2339752" cy="1484784"/>
          </a:xfrm>
          <a:prstGeom prst="rect">
            <a:avLst/>
          </a:prstGeom>
          <a:noFill/>
        </p:spPr>
      </p:pic>
      <p:pic>
        <p:nvPicPr>
          <p:cNvPr id="13" name="Picture 2" descr="http://forumsmile.ru/u/5/2/8/528e4f55578d182ee6e800cbabdc7046.png"/>
          <p:cNvPicPr>
            <a:picLocks noChangeAspect="1" noChangeArrowheads="1"/>
          </p:cNvPicPr>
          <p:nvPr/>
        </p:nvPicPr>
        <p:blipFill>
          <a:blip r:embed="rId5"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5" cstate="print"/>
          <a:srcRect/>
          <a:stretch>
            <a:fillRect/>
          </a:stretch>
        </p:blipFill>
        <p:spPr bwMode="auto">
          <a:xfrm rot="12202192">
            <a:off x="7715518" y="56330"/>
            <a:ext cx="1318902" cy="825278"/>
          </a:xfrm>
          <a:prstGeom prst="rect">
            <a:avLst/>
          </a:prstGeom>
          <a:noFill/>
        </p:spPr>
      </p:pic>
      <p:sp>
        <p:nvSpPr>
          <p:cNvPr id="8" name="TextBox 7"/>
          <p:cNvSpPr txBox="1"/>
          <p:nvPr/>
        </p:nvSpPr>
        <p:spPr>
          <a:xfrm>
            <a:off x="4067944" y="404664"/>
            <a:ext cx="5076056" cy="6494085"/>
          </a:xfrm>
          <a:prstGeom prst="rect">
            <a:avLst/>
          </a:prstGeom>
          <a:noFill/>
        </p:spPr>
        <p:txBody>
          <a:bodyPr wrap="square" rtlCol="0">
            <a:spAutoFit/>
          </a:bodyPr>
          <a:lstStyle/>
          <a:p>
            <a:r>
              <a:rPr lang="ru-RU" sz="3200" dirty="0" smtClean="0"/>
              <a:t>Георгиевская лента с небольшими изменениями вошла и  в наградную систему СССР как "Гвардейская лента" - знак особого отличия</a:t>
            </a:r>
          </a:p>
          <a:p>
            <a:r>
              <a:rPr lang="ru-RU" sz="3200" dirty="0" smtClean="0"/>
              <a:t>В 1942   году был учрежден орден Отечественной войны. На нем тоже есть  Георгиевская лента – как символ связи с русской боевой традицией.</a:t>
            </a:r>
          </a:p>
          <a:p>
            <a:endParaRPr lang="ru-RU" sz="3200" dirty="0"/>
          </a:p>
        </p:txBody>
      </p:sp>
      <p:pic>
        <p:nvPicPr>
          <p:cNvPr id="9" name="Picture 4" descr="C:\Documents and Settings\ЮРА\Мои документы\Мои рисунки\2009-05-06\150px-Orden_Ot_voine.jpg"/>
          <p:cNvPicPr>
            <a:picLocks noChangeAspect="1" noChangeArrowheads="1"/>
          </p:cNvPicPr>
          <p:nvPr/>
        </p:nvPicPr>
        <p:blipFill>
          <a:blip r:embed="rId6" cstate="print"/>
          <a:srcRect/>
          <a:stretch>
            <a:fillRect/>
          </a:stretch>
        </p:blipFill>
        <p:spPr bwMode="auto">
          <a:xfrm>
            <a:off x="1475656" y="1772816"/>
            <a:ext cx="2503736" cy="2503736"/>
          </a:xfrm>
          <a:prstGeom prst="rect">
            <a:avLst/>
          </a:prstGeom>
          <a:noFill/>
          <a:ln w="9525">
            <a:noFill/>
            <a:miter lim="800000"/>
            <a:headEnd/>
            <a:tailEnd/>
          </a:ln>
        </p:spPr>
      </p:pic>
      <p:pic>
        <p:nvPicPr>
          <p:cNvPr id="10" name="Picture 2" descr="C:\Documents and Settings\ЮРА\Мои документы\Мои рисунки\Order_gpw1_rib.png"/>
          <p:cNvPicPr>
            <a:picLocks noChangeAspect="1" noChangeArrowheads="1"/>
          </p:cNvPicPr>
          <p:nvPr/>
        </p:nvPicPr>
        <p:blipFill>
          <a:blip r:embed="rId7" cstate="print"/>
          <a:srcRect/>
          <a:stretch>
            <a:fillRect/>
          </a:stretch>
        </p:blipFill>
        <p:spPr>
          <a:xfrm>
            <a:off x="251520" y="2204864"/>
            <a:ext cx="1143000" cy="1357312"/>
          </a:xfrm>
          <a:prstGeom prst="rect">
            <a:avLst/>
          </a:prstGeom>
        </p:spPr>
      </p:pic>
      <p:pic>
        <p:nvPicPr>
          <p:cNvPr id="16" name="От героев былых времен.mp3">
            <a:hlinkClick r:id="" action="ppaction://media"/>
          </p:cNvPr>
          <p:cNvPicPr>
            <a:picLocks noRot="1" noChangeAspect="1"/>
          </p:cNvPicPr>
          <p:nvPr>
            <a:audioFile r:link="rId1"/>
          </p:nvPr>
        </p:nvPicPr>
        <p:blipFill>
          <a:blip r:embed="rId8" cstate="print"/>
          <a:stretch>
            <a:fillRect/>
          </a:stretch>
        </p:blipFill>
        <p:spPr>
          <a:xfrm>
            <a:off x="899592" y="5085184"/>
            <a:ext cx="304800" cy="304800"/>
          </a:xfrm>
          <a:prstGeom prst="rect">
            <a:avLst/>
          </a:prstGeom>
        </p:spPr>
      </p:pic>
    </p:spTree>
  </p:cSld>
  <p:clrMapOvr>
    <a:masterClrMapping/>
  </p:clrMapOvr>
  <p:transition spd="med"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Picture 2" descr="http://img-fotki.yandex.ru/get/6442/102699435.87c/0_a1b45_d5dec2a3_L.png.jpg"/>
          <p:cNvPicPr>
            <a:picLocks noChangeAspect="1" noChangeArrowheads="1"/>
          </p:cNvPicPr>
          <p:nvPr/>
        </p:nvPicPr>
        <p:blipFill>
          <a:blip r:embed="rId2"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0" y="5506703"/>
            <a:ext cx="2339752" cy="1351297"/>
          </a:xfrm>
          <a:prstGeom prst="rect">
            <a:avLst/>
          </a:prstGeom>
          <a:noFill/>
        </p:spPr>
      </p:pic>
      <p:pic>
        <p:nvPicPr>
          <p:cNvPr id="13" name="Picture 2" descr="http://forumsmile.ru/u/5/2/8/528e4f55578d182ee6e800cbabdc7046.png"/>
          <p:cNvPicPr>
            <a:picLocks noChangeAspect="1" noChangeArrowheads="1"/>
          </p:cNvPicPr>
          <p:nvPr/>
        </p:nvPicPr>
        <p:blipFill>
          <a:blip r:embed="rId4"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4" cstate="print"/>
          <a:srcRect/>
          <a:stretch>
            <a:fillRect/>
          </a:stretch>
        </p:blipFill>
        <p:spPr bwMode="auto">
          <a:xfrm rot="12202192">
            <a:off x="7715518" y="56330"/>
            <a:ext cx="1318902" cy="825278"/>
          </a:xfrm>
          <a:prstGeom prst="rect">
            <a:avLst/>
          </a:prstGeom>
          <a:noFill/>
        </p:spPr>
      </p:pic>
      <p:sp>
        <p:nvSpPr>
          <p:cNvPr id="8" name="Прямоугольник 7"/>
          <p:cNvSpPr/>
          <p:nvPr/>
        </p:nvSpPr>
        <p:spPr>
          <a:xfrm rot="10800000" flipV="1">
            <a:off x="4932040" y="1033274"/>
            <a:ext cx="3960440" cy="4524315"/>
          </a:xfrm>
          <a:prstGeom prst="rect">
            <a:avLst/>
          </a:prstGeom>
        </p:spPr>
        <p:txBody>
          <a:bodyPr wrap="square">
            <a:spAutoFit/>
          </a:bodyPr>
          <a:lstStyle/>
          <a:p>
            <a:r>
              <a:rPr lang="ru-RU" sz="3600" dirty="0" smtClean="0"/>
              <a:t>8 ноября 1943 года был учрежден орден </a:t>
            </a:r>
            <a:r>
              <a:rPr lang="ru-RU" sz="3600" b="1" dirty="0" smtClean="0">
                <a:solidFill>
                  <a:srgbClr val="FF0000"/>
                </a:solidFill>
              </a:rPr>
              <a:t>Славы</a:t>
            </a:r>
            <a:r>
              <a:rPr lang="ru-RU" sz="3600" dirty="0" smtClean="0"/>
              <a:t> трех степеней.</a:t>
            </a:r>
          </a:p>
          <a:p>
            <a:r>
              <a:rPr lang="ru-RU" sz="3600" dirty="0" smtClean="0"/>
              <a:t> Колодки этих орденов обтянуты Георгиевской лентой</a:t>
            </a:r>
            <a:endParaRPr lang="ru-RU" sz="3600" dirty="0"/>
          </a:p>
        </p:txBody>
      </p:sp>
      <p:pic>
        <p:nvPicPr>
          <p:cNvPr id="2050" name="Picture 2"/>
          <p:cNvPicPr>
            <a:picLocks noChangeAspect="1" noChangeArrowheads="1"/>
          </p:cNvPicPr>
          <p:nvPr/>
        </p:nvPicPr>
        <p:blipFill>
          <a:blip r:embed="rId5" cstate="print"/>
          <a:srcRect/>
          <a:stretch>
            <a:fillRect/>
          </a:stretch>
        </p:blipFill>
        <p:spPr bwMode="auto">
          <a:xfrm>
            <a:off x="755576" y="908720"/>
            <a:ext cx="3888432" cy="3960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мка 1"/>
          <p:cNvSpPr/>
          <p:nvPr/>
        </p:nvSpPr>
        <p:spPr>
          <a:xfrm>
            <a:off x="0" y="0"/>
            <a:ext cx="9144000" cy="6858000"/>
          </a:xfrm>
          <a:prstGeom prst="frame">
            <a:avLst>
              <a:gd name="adj1" fmla="val 2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3" name="Прямоугольник 2"/>
          <p:cNvSpPr/>
          <p:nvPr/>
        </p:nvSpPr>
        <p:spPr>
          <a:xfrm>
            <a:off x="179512" y="188640"/>
            <a:ext cx="8784976" cy="64807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Эта лента с небольшими изменениями вошла в наградную систему СССР как "Гвардейская лента" - знак особого отличия солдата. Ею обтянута колодка очень почетного «солдатского</a:t>
            </a:r>
            <a:r>
              <a:rPr lang="ru-RU" b="1" dirty="0" smtClean="0"/>
              <a:t>» ордена Славы.</a:t>
            </a:r>
            <a:endParaRPr lang="ru-RU" dirty="0"/>
          </a:p>
        </p:txBody>
      </p:sp>
      <p:pic>
        <p:nvPicPr>
          <p:cNvPr id="11" name="Picture 2" descr="http://img-fotki.yandex.ru/get/6442/102699435.87c/0_a1b45_d5dec2a3_L.png.jpg"/>
          <p:cNvPicPr>
            <a:picLocks noChangeAspect="1" noChangeArrowheads="1"/>
          </p:cNvPicPr>
          <p:nvPr/>
        </p:nvPicPr>
        <p:blipFill>
          <a:blip r:embed="rId2" cstate="print"/>
          <a:srcRect/>
          <a:stretch>
            <a:fillRect/>
          </a:stretch>
        </p:blipFill>
        <p:spPr bwMode="auto">
          <a:xfrm rot="1875511">
            <a:off x="-169810" y="4496951"/>
            <a:ext cx="1804122" cy="1656184"/>
          </a:xfrm>
          <a:prstGeom prst="rect">
            <a:avLst/>
          </a:prstGeom>
          <a:noFill/>
        </p:spPr>
      </p:pic>
      <p:pic>
        <p:nvPicPr>
          <p:cNvPr id="12" name="Picture 2" descr="http://forumsmile.ru/u/2/f/d/2fd432955c982f0b9b333d8123e9b07f.jpg"/>
          <p:cNvPicPr>
            <a:picLocks noChangeAspect="1" noChangeArrowheads="1"/>
          </p:cNvPicPr>
          <p:nvPr/>
        </p:nvPicPr>
        <p:blipFill>
          <a:blip r:embed="rId3" cstate="print">
            <a:clrChange>
              <a:clrFrom>
                <a:srgbClr val="FFFFFF"/>
              </a:clrFrom>
              <a:clrTo>
                <a:srgbClr val="FFFFFF">
                  <a:alpha val="0"/>
                </a:srgbClr>
              </a:clrTo>
            </a:clrChange>
            <a:lum bright="-10000"/>
          </a:blip>
          <a:srcRect/>
          <a:stretch>
            <a:fillRect/>
          </a:stretch>
        </p:blipFill>
        <p:spPr bwMode="auto">
          <a:xfrm>
            <a:off x="0" y="5373217"/>
            <a:ext cx="2339752" cy="1484784"/>
          </a:xfrm>
          <a:prstGeom prst="rect">
            <a:avLst/>
          </a:prstGeom>
          <a:noFill/>
        </p:spPr>
      </p:pic>
      <p:pic>
        <p:nvPicPr>
          <p:cNvPr id="13" name="Picture 2" descr="http://forumsmile.ru/u/5/2/8/528e4f55578d182ee6e800cbabdc7046.png"/>
          <p:cNvPicPr>
            <a:picLocks noChangeAspect="1" noChangeArrowheads="1"/>
          </p:cNvPicPr>
          <p:nvPr/>
        </p:nvPicPr>
        <p:blipFill>
          <a:blip r:embed="rId4" cstate="print">
            <a:clrChange>
              <a:clrFrom>
                <a:srgbClr val="000000">
                  <a:alpha val="0"/>
                </a:srgbClr>
              </a:clrFrom>
              <a:clrTo>
                <a:srgbClr val="000000">
                  <a:alpha val="0"/>
                </a:srgbClr>
              </a:clrTo>
            </a:clrChange>
            <a:lum contrast="40000"/>
          </a:blip>
          <a:srcRect/>
          <a:stretch>
            <a:fillRect/>
          </a:stretch>
        </p:blipFill>
        <p:spPr bwMode="auto">
          <a:xfrm rot="7829922">
            <a:off x="8182988" y="356803"/>
            <a:ext cx="1318902" cy="825278"/>
          </a:xfrm>
          <a:prstGeom prst="rect">
            <a:avLst/>
          </a:prstGeom>
          <a:noFill/>
        </p:spPr>
      </p:pic>
      <p:pic>
        <p:nvPicPr>
          <p:cNvPr id="14" name="Picture 2" descr="http://forumsmile.ru/u/5/2/8/528e4f55578d182ee6e800cbabdc7046.png"/>
          <p:cNvPicPr>
            <a:picLocks noChangeAspect="1" noChangeArrowheads="1"/>
          </p:cNvPicPr>
          <p:nvPr/>
        </p:nvPicPr>
        <p:blipFill>
          <a:blip r:embed="rId4" cstate="print"/>
          <a:srcRect/>
          <a:stretch>
            <a:fillRect/>
          </a:stretch>
        </p:blipFill>
        <p:spPr bwMode="auto">
          <a:xfrm rot="12202192">
            <a:off x="7715518" y="56330"/>
            <a:ext cx="1318902" cy="825278"/>
          </a:xfrm>
          <a:prstGeom prst="rect">
            <a:avLst/>
          </a:prstGeom>
          <a:noFill/>
        </p:spPr>
      </p:pic>
      <p:pic>
        <p:nvPicPr>
          <p:cNvPr id="10" name="Содержимое 4" descr="http://www.formula-prazdnika.ru/files/images/lenta.jpg"/>
          <p:cNvPicPr>
            <a:picLocks/>
          </p:cNvPicPr>
          <p:nvPr/>
        </p:nvPicPr>
        <p:blipFill>
          <a:blip r:embed="rId5" cstate="print"/>
          <a:srcRect/>
          <a:stretch>
            <a:fillRect/>
          </a:stretch>
        </p:blipFill>
        <p:spPr>
          <a:xfrm>
            <a:off x="323529" y="548680"/>
            <a:ext cx="2664296" cy="3096344"/>
          </a:xfrm>
          <a:prstGeom prst="rect">
            <a:avLst/>
          </a:prstGeom>
        </p:spPr>
      </p:pic>
      <p:sp>
        <p:nvSpPr>
          <p:cNvPr id="15" name="TextBox 14"/>
          <p:cNvSpPr txBox="1"/>
          <p:nvPr/>
        </p:nvSpPr>
        <p:spPr>
          <a:xfrm>
            <a:off x="3347864" y="620689"/>
            <a:ext cx="5472609" cy="6001643"/>
          </a:xfrm>
          <a:prstGeom prst="rect">
            <a:avLst/>
          </a:prstGeom>
          <a:noFill/>
        </p:spPr>
        <p:txBody>
          <a:bodyPr wrap="square" rtlCol="0">
            <a:spAutoFit/>
          </a:bodyPr>
          <a:lstStyle/>
          <a:p>
            <a:r>
              <a:rPr lang="ru-RU" sz="3200" dirty="0" smtClean="0"/>
              <a:t>Георгиевские ленты имеют смысловую символику. Их цветовое исполнение — </a:t>
            </a:r>
            <a:r>
              <a:rPr lang="ru-RU" sz="3200" b="1" dirty="0" smtClean="0"/>
              <a:t>чёрный </a:t>
            </a:r>
            <a:r>
              <a:rPr lang="ru-RU" sz="3200" dirty="0" smtClean="0"/>
              <a:t>и </a:t>
            </a:r>
            <a:r>
              <a:rPr lang="ru-RU" sz="3200" b="1" dirty="0" smtClean="0">
                <a:solidFill>
                  <a:schemeClr val="accent6"/>
                </a:solidFill>
              </a:rPr>
              <a:t>оранжевый</a:t>
            </a:r>
            <a:r>
              <a:rPr lang="ru-RU" sz="3200" dirty="0" smtClean="0"/>
              <a:t> цвет — означают «</a:t>
            </a:r>
            <a:r>
              <a:rPr lang="ru-RU" sz="3200" b="1" dirty="0" smtClean="0"/>
              <a:t>дым</a:t>
            </a:r>
            <a:r>
              <a:rPr lang="ru-RU" sz="3200" dirty="0" smtClean="0"/>
              <a:t> и</a:t>
            </a:r>
            <a:r>
              <a:rPr lang="ru-RU" sz="3200" b="1" dirty="0" smtClean="0">
                <a:solidFill>
                  <a:schemeClr val="accent6"/>
                </a:solidFill>
              </a:rPr>
              <a:t> пламень</a:t>
            </a:r>
            <a:r>
              <a:rPr lang="ru-RU" sz="3200" dirty="0" smtClean="0"/>
              <a:t>», характерные для военного времени. Георгиевские ленты олицетворяют подвиг русского воина на полях сражений, в тылу и на передовой</a:t>
            </a:r>
          </a:p>
          <a:p>
            <a:endParaRPr lang="ru-RU"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1334</TotalTime>
  <Words>2652</Words>
  <Application>Microsoft Office PowerPoint</Application>
  <PresentationFormat>Экран (4:3)</PresentationFormat>
  <Paragraphs>173</Paragraphs>
  <Slides>31</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Салагаева</dc:creator>
  <cp:lastModifiedBy>дс 3-2</cp:lastModifiedBy>
  <cp:revision>152</cp:revision>
  <dcterms:created xsi:type="dcterms:W3CDTF">2013-11-25T16:17:37Z</dcterms:created>
  <dcterms:modified xsi:type="dcterms:W3CDTF">2020-01-29T10:13:10Z</dcterms:modified>
</cp:coreProperties>
</file>