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9" r:id="rId4"/>
    <p:sldId id="271" r:id="rId5"/>
    <p:sldId id="270"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6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909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2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676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68541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9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110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24858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6005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4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0792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5228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t>‹#›</a:t>
            </a:fld>
            <a:endParaRPr lang="ru-RU"/>
          </a:p>
        </p:txBody>
      </p:sp>
    </p:spTree>
    <p:extLst>
      <p:ext uri="{BB962C8B-B14F-4D97-AF65-F5344CB8AC3E}">
        <p14:creationId xmlns:p14="http://schemas.microsoft.com/office/powerpoint/2010/main"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4287"/>
            <a:ext cx="9144000" cy="6858000"/>
          </a:xfrm>
          <a:prstGeom prst="rect">
            <a:avLst/>
          </a:prstGeom>
          <a:solidFill>
            <a:schemeClr val="bg1"/>
          </a:solidFill>
        </p:spPr>
      </p:pic>
      <p:sp>
        <p:nvSpPr>
          <p:cNvPr id="3" name="Прямоугольник 2"/>
          <p:cNvSpPr/>
          <p:nvPr/>
        </p:nvSpPr>
        <p:spPr>
          <a:xfrm>
            <a:off x="3131840" y="1483025"/>
            <a:ext cx="4212468" cy="2677656"/>
          </a:xfrm>
          <a:prstGeom prst="rect">
            <a:avLst/>
          </a:prstGeom>
        </p:spPr>
        <p:txBody>
          <a:bodyPr wrap="square">
            <a:spAutoFit/>
          </a:bodyPr>
          <a:lstStyle/>
          <a:p>
            <a:pPr lvl="0" algn="ctr">
              <a:defRPr/>
            </a:pPr>
            <a:r>
              <a:rPr lang="ru-RU" sz="2800" b="1" kern="0" dirty="0">
                <a:effectLst>
                  <a:outerShdw blurRad="38100" dist="38100" dir="2700000" algn="tl">
                    <a:srgbClr val="000000">
                      <a:alpha val="43137"/>
                    </a:srgbClr>
                  </a:outerShdw>
                </a:effectLst>
                <a:latin typeface="Century Schoolbook" pitchFamily="18" charset="0"/>
                <a:cs typeface="Arial" charset="0"/>
              </a:rPr>
              <a:t>Мастер-класс </a:t>
            </a:r>
            <a:br>
              <a:rPr lang="ru-RU" sz="2800" b="1" kern="0" dirty="0">
                <a:effectLst>
                  <a:outerShdw blurRad="38100" dist="38100" dir="2700000" algn="tl">
                    <a:srgbClr val="000000">
                      <a:alpha val="43137"/>
                    </a:srgbClr>
                  </a:outerShdw>
                </a:effectLst>
                <a:latin typeface="Century Schoolbook" pitchFamily="18" charset="0"/>
                <a:cs typeface="Arial" charset="0"/>
              </a:rPr>
            </a:br>
            <a:r>
              <a:rPr lang="ru-RU" sz="2800" b="1" kern="0" dirty="0">
                <a:effectLst>
                  <a:outerShdw blurRad="38100" dist="38100" dir="2700000" algn="tl">
                    <a:srgbClr val="000000">
                      <a:alpha val="43137"/>
                    </a:srgbClr>
                  </a:outerShdw>
                </a:effectLst>
                <a:latin typeface="Century Schoolbook" pitchFamily="18" charset="0"/>
                <a:cs typeface="Arial" charset="0"/>
              </a:rPr>
              <a:t>по изготовлению броши из </a:t>
            </a:r>
            <a:br>
              <a:rPr lang="ru-RU" sz="2800" b="1" kern="0" dirty="0">
                <a:effectLst>
                  <a:outerShdw blurRad="38100" dist="38100" dir="2700000" algn="tl">
                    <a:srgbClr val="000000">
                      <a:alpha val="43137"/>
                    </a:srgbClr>
                  </a:outerShdw>
                </a:effectLst>
                <a:latin typeface="Century Schoolbook" pitchFamily="18" charset="0"/>
                <a:cs typeface="Arial" charset="0"/>
              </a:rPr>
            </a:br>
            <a:r>
              <a:rPr lang="ru-RU" sz="2800" b="1" kern="0" dirty="0" smtClean="0">
                <a:effectLst>
                  <a:outerShdw blurRad="38100" dist="38100" dir="2700000" algn="tl">
                    <a:srgbClr val="000000">
                      <a:alpha val="43137"/>
                    </a:srgbClr>
                  </a:outerShdw>
                </a:effectLst>
                <a:latin typeface="Century Schoolbook" pitchFamily="18" charset="0"/>
                <a:cs typeface="Arial" charset="0"/>
              </a:rPr>
              <a:t>георгиевской ленточки</a:t>
            </a:r>
          </a:p>
          <a:p>
            <a:pPr lvl="0" algn="ctr">
              <a:defRPr/>
            </a:pPr>
            <a:r>
              <a:rPr lang="ru-RU" sz="2800" b="1" kern="0" dirty="0" smtClean="0">
                <a:effectLst>
                  <a:outerShdw blurRad="38100" dist="38100" dir="2700000" algn="tl">
                    <a:srgbClr val="000000">
                      <a:alpha val="43137"/>
                    </a:srgbClr>
                  </a:outerShdw>
                </a:effectLst>
                <a:latin typeface="Century Schoolbook" pitchFamily="18" charset="0"/>
                <a:cs typeface="Arial" charset="0"/>
              </a:rPr>
              <a:t>ко Дню Победы</a:t>
            </a:r>
            <a:endParaRPr lang="ru-RU" sz="2800" kern="0" dirty="0">
              <a:effectLst>
                <a:outerShdw blurRad="38100" dist="38100" dir="2700000" algn="tl">
                  <a:srgbClr val="000000">
                    <a:alpha val="43137"/>
                  </a:srgbClr>
                </a:outerShdw>
              </a:effectLst>
              <a:latin typeface="Arial" charset="0"/>
              <a:cs typeface="Arial" charset="0"/>
            </a:endParaRPr>
          </a:p>
        </p:txBody>
      </p:sp>
      <p:pic>
        <p:nvPicPr>
          <p:cNvPr id="6" name="Рисунок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107360">
            <a:off x="585204" y="1075263"/>
            <a:ext cx="2608783" cy="3851837"/>
          </a:xfrm>
          <a:prstGeom prst="rect">
            <a:avLst/>
          </a:prstGeom>
        </p:spPr>
      </p:pic>
      <p:sp>
        <p:nvSpPr>
          <p:cNvPr id="5" name="TextBox 4"/>
          <p:cNvSpPr txBox="1"/>
          <p:nvPr/>
        </p:nvSpPr>
        <p:spPr>
          <a:xfrm>
            <a:off x="539552" y="4718653"/>
            <a:ext cx="4128054" cy="1015663"/>
          </a:xfrm>
          <a:prstGeom prst="rect">
            <a:avLst/>
          </a:prstGeom>
          <a:noFill/>
        </p:spPr>
        <p:txBody>
          <a:bodyPr wrap="none" rtlCol="0">
            <a:spAutoFit/>
          </a:bodyPr>
          <a:lstStyle/>
          <a:p>
            <a:pPr algn="r"/>
            <a:r>
              <a:rPr lang="ru-RU" sz="2000" b="1" dirty="0" smtClean="0">
                <a:effectLst>
                  <a:outerShdw blurRad="38100" dist="38100" dir="2700000" algn="tl">
                    <a:srgbClr val="000000">
                      <a:alpha val="43137"/>
                    </a:srgbClr>
                  </a:outerShdw>
                </a:effectLst>
                <a:latin typeface="Century Schoolbook" panose="02040604050505020304" pitchFamily="18" charset="0"/>
              </a:rPr>
              <a:t>Воспитатель МКДОУ </a:t>
            </a:r>
          </a:p>
          <a:p>
            <a:pPr algn="r"/>
            <a:r>
              <a:rPr lang="ru-RU" sz="2000" b="1" dirty="0" smtClean="0">
                <a:effectLst>
                  <a:outerShdw blurRad="38100" dist="38100" dir="2700000" algn="tl">
                    <a:srgbClr val="000000">
                      <a:alpha val="43137"/>
                    </a:srgbClr>
                  </a:outerShdw>
                </a:effectLst>
                <a:latin typeface="Century Schoolbook" panose="02040604050505020304" pitchFamily="18" charset="0"/>
              </a:rPr>
              <a:t>«Детский сад №3 п. Теплое»</a:t>
            </a:r>
          </a:p>
          <a:p>
            <a:pPr algn="r"/>
            <a:r>
              <a:rPr lang="ru-RU" sz="2000" b="1" dirty="0" smtClean="0">
                <a:effectLst>
                  <a:outerShdw blurRad="38100" dist="38100" dir="2700000" algn="tl">
                    <a:srgbClr val="000000">
                      <a:alpha val="43137"/>
                    </a:srgbClr>
                  </a:outerShdw>
                </a:effectLst>
                <a:latin typeface="Century Schoolbook" panose="02040604050505020304" pitchFamily="18" charset="0"/>
              </a:rPr>
              <a:t>Галицкая Елена Валерьевна</a:t>
            </a:r>
            <a:endParaRPr lang="ru-RU" sz="2000" b="1" dirty="0">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387745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5314" y="179787"/>
            <a:ext cx="3846686" cy="2510836"/>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719" y="179787"/>
            <a:ext cx="3744416" cy="2510836"/>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3861047"/>
            <a:ext cx="3816424" cy="2610036"/>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3861047"/>
            <a:ext cx="3757587" cy="2610036"/>
          </a:xfrm>
          <a:prstGeom prst="rect">
            <a:avLst/>
          </a:prstGeom>
        </p:spPr>
      </p:pic>
      <p:sp>
        <p:nvSpPr>
          <p:cNvPr id="6" name="TextBox 5"/>
          <p:cNvSpPr txBox="1"/>
          <p:nvPr/>
        </p:nvSpPr>
        <p:spPr>
          <a:xfrm>
            <a:off x="144345" y="2742210"/>
            <a:ext cx="8892151" cy="1015663"/>
          </a:xfrm>
          <a:prstGeom prst="rect">
            <a:avLst/>
          </a:prstGeom>
          <a:noFill/>
        </p:spPr>
        <p:txBody>
          <a:bodyPr wrap="square" rtlCol="0">
            <a:spAutoFit/>
          </a:bodyPr>
          <a:lstStyle/>
          <a:p>
            <a:pPr algn="just"/>
            <a:r>
              <a:rPr lang="ru-RU" sz="2000" dirty="0" smtClean="0">
                <a:latin typeface="Century Schoolbook" panose="02040604050505020304" pitchFamily="18" charset="0"/>
              </a:rPr>
              <a:t>3. Оформим концы георгиевской и черной узкой лент. Для этого </a:t>
            </a:r>
          </a:p>
          <a:p>
            <a:pPr algn="just"/>
            <a:r>
              <a:rPr lang="ru-RU" sz="2000" dirty="0" smtClean="0">
                <a:latin typeface="Century Schoolbook" panose="02040604050505020304" pitchFamily="18" charset="0"/>
              </a:rPr>
              <a:t>складываем ленты пополам, подравниваем концы, срезаем один угол.</a:t>
            </a:r>
          </a:p>
          <a:p>
            <a:pPr algn="just"/>
            <a:r>
              <a:rPr lang="ru-RU" sz="2000" dirty="0" smtClean="0">
                <a:latin typeface="Century Schoolbook" panose="02040604050505020304" pitchFamily="18" charset="0"/>
              </a:rPr>
              <a:t> Чтобы места срезов (концы) не крошились оплавляем их зажигалкой.  </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155808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564" y="692696"/>
            <a:ext cx="7848872" cy="4968552"/>
          </a:xfrm>
          <a:prstGeom prst="rect">
            <a:avLst/>
          </a:prstGeom>
        </p:spPr>
      </p:pic>
    </p:spTree>
    <p:extLst>
      <p:ext uri="{BB962C8B-B14F-4D97-AF65-F5344CB8AC3E}">
        <p14:creationId xmlns:p14="http://schemas.microsoft.com/office/powerpoint/2010/main" val="72636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399" y="506983"/>
            <a:ext cx="4209931" cy="2880320"/>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5121" y="506983"/>
            <a:ext cx="4318794" cy="2852936"/>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395" y="3442692"/>
            <a:ext cx="4281940" cy="3212976"/>
          </a:xfrm>
          <a:prstGeom prst="rect">
            <a:avLst/>
          </a:prstGeom>
        </p:spPr>
      </p:pic>
      <p:sp>
        <p:nvSpPr>
          <p:cNvPr id="5" name="TextBox 4"/>
          <p:cNvSpPr txBox="1"/>
          <p:nvPr/>
        </p:nvSpPr>
        <p:spPr>
          <a:xfrm>
            <a:off x="5168054" y="4005064"/>
            <a:ext cx="3414717" cy="1323439"/>
          </a:xfrm>
          <a:prstGeom prst="rect">
            <a:avLst/>
          </a:prstGeom>
          <a:noFill/>
        </p:spPr>
        <p:txBody>
          <a:bodyPr wrap="none" rtlCol="0">
            <a:spAutoFit/>
          </a:bodyPr>
          <a:lstStyle/>
          <a:p>
            <a:pPr algn="ctr"/>
            <a:r>
              <a:rPr lang="ru-RU" sz="2000" dirty="0" smtClean="0">
                <a:latin typeface="Century Schoolbook" panose="02040604050505020304" pitchFamily="18" charset="0"/>
              </a:rPr>
              <a:t>4. Из узкой черной ленты </a:t>
            </a:r>
          </a:p>
          <a:p>
            <a:pPr algn="ctr"/>
            <a:r>
              <a:rPr lang="ru-RU" sz="2000" dirty="0">
                <a:latin typeface="Century Schoolbook" panose="02040604050505020304" pitchFamily="18" charset="0"/>
              </a:rPr>
              <a:t>с</a:t>
            </a:r>
            <a:r>
              <a:rPr lang="ru-RU" sz="2000" dirty="0" smtClean="0">
                <a:latin typeface="Century Schoolbook" panose="02040604050505020304" pitchFamily="18" charset="0"/>
              </a:rPr>
              <a:t>кладываем бантик. </a:t>
            </a:r>
          </a:p>
          <a:p>
            <a:pPr algn="ctr"/>
            <a:r>
              <a:rPr lang="ru-RU" sz="2000" dirty="0" smtClean="0">
                <a:latin typeface="Century Schoolbook" panose="02040604050505020304" pitchFamily="18" charset="0"/>
              </a:rPr>
              <a:t>Серединку</a:t>
            </a:r>
          </a:p>
          <a:p>
            <a:pPr algn="ctr"/>
            <a:r>
              <a:rPr lang="ru-RU" sz="2000" dirty="0" smtClean="0">
                <a:latin typeface="Century Schoolbook" panose="02040604050505020304" pitchFamily="18" charset="0"/>
              </a:rPr>
              <a:t>фиксируем клеем.</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408351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306" y="181917"/>
            <a:ext cx="3672408" cy="2469952"/>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5014" y="181371"/>
            <a:ext cx="3744416" cy="2419623"/>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306" y="2780928"/>
            <a:ext cx="3702670" cy="2592288"/>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5014" y="2774057"/>
            <a:ext cx="3744416" cy="2592288"/>
          </a:xfrm>
          <a:prstGeom prst="rect">
            <a:avLst/>
          </a:prstGeom>
        </p:spPr>
      </p:pic>
      <p:sp>
        <p:nvSpPr>
          <p:cNvPr id="6" name="TextBox 5"/>
          <p:cNvSpPr txBox="1"/>
          <p:nvPr/>
        </p:nvSpPr>
        <p:spPr>
          <a:xfrm>
            <a:off x="282203" y="5491262"/>
            <a:ext cx="8579593" cy="1015663"/>
          </a:xfrm>
          <a:prstGeom prst="rect">
            <a:avLst/>
          </a:prstGeom>
          <a:noFill/>
        </p:spPr>
        <p:txBody>
          <a:bodyPr wrap="none" rtlCol="0">
            <a:spAutoFit/>
          </a:bodyPr>
          <a:lstStyle/>
          <a:p>
            <a:r>
              <a:rPr lang="ru-RU" sz="2000" dirty="0" smtClean="0">
                <a:latin typeface="Century Schoolbook" panose="02040604050505020304" pitchFamily="18" charset="0"/>
              </a:rPr>
              <a:t>5. Ориентируясь на фото </a:t>
            </a:r>
            <a:r>
              <a:rPr lang="ru-RU" sz="2000" dirty="0">
                <a:latin typeface="Century Schoolbook" panose="02040604050505020304" pitchFamily="18" charset="0"/>
              </a:rPr>
              <a:t>складываем и</a:t>
            </a:r>
            <a:r>
              <a:rPr lang="ru-RU" sz="2000" dirty="0" smtClean="0">
                <a:latin typeface="Century Schoolbook" panose="02040604050505020304" pitchFamily="18" charset="0"/>
              </a:rPr>
              <a:t>з георгиевской ленты петлю.</a:t>
            </a:r>
          </a:p>
          <a:p>
            <a:r>
              <a:rPr lang="ru-RU" sz="2000" dirty="0" smtClean="0">
                <a:latin typeface="Century Schoolbook" panose="02040604050505020304" pitchFamily="18" charset="0"/>
              </a:rPr>
              <a:t>    Обратите внимание на расположение концов. Фиксируем </a:t>
            </a:r>
          </a:p>
          <a:p>
            <a:r>
              <a:rPr lang="ru-RU" sz="2000" dirty="0">
                <a:latin typeface="Century Schoolbook" panose="02040604050505020304" pitchFamily="18" charset="0"/>
              </a:rPr>
              <a:t> </a:t>
            </a:r>
            <a:r>
              <a:rPr lang="ru-RU" sz="2000" dirty="0" smtClean="0">
                <a:latin typeface="Century Schoolbook" panose="02040604050505020304" pitchFamily="18" charset="0"/>
              </a:rPr>
              <a:t>   петлю нитками.</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649003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572" y="216024"/>
            <a:ext cx="7704855" cy="4869160"/>
          </a:xfrm>
          <a:prstGeom prst="rect">
            <a:avLst/>
          </a:prstGeom>
        </p:spPr>
      </p:pic>
      <p:sp>
        <p:nvSpPr>
          <p:cNvPr id="3" name="TextBox 2"/>
          <p:cNvSpPr txBox="1"/>
          <p:nvPr/>
        </p:nvSpPr>
        <p:spPr>
          <a:xfrm>
            <a:off x="370304" y="5085184"/>
            <a:ext cx="8475397" cy="1323439"/>
          </a:xfrm>
          <a:prstGeom prst="rect">
            <a:avLst/>
          </a:prstGeom>
          <a:noFill/>
        </p:spPr>
        <p:txBody>
          <a:bodyPr wrap="none" rtlCol="0">
            <a:spAutoFit/>
          </a:bodyPr>
          <a:lstStyle/>
          <a:p>
            <a:pPr algn="just"/>
            <a:r>
              <a:rPr lang="ru-RU" sz="2000" dirty="0" smtClean="0">
                <a:latin typeface="Century Schoolbook" panose="02040604050505020304" pitchFamily="18" charset="0"/>
              </a:rPr>
              <a:t>6. Приступим к формированию цветка. Каждый новый лепесток </a:t>
            </a:r>
          </a:p>
          <a:p>
            <a:pPr algn="just"/>
            <a:r>
              <a:rPr lang="ru-RU" sz="2000" dirty="0" smtClean="0">
                <a:latin typeface="Century Schoolbook" panose="02040604050505020304" pitchFamily="18" charset="0"/>
              </a:rPr>
              <a:t>мы должны немного вставить в предыдущий. Берем иглу и </a:t>
            </a:r>
          </a:p>
          <a:p>
            <a:pPr algn="just"/>
            <a:r>
              <a:rPr lang="ru-RU" sz="2000" dirty="0">
                <a:latin typeface="Century Schoolbook" panose="02040604050505020304" pitchFamily="18" charset="0"/>
              </a:rPr>
              <a:t>с</a:t>
            </a:r>
            <a:r>
              <a:rPr lang="ru-RU" sz="2000" dirty="0" smtClean="0">
                <a:latin typeface="Century Schoolbook" panose="02040604050505020304" pitchFamily="18" charset="0"/>
              </a:rPr>
              <a:t>шиваем по низу все вставленные друг в друга лепестки. Сшивать </a:t>
            </a:r>
          </a:p>
          <a:p>
            <a:pPr algn="just"/>
            <a:r>
              <a:rPr lang="ru-RU" sz="2000" dirty="0" smtClean="0">
                <a:latin typeface="Century Schoolbook" panose="02040604050505020304" pitchFamily="18" charset="0"/>
              </a:rPr>
              <a:t>начинаем с </a:t>
            </a:r>
            <a:r>
              <a:rPr lang="ru-RU" sz="2000" dirty="0" smtClean="0">
                <a:solidFill>
                  <a:srgbClr val="FF0000"/>
                </a:solidFill>
                <a:latin typeface="Century Schoolbook" panose="02040604050505020304" pitchFamily="18" charset="0"/>
              </a:rPr>
              <a:t>СЕРЕДИНЫ</a:t>
            </a:r>
            <a:r>
              <a:rPr lang="ru-RU" sz="2000" dirty="0" smtClean="0">
                <a:latin typeface="Century Schoolbook" panose="02040604050505020304" pitchFamily="18" charset="0"/>
              </a:rPr>
              <a:t> первого лепестка. </a:t>
            </a:r>
            <a:endParaRPr lang="ru-RU" sz="2000" dirty="0">
              <a:latin typeface="Century Schoolbook" panose="02040604050505020304" pitchFamily="18" charset="0"/>
            </a:endParaRPr>
          </a:p>
        </p:txBody>
      </p:sp>
      <p:sp>
        <p:nvSpPr>
          <p:cNvPr id="4" name="Стрелка вниз 3"/>
          <p:cNvSpPr/>
          <p:nvPr/>
        </p:nvSpPr>
        <p:spPr>
          <a:xfrm rot="3598602" flipV="1">
            <a:off x="5017086" y="3022326"/>
            <a:ext cx="283458" cy="96609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Tree>
    <p:extLst>
      <p:ext uri="{BB962C8B-B14F-4D97-AF65-F5344CB8AC3E}">
        <p14:creationId xmlns:p14="http://schemas.microsoft.com/office/powerpoint/2010/main" val="419270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116632"/>
            <a:ext cx="5112568" cy="4032448"/>
          </a:xfrm>
          <a:prstGeom prst="rect">
            <a:avLst/>
          </a:prstGeom>
        </p:spPr>
      </p:pic>
      <p:pic>
        <p:nvPicPr>
          <p:cNvPr id="3" name="Рисунок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4048" y="116632"/>
            <a:ext cx="3960440" cy="3573016"/>
          </a:xfrm>
          <a:prstGeom prst="rect">
            <a:avLst/>
          </a:prstGeom>
        </p:spPr>
      </p:pic>
      <p:pic>
        <p:nvPicPr>
          <p:cNvPr id="4" name="Рисунок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0" y="3691334"/>
            <a:ext cx="4238153" cy="3024336"/>
          </a:xfrm>
          <a:prstGeom prst="rect">
            <a:avLst/>
          </a:prstGeom>
        </p:spPr>
      </p:pic>
      <p:sp>
        <p:nvSpPr>
          <p:cNvPr id="5" name="TextBox 4"/>
          <p:cNvSpPr txBox="1"/>
          <p:nvPr/>
        </p:nvSpPr>
        <p:spPr>
          <a:xfrm>
            <a:off x="4542830" y="3545571"/>
            <a:ext cx="4533613" cy="3170099"/>
          </a:xfrm>
          <a:prstGeom prst="rect">
            <a:avLst/>
          </a:prstGeom>
          <a:noFill/>
        </p:spPr>
        <p:txBody>
          <a:bodyPr wrap="none" rtlCol="0">
            <a:spAutoFit/>
          </a:bodyPr>
          <a:lstStyle/>
          <a:p>
            <a:pPr algn="just"/>
            <a:r>
              <a:rPr lang="ru-RU" sz="2000" dirty="0" smtClean="0">
                <a:latin typeface="Century Schoolbook" panose="02040604050505020304" pitchFamily="18" charset="0"/>
              </a:rPr>
              <a:t>Последний лепесток необходимо </a:t>
            </a:r>
          </a:p>
          <a:p>
            <a:pPr algn="just"/>
            <a:r>
              <a:rPr lang="ru-RU" sz="2000" dirty="0">
                <a:latin typeface="Century Schoolbook" panose="02040604050505020304" pitchFamily="18" charset="0"/>
              </a:rPr>
              <a:t>в</a:t>
            </a:r>
            <a:r>
              <a:rPr lang="ru-RU" sz="2000" dirty="0" smtClean="0">
                <a:latin typeface="Century Schoolbook" panose="02040604050505020304" pitchFamily="18" charset="0"/>
              </a:rPr>
              <a:t>ставить в первый, закончив </a:t>
            </a:r>
          </a:p>
          <a:p>
            <a:pPr algn="just"/>
            <a:r>
              <a:rPr lang="ru-RU" sz="2000" dirty="0" smtClean="0">
                <a:latin typeface="Century Schoolbook" panose="02040604050505020304" pitchFamily="18" charset="0"/>
              </a:rPr>
              <a:t>строчку прошивания на начале</a:t>
            </a:r>
          </a:p>
          <a:p>
            <a:pPr algn="just"/>
            <a:r>
              <a:rPr lang="ru-RU" sz="2000" dirty="0" smtClean="0">
                <a:latin typeface="Century Schoolbook" panose="02040604050505020304" pitchFamily="18" charset="0"/>
              </a:rPr>
              <a:t>первого лепестка. Осторожно</a:t>
            </a:r>
          </a:p>
          <a:p>
            <a:pPr algn="just"/>
            <a:r>
              <a:rPr lang="ru-RU" sz="2000" dirty="0" smtClean="0">
                <a:latin typeface="Century Schoolbook" panose="02040604050505020304" pitchFamily="18" charset="0"/>
              </a:rPr>
              <a:t>стягивая (чтобы не оборвать)</a:t>
            </a:r>
          </a:p>
          <a:p>
            <a:pPr algn="just"/>
            <a:r>
              <a:rPr lang="ru-RU" sz="2000" dirty="0" smtClean="0">
                <a:latin typeface="Century Schoolbook" panose="02040604050505020304" pitchFamily="18" charset="0"/>
              </a:rPr>
              <a:t>концы нити выравниваем и </a:t>
            </a:r>
          </a:p>
          <a:p>
            <a:pPr algn="just"/>
            <a:r>
              <a:rPr lang="ru-RU" sz="2000" dirty="0" smtClean="0">
                <a:latin typeface="Century Schoolbook" panose="02040604050505020304" pitchFamily="18" charset="0"/>
              </a:rPr>
              <a:t>затягиваем цветок. Завяжите и </a:t>
            </a:r>
          </a:p>
          <a:p>
            <a:pPr algn="just"/>
            <a:r>
              <a:rPr lang="ru-RU" sz="2000" dirty="0" smtClean="0">
                <a:latin typeface="Century Schoolbook" panose="02040604050505020304" pitchFamily="18" charset="0"/>
              </a:rPr>
              <a:t>обрежьте концы нити.</a:t>
            </a:r>
          </a:p>
          <a:p>
            <a:pPr algn="just"/>
            <a:r>
              <a:rPr lang="ru-RU" sz="2000" dirty="0" smtClean="0">
                <a:latin typeface="Century Schoolbook" panose="02040604050505020304" pitchFamily="18" charset="0"/>
              </a:rPr>
              <a:t>Аналогично черному выполняем и </a:t>
            </a:r>
          </a:p>
          <a:p>
            <a:r>
              <a:rPr lang="ru-RU" sz="2000" dirty="0">
                <a:latin typeface="Century Schoolbook" panose="02040604050505020304" pitchFamily="18" charset="0"/>
              </a:rPr>
              <a:t>о</a:t>
            </a:r>
            <a:r>
              <a:rPr lang="ru-RU" sz="2000" dirty="0" smtClean="0">
                <a:latin typeface="Century Schoolbook" panose="02040604050505020304" pitchFamily="18" charset="0"/>
              </a:rPr>
              <a:t>ранжевый цветок.</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423050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7544" y="226442"/>
            <a:ext cx="3775249" cy="3068960"/>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0032" y="261342"/>
            <a:ext cx="3952733" cy="3064942"/>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428" y="3573016"/>
            <a:ext cx="3775249" cy="2996952"/>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0866" y="3606428"/>
            <a:ext cx="3921899" cy="2930128"/>
          </a:xfrm>
          <a:prstGeom prst="rect">
            <a:avLst/>
          </a:prstGeom>
        </p:spPr>
      </p:pic>
      <p:sp>
        <p:nvSpPr>
          <p:cNvPr id="6" name="TextBox 5"/>
          <p:cNvSpPr txBox="1"/>
          <p:nvPr/>
        </p:nvSpPr>
        <p:spPr>
          <a:xfrm>
            <a:off x="5424982" y="2204864"/>
            <a:ext cx="2853666" cy="400110"/>
          </a:xfrm>
          <a:prstGeom prst="rect">
            <a:avLst/>
          </a:prstGeom>
          <a:noFill/>
        </p:spPr>
        <p:txBody>
          <a:bodyPr wrap="none" rtlCol="0">
            <a:spAutoFit/>
          </a:bodyPr>
          <a:lstStyle/>
          <a:p>
            <a:r>
              <a:rPr lang="ru-RU" sz="2000" dirty="0" smtClean="0">
                <a:latin typeface="Century Schoolbook" panose="02040604050505020304" pitchFamily="18" charset="0"/>
              </a:rPr>
              <a:t>Вид с задней стороны</a:t>
            </a:r>
            <a:endParaRPr lang="ru-RU" sz="2000" dirty="0">
              <a:latin typeface="Century Schoolbook" panose="02040604050505020304" pitchFamily="18" charset="0"/>
            </a:endParaRPr>
          </a:p>
        </p:txBody>
      </p:sp>
      <p:pic>
        <p:nvPicPr>
          <p:cNvPr id="7" name="Рисунок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19473" y="2677303"/>
            <a:ext cx="2388521" cy="2224765"/>
          </a:xfrm>
          <a:prstGeom prst="rect">
            <a:avLst/>
          </a:prstGeom>
        </p:spPr>
      </p:pic>
      <p:sp>
        <p:nvSpPr>
          <p:cNvPr id="8" name="TextBox 7"/>
          <p:cNvSpPr txBox="1"/>
          <p:nvPr/>
        </p:nvSpPr>
        <p:spPr>
          <a:xfrm>
            <a:off x="619267" y="2877358"/>
            <a:ext cx="391454" cy="400110"/>
          </a:xfrm>
          <a:prstGeom prst="rect">
            <a:avLst/>
          </a:prstGeom>
          <a:noFill/>
        </p:spPr>
        <p:txBody>
          <a:bodyPr wrap="none" rtlCol="0">
            <a:spAutoFit/>
          </a:bodyPr>
          <a:lstStyle/>
          <a:p>
            <a:r>
              <a:rPr lang="ru-RU" sz="2000" dirty="0" smtClean="0">
                <a:latin typeface="Century Schoolbook" panose="02040604050505020304" pitchFamily="18" charset="0"/>
              </a:rPr>
              <a:t>1</a:t>
            </a:r>
            <a:r>
              <a:rPr lang="ru-RU" sz="2000" dirty="0" smtClean="0"/>
              <a:t>.</a:t>
            </a:r>
            <a:endParaRPr lang="ru-RU" sz="2000" dirty="0"/>
          </a:p>
        </p:txBody>
      </p:sp>
      <p:sp>
        <p:nvSpPr>
          <p:cNvPr id="9" name="TextBox 8"/>
          <p:cNvSpPr txBox="1"/>
          <p:nvPr/>
        </p:nvSpPr>
        <p:spPr>
          <a:xfrm>
            <a:off x="8377150" y="2803841"/>
            <a:ext cx="397866" cy="400110"/>
          </a:xfrm>
          <a:prstGeom prst="rect">
            <a:avLst/>
          </a:prstGeom>
          <a:noFill/>
        </p:spPr>
        <p:txBody>
          <a:bodyPr wrap="none" rtlCol="0">
            <a:spAutoFit/>
          </a:bodyPr>
          <a:lstStyle/>
          <a:p>
            <a:r>
              <a:rPr lang="ru-RU" sz="2000" dirty="0" smtClean="0">
                <a:latin typeface="Century Schoolbook" panose="02040604050505020304" pitchFamily="18" charset="0"/>
              </a:rPr>
              <a:t>2.</a:t>
            </a:r>
            <a:endParaRPr lang="ru-RU" sz="2000" dirty="0">
              <a:latin typeface="Century Schoolbook" panose="02040604050505020304" pitchFamily="18" charset="0"/>
            </a:endParaRPr>
          </a:p>
        </p:txBody>
      </p:sp>
      <p:sp>
        <p:nvSpPr>
          <p:cNvPr id="10" name="TextBox 9"/>
          <p:cNvSpPr txBox="1"/>
          <p:nvPr/>
        </p:nvSpPr>
        <p:spPr>
          <a:xfrm>
            <a:off x="612855" y="6115833"/>
            <a:ext cx="397866" cy="400110"/>
          </a:xfrm>
          <a:prstGeom prst="rect">
            <a:avLst/>
          </a:prstGeom>
          <a:noFill/>
        </p:spPr>
        <p:txBody>
          <a:bodyPr wrap="none" rtlCol="0">
            <a:spAutoFit/>
          </a:bodyPr>
          <a:lstStyle/>
          <a:p>
            <a:r>
              <a:rPr lang="ru-RU" sz="2000" dirty="0" smtClean="0">
                <a:latin typeface="Century Schoolbook" panose="02040604050505020304" pitchFamily="18" charset="0"/>
              </a:rPr>
              <a:t>3.</a:t>
            </a:r>
            <a:endParaRPr lang="ru-RU" sz="2000" dirty="0">
              <a:latin typeface="Century Schoolbook" panose="02040604050505020304" pitchFamily="18" charset="0"/>
            </a:endParaRPr>
          </a:p>
        </p:txBody>
      </p:sp>
      <p:sp>
        <p:nvSpPr>
          <p:cNvPr id="11" name="TextBox 10"/>
          <p:cNvSpPr txBox="1"/>
          <p:nvPr/>
        </p:nvSpPr>
        <p:spPr>
          <a:xfrm>
            <a:off x="8357769" y="5990231"/>
            <a:ext cx="397866" cy="400110"/>
          </a:xfrm>
          <a:prstGeom prst="rect">
            <a:avLst/>
          </a:prstGeom>
          <a:noFill/>
        </p:spPr>
        <p:txBody>
          <a:bodyPr wrap="none" rtlCol="0">
            <a:spAutoFit/>
          </a:bodyPr>
          <a:lstStyle/>
          <a:p>
            <a:r>
              <a:rPr lang="ru-RU" sz="2000" dirty="0" smtClean="0">
                <a:latin typeface="Century Schoolbook" panose="02040604050505020304" pitchFamily="18" charset="0"/>
              </a:rPr>
              <a:t>4.</a:t>
            </a:r>
            <a:endParaRPr lang="ru-RU" sz="2000" dirty="0">
              <a:latin typeface="Century Schoolbook" panose="02040604050505020304" pitchFamily="18" charset="0"/>
            </a:endParaRPr>
          </a:p>
        </p:txBody>
      </p:sp>
      <p:sp>
        <p:nvSpPr>
          <p:cNvPr id="12" name="TextBox 11"/>
          <p:cNvSpPr txBox="1"/>
          <p:nvPr/>
        </p:nvSpPr>
        <p:spPr>
          <a:xfrm>
            <a:off x="3335607" y="2677303"/>
            <a:ext cx="397866" cy="400110"/>
          </a:xfrm>
          <a:prstGeom prst="rect">
            <a:avLst/>
          </a:prstGeom>
          <a:noFill/>
        </p:spPr>
        <p:txBody>
          <a:bodyPr wrap="none" rtlCol="0">
            <a:spAutoFit/>
          </a:bodyPr>
          <a:lstStyle/>
          <a:p>
            <a:r>
              <a:rPr lang="ru-RU" sz="2000" dirty="0" smtClean="0">
                <a:latin typeface="Century Schoolbook" panose="02040604050505020304" pitchFamily="18" charset="0"/>
              </a:rPr>
              <a:t>5.</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249560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3" y="108620"/>
            <a:ext cx="4464496" cy="3284984"/>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3" y="3429000"/>
            <a:ext cx="4464497" cy="3429000"/>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6058" y="3440410"/>
            <a:ext cx="4450438" cy="3429000"/>
          </a:xfrm>
          <a:prstGeom prst="rect">
            <a:avLst/>
          </a:prstGeom>
        </p:spPr>
      </p:pic>
      <p:sp>
        <p:nvSpPr>
          <p:cNvPr id="6" name="TextBox 5"/>
          <p:cNvSpPr txBox="1"/>
          <p:nvPr/>
        </p:nvSpPr>
        <p:spPr>
          <a:xfrm>
            <a:off x="4572000" y="548680"/>
            <a:ext cx="4775666" cy="2246769"/>
          </a:xfrm>
          <a:prstGeom prst="rect">
            <a:avLst/>
          </a:prstGeom>
          <a:noFill/>
        </p:spPr>
        <p:txBody>
          <a:bodyPr wrap="none" rtlCol="0">
            <a:spAutoFit/>
          </a:bodyPr>
          <a:lstStyle/>
          <a:p>
            <a:r>
              <a:rPr lang="ru-RU" sz="2000" dirty="0" smtClean="0">
                <a:latin typeface="Century Schoolbook" panose="02040604050505020304" pitchFamily="18" charset="0"/>
              </a:rPr>
              <a:t>7.   Сборка броши. </a:t>
            </a:r>
          </a:p>
          <a:p>
            <a:r>
              <a:rPr lang="ru-RU" sz="2000" dirty="0" smtClean="0">
                <a:latin typeface="Century Schoolbook" panose="02040604050505020304" pitchFamily="18" charset="0"/>
              </a:rPr>
              <a:t>Накладываем все подготовленные</a:t>
            </a:r>
          </a:p>
          <a:p>
            <a:r>
              <a:rPr lang="ru-RU" sz="2000" dirty="0">
                <a:latin typeface="Century Schoolbook" panose="02040604050505020304" pitchFamily="18" charset="0"/>
              </a:rPr>
              <a:t>э</a:t>
            </a:r>
            <a:r>
              <a:rPr lang="ru-RU" sz="2000" dirty="0" smtClean="0">
                <a:latin typeface="Century Schoolbook" panose="02040604050505020304" pitchFamily="18" charset="0"/>
              </a:rPr>
              <a:t>лементы друг на друга и сшиваем</a:t>
            </a:r>
          </a:p>
          <a:p>
            <a:r>
              <a:rPr lang="ru-RU" sz="2000" dirty="0">
                <a:latin typeface="Century Schoolbook" panose="02040604050505020304" pitchFamily="18" charset="0"/>
              </a:rPr>
              <a:t>ч</a:t>
            </a:r>
            <a:r>
              <a:rPr lang="ru-RU" sz="2000" dirty="0" smtClean="0">
                <a:latin typeface="Century Schoolbook" panose="02040604050505020304" pitchFamily="18" charset="0"/>
              </a:rPr>
              <a:t>ерной нитью. Обратите внимание – </a:t>
            </a:r>
          </a:p>
          <a:p>
            <a:r>
              <a:rPr lang="ru-RU" sz="2000" dirty="0">
                <a:latin typeface="Century Schoolbook" panose="02040604050505020304" pitchFamily="18" charset="0"/>
              </a:rPr>
              <a:t>л</a:t>
            </a:r>
            <a:r>
              <a:rPr lang="ru-RU" sz="2000" dirty="0" smtClean="0">
                <a:latin typeface="Century Schoolbook" panose="02040604050505020304" pitchFamily="18" charset="0"/>
              </a:rPr>
              <a:t>епестки черного цветка должны</a:t>
            </a:r>
          </a:p>
          <a:p>
            <a:r>
              <a:rPr lang="ru-RU" sz="2000" dirty="0">
                <a:latin typeface="Century Schoolbook" panose="02040604050505020304" pitchFamily="18" charset="0"/>
              </a:rPr>
              <a:t>н</a:t>
            </a:r>
            <a:r>
              <a:rPr lang="ru-RU" sz="2000" dirty="0" smtClean="0">
                <a:latin typeface="Century Schoolbook" panose="02040604050505020304" pitchFamily="18" charset="0"/>
              </a:rPr>
              <a:t>аходиться между оранжевыми</a:t>
            </a:r>
          </a:p>
          <a:p>
            <a:r>
              <a:rPr lang="ru-RU" sz="2000" dirty="0">
                <a:latin typeface="Century Schoolbook" panose="02040604050505020304" pitchFamily="18" charset="0"/>
              </a:rPr>
              <a:t>л</a:t>
            </a:r>
            <a:r>
              <a:rPr lang="ru-RU" sz="2000" dirty="0" smtClean="0">
                <a:latin typeface="Century Schoolbook" panose="02040604050505020304" pitchFamily="18" charset="0"/>
              </a:rPr>
              <a:t>епестками!</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167130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504" y="71450"/>
            <a:ext cx="4352185" cy="3284984"/>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71450"/>
            <a:ext cx="4320480" cy="3284984"/>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 y="3429000"/>
            <a:ext cx="4352185" cy="3312368"/>
          </a:xfrm>
          <a:prstGeom prst="rect">
            <a:avLst/>
          </a:prstGeom>
        </p:spPr>
      </p:pic>
      <p:sp>
        <p:nvSpPr>
          <p:cNvPr id="5" name="TextBox 4"/>
          <p:cNvSpPr txBox="1"/>
          <p:nvPr/>
        </p:nvSpPr>
        <p:spPr>
          <a:xfrm>
            <a:off x="4716018" y="3933056"/>
            <a:ext cx="4243469" cy="1631216"/>
          </a:xfrm>
          <a:prstGeom prst="rect">
            <a:avLst/>
          </a:prstGeom>
          <a:noFill/>
        </p:spPr>
        <p:txBody>
          <a:bodyPr wrap="none" rtlCol="0">
            <a:spAutoFit/>
          </a:bodyPr>
          <a:lstStyle/>
          <a:p>
            <a:pPr algn="just"/>
            <a:r>
              <a:rPr lang="ru-RU" sz="2000" dirty="0" smtClean="0">
                <a:latin typeface="Century Schoolbook" panose="02040604050505020304" pitchFamily="18" charset="0"/>
              </a:rPr>
              <a:t>Прикрепить булавку к  броши </a:t>
            </a:r>
          </a:p>
          <a:p>
            <a:pPr algn="just"/>
            <a:r>
              <a:rPr lang="ru-RU" sz="2000" dirty="0">
                <a:latin typeface="Century Schoolbook" panose="02040604050505020304" pitchFamily="18" charset="0"/>
              </a:rPr>
              <a:t>м</a:t>
            </a:r>
            <a:r>
              <a:rPr lang="ru-RU" sz="2000" dirty="0" smtClean="0">
                <a:latin typeface="Century Schoolbook" panose="02040604050505020304" pitchFamily="18" charset="0"/>
              </a:rPr>
              <a:t>ожно с помощью смазанного </a:t>
            </a:r>
          </a:p>
          <a:p>
            <a:pPr algn="just"/>
            <a:r>
              <a:rPr lang="ru-RU" sz="2000" dirty="0" smtClean="0">
                <a:latin typeface="Century Schoolbook" panose="02040604050505020304" pitchFamily="18" charset="0"/>
              </a:rPr>
              <a:t>клеем фетрового круга или </a:t>
            </a:r>
          </a:p>
          <a:p>
            <a:pPr algn="just"/>
            <a:r>
              <a:rPr lang="ru-RU" sz="2000" dirty="0" smtClean="0">
                <a:latin typeface="Century Schoolbook" panose="02040604050505020304" pitchFamily="18" charset="0"/>
              </a:rPr>
              <a:t>прямоугольника, а можно </a:t>
            </a:r>
          </a:p>
          <a:p>
            <a:pPr algn="just"/>
            <a:r>
              <a:rPr lang="ru-RU" sz="2000" smtClean="0">
                <a:latin typeface="Century Schoolbook" panose="02040604050505020304" pitchFamily="18" charset="0"/>
              </a:rPr>
              <a:t>использовать </a:t>
            </a:r>
            <a:r>
              <a:rPr lang="ru-RU" sz="2000" dirty="0" smtClean="0">
                <a:latin typeface="Century Schoolbook" panose="02040604050505020304" pitchFamily="18" charset="0"/>
              </a:rPr>
              <a:t>готовое крепление.</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79559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132035"/>
            <a:ext cx="4353948" cy="3284984"/>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12" y="3417018"/>
            <a:ext cx="4425955" cy="3296965"/>
          </a:xfrm>
          <a:prstGeom prst="rect">
            <a:avLst/>
          </a:prstGeom>
        </p:spPr>
      </p:pic>
      <p:sp>
        <p:nvSpPr>
          <p:cNvPr id="4" name="TextBox 3"/>
          <p:cNvSpPr txBox="1"/>
          <p:nvPr/>
        </p:nvSpPr>
        <p:spPr>
          <a:xfrm>
            <a:off x="224692" y="1484784"/>
            <a:ext cx="4038285" cy="1323439"/>
          </a:xfrm>
          <a:prstGeom prst="rect">
            <a:avLst/>
          </a:prstGeom>
          <a:noFill/>
        </p:spPr>
        <p:txBody>
          <a:bodyPr wrap="none" rtlCol="0">
            <a:spAutoFit/>
          </a:bodyPr>
          <a:lstStyle/>
          <a:p>
            <a:pPr algn="ctr"/>
            <a:r>
              <a:rPr lang="ru-RU" sz="2000" dirty="0" smtClean="0">
                <a:latin typeface="Century Schoolbook" panose="02040604050505020304" pitchFamily="18" charset="0"/>
              </a:rPr>
              <a:t>Последний штрих: аккуратно </a:t>
            </a:r>
          </a:p>
          <a:p>
            <a:pPr algn="ctr"/>
            <a:r>
              <a:rPr lang="ru-RU" sz="2000" dirty="0">
                <a:latin typeface="Century Schoolbook" panose="02040604050505020304" pitchFamily="18" charset="0"/>
              </a:rPr>
              <a:t>н</a:t>
            </a:r>
            <a:r>
              <a:rPr lang="ru-RU" sz="2000" dirty="0" smtClean="0">
                <a:latin typeface="Century Schoolbook" panose="02040604050505020304" pitchFamily="18" charset="0"/>
              </a:rPr>
              <a:t>аносим на звезду каплю клея</a:t>
            </a:r>
          </a:p>
          <a:p>
            <a:pPr algn="ctr"/>
            <a:r>
              <a:rPr lang="ru-RU" sz="2000" dirty="0">
                <a:latin typeface="Century Schoolbook" panose="02040604050505020304" pitchFamily="18" charset="0"/>
              </a:rPr>
              <a:t>и</a:t>
            </a:r>
            <a:r>
              <a:rPr lang="ru-RU" sz="2000" dirty="0" smtClean="0">
                <a:latin typeface="Century Schoolbook" panose="02040604050505020304" pitchFamily="18" charset="0"/>
              </a:rPr>
              <a:t> приклеиваем ее в центр </a:t>
            </a:r>
          </a:p>
          <a:p>
            <a:pPr algn="ctr"/>
            <a:r>
              <a:rPr lang="ru-RU" sz="2000" dirty="0" smtClean="0">
                <a:latin typeface="Century Schoolbook" panose="02040604050505020304" pitchFamily="18" charset="0"/>
              </a:rPr>
              <a:t>бантика.</a:t>
            </a:r>
            <a:endParaRPr lang="ru-RU" sz="2000" dirty="0">
              <a:latin typeface="Century Schoolbook" panose="02040604050505020304" pitchFamily="18" charset="0"/>
            </a:endParaRPr>
          </a:p>
        </p:txBody>
      </p:sp>
      <p:sp>
        <p:nvSpPr>
          <p:cNvPr id="5" name="Прямоугольник 4"/>
          <p:cNvSpPr/>
          <p:nvPr/>
        </p:nvSpPr>
        <p:spPr>
          <a:xfrm>
            <a:off x="4739723" y="4221088"/>
            <a:ext cx="4162518" cy="1200329"/>
          </a:xfrm>
          <a:prstGeom prst="rect">
            <a:avLst/>
          </a:prstGeom>
        </p:spPr>
        <p:txBody>
          <a:bodyPr wrap="square">
            <a:spAutoFit/>
          </a:bodyPr>
          <a:lstStyle/>
          <a:p>
            <a:pPr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Прекрасная брошь из </a:t>
            </a:r>
            <a:endPar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endParaRPr>
          </a:p>
          <a:p>
            <a:pPr algn="ctr"/>
            <a:r>
              <a:rPr lang="ru-RU"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георгиевской </a:t>
            </a: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Schoolbook" pitchFamily="18" charset="0"/>
              </a:rPr>
              <a:t>ленты готова! </a:t>
            </a:r>
          </a:p>
        </p:txBody>
      </p:sp>
    </p:spTree>
    <p:extLst>
      <p:ext uri="{BB962C8B-B14F-4D97-AF65-F5344CB8AC3E}">
        <p14:creationId xmlns:p14="http://schemas.microsoft.com/office/powerpoint/2010/main" val="1999409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835696" y="1628800"/>
            <a:ext cx="5472608" cy="5016758"/>
          </a:xfrm>
          <a:prstGeom prst="rect">
            <a:avLst/>
          </a:prstGeom>
        </p:spPr>
        <p:txBody>
          <a:bodyPr wrap="square">
            <a:spAutoFit/>
          </a:bodyPr>
          <a:lstStyle/>
          <a:p>
            <a:pPr algn="ctr"/>
            <a:r>
              <a:rPr lang="ru-RU" sz="2000" b="1" dirty="0">
                <a:latin typeface="Century Schoolbook" panose="02040604050505020304" pitchFamily="18" charset="0"/>
              </a:rPr>
              <a:t>Когда на раненную Землю,</a:t>
            </a:r>
          </a:p>
          <a:p>
            <a:pPr algn="ctr"/>
            <a:r>
              <a:rPr lang="ru-RU" sz="2000" b="1" dirty="0">
                <a:latin typeface="Century Schoolbook" panose="02040604050505020304" pitchFamily="18" charset="0"/>
              </a:rPr>
              <a:t>Пришла победная весна!</a:t>
            </a:r>
          </a:p>
          <a:p>
            <a:pPr algn="ctr"/>
            <a:r>
              <a:rPr lang="ru-RU" sz="2000" b="1" dirty="0">
                <a:solidFill>
                  <a:schemeClr val="accent6">
                    <a:lumMod val="75000"/>
                  </a:schemeClr>
                </a:solidFill>
                <a:latin typeface="Century Schoolbook" panose="02040604050505020304" pitchFamily="18" charset="0"/>
              </a:rPr>
              <a:t>Волной народного веселья</a:t>
            </a:r>
          </a:p>
          <a:p>
            <a:pPr algn="ctr"/>
            <a:r>
              <a:rPr lang="ru-RU" sz="2000" b="1" dirty="0">
                <a:solidFill>
                  <a:schemeClr val="accent6">
                    <a:lumMod val="75000"/>
                  </a:schemeClr>
                </a:solidFill>
                <a:latin typeface="Century Schoolbook" panose="02040604050505020304" pitchFamily="18" charset="0"/>
              </a:rPr>
              <a:t>Проникла в каждый дом она!</a:t>
            </a:r>
          </a:p>
          <a:p>
            <a:pPr algn="ctr"/>
            <a:r>
              <a:rPr lang="ru-RU" sz="2000" b="1" dirty="0">
                <a:latin typeface="Century Schoolbook" panose="02040604050505020304" pitchFamily="18" charset="0"/>
              </a:rPr>
              <a:t>Парад Победы… Флаги… Лица…</a:t>
            </a:r>
          </a:p>
          <a:p>
            <a:pPr algn="ctr"/>
            <a:r>
              <a:rPr lang="ru-RU" sz="2000" b="1" dirty="0">
                <a:latin typeface="Century Schoolbook" panose="02040604050505020304" pitchFamily="18" charset="0"/>
              </a:rPr>
              <a:t>И песни праздничный мотив.</a:t>
            </a:r>
          </a:p>
          <a:p>
            <a:pPr algn="ctr"/>
            <a:r>
              <a:rPr lang="ru-RU" sz="2000" b="1" dirty="0">
                <a:solidFill>
                  <a:schemeClr val="accent6">
                    <a:lumMod val="75000"/>
                  </a:schemeClr>
                </a:solidFill>
                <a:latin typeface="Century Schoolbook" panose="02040604050505020304" pitchFamily="18" charset="0"/>
              </a:rPr>
              <a:t>Над площадью, как будто – птица</a:t>
            </a:r>
          </a:p>
          <a:p>
            <a:pPr algn="ctr"/>
            <a:r>
              <a:rPr lang="ru-RU" sz="2000" b="1" dirty="0">
                <a:solidFill>
                  <a:schemeClr val="accent6">
                    <a:lumMod val="75000"/>
                  </a:schemeClr>
                </a:solidFill>
                <a:latin typeface="Century Schoolbook" panose="02040604050505020304" pitchFamily="18" charset="0"/>
              </a:rPr>
              <a:t>Цветная ленточка летит…</a:t>
            </a:r>
          </a:p>
          <a:p>
            <a:pPr algn="ctr"/>
            <a:r>
              <a:rPr lang="ru-RU" sz="2000" b="1" dirty="0">
                <a:latin typeface="Century Schoolbook" panose="02040604050505020304" pitchFamily="18" charset="0"/>
              </a:rPr>
              <a:t>Из прошлого, из вечности</a:t>
            </a:r>
          </a:p>
          <a:p>
            <a:pPr algn="ctr"/>
            <a:r>
              <a:rPr lang="ru-RU" sz="2000" b="1" dirty="0">
                <a:latin typeface="Century Schoolbook" panose="02040604050505020304" pitchFamily="18" charset="0"/>
              </a:rPr>
              <a:t>Летит она сейчас…</a:t>
            </a:r>
          </a:p>
          <a:p>
            <a:pPr algn="ctr"/>
            <a:r>
              <a:rPr lang="ru-RU" sz="2000" b="1" dirty="0">
                <a:solidFill>
                  <a:schemeClr val="accent6">
                    <a:lumMod val="75000"/>
                  </a:schemeClr>
                </a:solidFill>
                <a:latin typeface="Century Schoolbook" panose="02040604050505020304" pitchFamily="18" charset="0"/>
              </a:rPr>
              <a:t>Георгиевская ленточка,</a:t>
            </a:r>
          </a:p>
          <a:p>
            <a:pPr algn="ctr"/>
            <a:r>
              <a:rPr lang="ru-RU" sz="2000" b="1" dirty="0">
                <a:solidFill>
                  <a:schemeClr val="accent6">
                    <a:lumMod val="75000"/>
                  </a:schemeClr>
                </a:solidFill>
                <a:latin typeface="Century Schoolbook" panose="02040604050505020304" pitchFamily="18" charset="0"/>
              </a:rPr>
              <a:t>Объединяя нас…</a:t>
            </a:r>
          </a:p>
          <a:p>
            <a:pPr algn="ctr"/>
            <a:endParaRPr lang="ru-RU" sz="2000" b="1" dirty="0">
              <a:latin typeface="Century Schoolbook" panose="02040604050505020304" pitchFamily="18" charset="0"/>
            </a:endParaRPr>
          </a:p>
          <a:p>
            <a:pPr algn="ctr"/>
            <a:r>
              <a:rPr lang="ru-RU" sz="2000" b="1" dirty="0">
                <a:latin typeface="Century Schoolbook" panose="02040604050505020304" pitchFamily="18" charset="0"/>
              </a:rPr>
              <a:t>Петр Давыдов </a:t>
            </a:r>
          </a:p>
          <a:p>
            <a:pPr algn="ctr"/>
            <a:r>
              <a:rPr lang="ru-RU" sz="2000" b="1" dirty="0">
                <a:latin typeface="Century Schoolbook" panose="02040604050505020304" pitchFamily="18" charset="0"/>
              </a:rPr>
              <a:t>(отрывок из стихотворения «Георгиевская ленточка»)</a:t>
            </a:r>
          </a:p>
        </p:txBody>
      </p:sp>
    </p:spTree>
    <p:extLst>
      <p:ext uri="{BB962C8B-B14F-4D97-AF65-F5344CB8AC3E}">
        <p14:creationId xmlns:p14="http://schemas.microsoft.com/office/powerpoint/2010/main" val="340887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580" y="1844824"/>
            <a:ext cx="7560840" cy="221599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ru-RU" sz="66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75000"/>
                  </a:schemeClr>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Спасибо </a:t>
            </a:r>
          </a:p>
          <a:p>
            <a:pPr algn="ctr"/>
            <a:r>
              <a:rPr lang="ru-RU" sz="66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75000"/>
                  </a:schemeClr>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за </a:t>
            </a:r>
            <a:r>
              <a:rPr lang="ru-RU" sz="72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75000"/>
                  </a:schemeClr>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внимание</a:t>
            </a:r>
            <a:r>
              <a:rPr lang="ru-RU" sz="6600" b="1" dirty="0" smtClean="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75000"/>
                  </a:schemeClr>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a:t>
            </a:r>
            <a:endParaRPr lang="ru-RU" sz="66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6">
                  <a:lumMod val="75000"/>
                </a:schemeClr>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258118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95736" y="445558"/>
            <a:ext cx="6285521" cy="353599"/>
          </a:xfrm>
          <a:prstGeom prst="rect">
            <a:avLst/>
          </a:prstGeom>
        </p:spPr>
      </p:pic>
      <p:sp>
        <p:nvSpPr>
          <p:cNvPr id="5" name="Прямоугольник 4"/>
          <p:cNvSpPr/>
          <p:nvPr/>
        </p:nvSpPr>
        <p:spPr>
          <a:xfrm>
            <a:off x="467544" y="1048789"/>
            <a:ext cx="8495803" cy="2246769"/>
          </a:xfrm>
          <a:prstGeom prst="rect">
            <a:avLst/>
          </a:prstGeom>
        </p:spPr>
        <p:txBody>
          <a:bodyPr wrap="square">
            <a:spAutoFit/>
          </a:bodyPr>
          <a:lstStyle/>
          <a:p>
            <a:pPr algn="just"/>
            <a:r>
              <a:rPr lang="ru-RU" sz="2000" dirty="0" smtClean="0">
                <a:latin typeface="Century Schoolbook" pitchFamily="18" charset="0"/>
              </a:rPr>
              <a:t>Георгиевская </a:t>
            </a:r>
            <a:r>
              <a:rPr lang="ru-RU" sz="2000" dirty="0">
                <a:latin typeface="Century Schoolbook" pitchFamily="18" charset="0"/>
              </a:rPr>
              <a:t>ленточка – это символ героизма, воинской доблести и славы защитников России, это выражение нашего уважения к ветеранам, дань памяти павшим на поле боя. Всем тем, кому мы обязаны этой нелёгкой победой в 1945 году. </a:t>
            </a:r>
          </a:p>
          <a:p>
            <a:pPr algn="just"/>
            <a:r>
              <a:rPr lang="ru-RU" sz="2000" dirty="0" smtClean="0">
                <a:latin typeface="Century Schoolbook" pitchFamily="18" charset="0"/>
              </a:rPr>
              <a:t>Цвета </a:t>
            </a:r>
            <a:r>
              <a:rPr lang="ru-RU" sz="2000" dirty="0">
                <a:latin typeface="Century Schoolbook" pitchFamily="18" charset="0"/>
              </a:rPr>
              <a:t>ленты выбраны неслучайно.  Чёрный – «дым» и </a:t>
            </a:r>
            <a:r>
              <a:rPr lang="ru-RU" sz="2000" dirty="0">
                <a:solidFill>
                  <a:schemeClr val="accent6">
                    <a:lumMod val="75000"/>
                  </a:schemeClr>
                </a:solidFill>
                <a:latin typeface="Century Schoolbook" pitchFamily="18" charset="0"/>
              </a:rPr>
              <a:t>оранжевый – «пламень» </a:t>
            </a:r>
            <a:r>
              <a:rPr lang="ru-RU" sz="2000" dirty="0">
                <a:latin typeface="Century Schoolbook" pitchFamily="18" charset="0"/>
              </a:rPr>
              <a:t>- являются знаком личной доблести Российских воинов на поле боя. </a:t>
            </a:r>
            <a:endParaRPr lang="ru-RU" sz="2000" dirty="0"/>
          </a:p>
        </p:txBody>
      </p:sp>
      <p:sp>
        <p:nvSpPr>
          <p:cNvPr id="7" name="Прямоугольник 6"/>
          <p:cNvSpPr/>
          <p:nvPr/>
        </p:nvSpPr>
        <p:spPr>
          <a:xfrm>
            <a:off x="3419872" y="3628670"/>
            <a:ext cx="5395440" cy="2246769"/>
          </a:xfrm>
          <a:prstGeom prst="rect">
            <a:avLst/>
          </a:prstGeom>
        </p:spPr>
        <p:txBody>
          <a:bodyPr wrap="square">
            <a:spAutoFit/>
          </a:bodyPr>
          <a:lstStyle/>
          <a:p>
            <a:pPr marL="45720" indent="0" algn="just">
              <a:buNone/>
            </a:pPr>
            <a:r>
              <a:rPr lang="ru-RU" sz="2000" dirty="0">
                <a:latin typeface="Century Schoolbook" panose="02040604050505020304" pitchFamily="18" charset="0"/>
              </a:rPr>
              <a:t>История ленточки началась в далёком 1769 году, когда по приказу императрицы Екатерины II был учреждён орден Святого Великомученика и Победоносца Георгия, выдававшийся солдатам и офицерам за особый героизм, проявленный на полях </a:t>
            </a:r>
            <a:r>
              <a:rPr lang="ru-RU" sz="2000" dirty="0" smtClean="0">
                <a:latin typeface="Century Schoolbook" panose="02040604050505020304" pitchFamily="18" charset="0"/>
              </a:rPr>
              <a:t>сражений. </a:t>
            </a:r>
          </a:p>
        </p:txBody>
      </p:sp>
      <p:pic>
        <p:nvPicPr>
          <p:cNvPr id="8" name="Рисунок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3628670"/>
            <a:ext cx="2232248" cy="2721503"/>
          </a:xfrm>
          <a:prstGeom prst="rect">
            <a:avLst/>
          </a:prstGeom>
        </p:spPr>
      </p:pic>
    </p:spTree>
    <p:extLst>
      <p:ext uri="{BB962C8B-B14F-4D97-AF65-F5344CB8AC3E}">
        <p14:creationId xmlns:p14="http://schemas.microsoft.com/office/powerpoint/2010/main" val="312038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81178"/>
            <a:ext cx="8640960" cy="6095643"/>
          </a:xfrm>
          <a:prstGeom prst="rect">
            <a:avLst/>
          </a:prstGeom>
        </p:spPr>
        <p:txBody>
          <a:bodyPr wrap="square">
            <a:spAutoFit/>
          </a:bodyPr>
          <a:lstStyle/>
          <a:p>
            <a:pPr algn="just">
              <a:lnSpc>
                <a:spcPct val="107000"/>
              </a:lnSpc>
              <a:spcAft>
                <a:spcPts val="800"/>
              </a:spcAft>
            </a:pP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                         Уже </a:t>
            </a:r>
            <a:r>
              <a:rPr lang="ru-RU" sz="2000" dirty="0">
                <a:latin typeface="Century Schoolbook" panose="02040604050505020304" pitchFamily="18" charset="0"/>
                <a:ea typeface="Calibri" panose="020F0502020204030204" pitchFamily="34" charset="0"/>
                <a:cs typeface="Times New Roman" panose="02020603050405020304" pitchFamily="18" charset="0"/>
              </a:rPr>
              <a:t>более 10 лет в канун великого праздника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                   </a:t>
            </a:r>
            <a:r>
              <a:rPr lang="ru-RU" sz="2000" b="1" dirty="0" smtClean="0">
                <a:solidFill>
                  <a:srgbClr val="FF0000"/>
                </a:solidFill>
                <a:latin typeface="Century Schoolbook" panose="02040604050505020304" pitchFamily="18" charset="0"/>
                <a:ea typeface="Calibri" panose="020F0502020204030204" pitchFamily="34" charset="0"/>
                <a:cs typeface="Times New Roman" panose="02020603050405020304" pitchFamily="18" charset="0"/>
              </a:rPr>
              <a:t>Дня </a:t>
            </a:r>
            <a:r>
              <a:rPr lang="ru-RU" sz="2000" b="1" dirty="0">
                <a:solidFill>
                  <a:srgbClr val="FF0000"/>
                </a:solidFill>
                <a:latin typeface="Century Schoolbook" panose="02040604050505020304" pitchFamily="18" charset="0"/>
                <a:ea typeface="Calibri" panose="020F0502020204030204" pitchFamily="34" charset="0"/>
                <a:cs typeface="Times New Roman" panose="02020603050405020304" pitchFamily="18" charset="0"/>
              </a:rPr>
              <a:t>Победы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в </a:t>
            </a:r>
            <a:r>
              <a:rPr lang="ru-RU" sz="2000" dirty="0">
                <a:latin typeface="Century Schoolbook" panose="02040604050505020304" pitchFamily="18" charset="0"/>
                <a:ea typeface="Calibri" panose="020F0502020204030204" pitchFamily="34" charset="0"/>
                <a:cs typeface="Times New Roman" panose="02020603050405020304" pitchFamily="18" charset="0"/>
              </a:rPr>
              <a:t>нашей стране проводится акция «Георгиевская ленточка». В рамках этой акции тысячи волонтеров раздают на улицах городов небольшие отрезки лент, по форме и цвету идентичные Георгиевской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ленте. Согласно </a:t>
            </a:r>
            <a:r>
              <a:rPr lang="ru-RU" sz="2000" dirty="0">
                <a:latin typeface="Century Schoolbook" panose="02040604050505020304" pitchFamily="18" charset="0"/>
                <a:ea typeface="Calibri" panose="020F0502020204030204" pitchFamily="34" charset="0"/>
                <a:cs typeface="Times New Roman" panose="02020603050405020304" pitchFamily="18" charset="0"/>
              </a:rPr>
              <a:t>Кодексу акции используется именно символическая лента, реплика традиционного </a:t>
            </a:r>
            <a:r>
              <a:rPr lang="ru-RU" sz="2000" dirty="0" err="1">
                <a:latin typeface="Century Schoolbook" panose="02040604050505020304" pitchFamily="18" charset="0"/>
                <a:ea typeface="Calibri" panose="020F0502020204030204" pitchFamily="34" charset="0"/>
                <a:cs typeface="Times New Roman" panose="02020603050405020304" pitchFamily="18" charset="0"/>
              </a:rPr>
              <a:t>биколора</a:t>
            </a:r>
            <a:r>
              <a:rPr lang="ru-RU" sz="2000" dirty="0">
                <a:latin typeface="Century Schoolbook" panose="02040604050505020304" pitchFamily="18" charset="0"/>
                <a:ea typeface="Calibri" panose="020F0502020204030204" pitchFamily="34" charset="0"/>
                <a:cs typeface="Times New Roman" panose="02020603050405020304" pitchFamily="18" charset="0"/>
              </a:rPr>
              <a:t> Георгиевской ленты, а использование оригинальных наградных Георгиевских или Гвардейских лент недопустимо</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ru-RU" sz="2000" dirty="0">
                <a:latin typeface="Century Schoolbook" panose="02040604050505020304" pitchFamily="18" charset="0"/>
                <a:ea typeface="Calibri" panose="020F0502020204030204" pitchFamily="34" charset="0"/>
                <a:cs typeface="Times New Roman" panose="02020603050405020304" pitchFamily="18" charset="0"/>
              </a:rPr>
              <a:t>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    С недавнего времени </a:t>
            </a:r>
            <a:r>
              <a:rPr lang="ru-RU" sz="2000" dirty="0">
                <a:latin typeface="Century Schoolbook" panose="02040604050505020304" pitchFamily="18" charset="0"/>
                <a:ea typeface="Calibri" panose="020F0502020204030204" pitchFamily="34" charset="0"/>
                <a:cs typeface="Times New Roman" panose="02020603050405020304" pitchFamily="18" charset="0"/>
              </a:rPr>
              <a:t>в различных рукодельных сообществах стали появляться броши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ко </a:t>
            </a:r>
            <a:r>
              <a:rPr lang="ru-RU" sz="2000" dirty="0">
                <a:latin typeface="Century Schoolbook" panose="02040604050505020304" pitchFamily="18" charset="0"/>
                <a:ea typeface="Calibri" panose="020F0502020204030204" pitchFamily="34" charset="0"/>
                <a:cs typeface="Times New Roman" panose="02020603050405020304" pitchFamily="18" charset="0"/>
              </a:rPr>
              <a:t>Дню Победы. Отличаясь от просто ленты, они удовлетворяют стремление молодых (и не </a:t>
            </a:r>
            <a:r>
              <a:rPr lang="ru-RU" sz="2000" dirty="0" smtClean="0">
                <a:latin typeface="Century Schoolbook" panose="02040604050505020304" pitchFamily="18" charset="0"/>
                <a:ea typeface="Calibri" panose="020F0502020204030204" pitchFamily="34" charset="0"/>
                <a:cs typeface="Times New Roman" panose="02020603050405020304" pitchFamily="18" charset="0"/>
              </a:rPr>
              <a:t>очень) людей </a:t>
            </a:r>
            <a:r>
              <a:rPr lang="ru-RU" sz="2000" dirty="0">
                <a:latin typeface="Century Schoolbook" panose="02040604050505020304" pitchFamily="18" charset="0"/>
                <a:ea typeface="Calibri" panose="020F0502020204030204" pitchFamily="34" charset="0"/>
                <a:cs typeface="Times New Roman" panose="02020603050405020304" pitchFamily="18" charset="0"/>
              </a:rPr>
              <a:t>чем-то выделяться. Разновидностей таких брошей очень много. Изготовление некоторых из них показалось мне недопустимым. Например, тех, где из символической двухцветной ленты были скручены розочки или она нарезалась на кусочки для изготовления лепестков. Поэтому мной была выбрана брошь, где лента-</a:t>
            </a:r>
            <a:r>
              <a:rPr lang="ru-RU" sz="2000" dirty="0" err="1">
                <a:latin typeface="Century Schoolbook" panose="02040604050505020304" pitchFamily="18" charset="0"/>
                <a:ea typeface="Calibri" panose="020F0502020204030204" pitchFamily="34" charset="0"/>
                <a:cs typeface="Times New Roman" panose="02020603050405020304" pitchFamily="18" charset="0"/>
              </a:rPr>
              <a:t>биколор</a:t>
            </a:r>
            <a:r>
              <a:rPr lang="ru-RU" sz="2000" dirty="0">
                <a:latin typeface="Century Schoolbook" panose="02040604050505020304" pitchFamily="18" charset="0"/>
                <a:ea typeface="Calibri" panose="020F0502020204030204" pitchFamily="34" charset="0"/>
                <a:cs typeface="Times New Roman" panose="02020603050405020304" pitchFamily="18" charset="0"/>
              </a:rPr>
              <a:t> использована только в качестве основы, все остальные детали броши изготавливаются из однотонной атласной ленты. </a:t>
            </a:r>
          </a:p>
        </p:txBody>
      </p:sp>
    </p:spTree>
    <p:extLst>
      <p:ext uri="{BB962C8B-B14F-4D97-AF65-F5344CB8AC3E}">
        <p14:creationId xmlns:p14="http://schemas.microsoft.com/office/powerpoint/2010/main" val="27938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16632"/>
            <a:ext cx="7200800" cy="1569660"/>
          </a:xfrm>
          <a:prstGeom prst="rect">
            <a:avLst/>
          </a:prstGeom>
          <a:noFill/>
        </p:spPr>
        <p:txBody>
          <a:bodyPr wrap="square" rtlCol="0">
            <a:spAutoFit/>
          </a:bodyPr>
          <a:lstStyle/>
          <a:p>
            <a:pPr algn="ctr"/>
            <a:r>
              <a:rPr lang="ru-RU" sz="2400" b="1" dirty="0">
                <a:solidFill>
                  <a:prstClr val="black"/>
                </a:solidFill>
                <a:latin typeface="Century Schoolbook" panose="02040604050505020304" pitchFamily="18" charset="0"/>
                <a:cs typeface="Times New Roman" panose="02020603050405020304" pitchFamily="18" charset="0"/>
              </a:rPr>
              <a:t>В преддверии великого праздника нашей страны — </a:t>
            </a:r>
            <a:r>
              <a:rPr lang="ru-RU" sz="2400" b="1" dirty="0">
                <a:solidFill>
                  <a:srgbClr val="FF0000"/>
                </a:solidFill>
                <a:latin typeface="Century Schoolbook" panose="02040604050505020304" pitchFamily="18" charset="0"/>
                <a:cs typeface="Times New Roman" panose="02020603050405020304" pitchFamily="18" charset="0"/>
              </a:rPr>
              <a:t>Дня Победы</a:t>
            </a:r>
            <a:r>
              <a:rPr lang="ru-RU" sz="2400" b="1" dirty="0">
                <a:solidFill>
                  <a:prstClr val="black"/>
                </a:solidFill>
                <a:latin typeface="Century Schoolbook" panose="02040604050505020304" pitchFamily="18" charset="0"/>
                <a:cs typeface="Times New Roman" panose="02020603050405020304" pitchFamily="18" charset="0"/>
              </a:rPr>
              <a:t>, предлагаю вашему вниманию </a:t>
            </a:r>
            <a:r>
              <a:rPr lang="ru-RU" sz="2400" b="1" dirty="0" smtClean="0">
                <a:solidFill>
                  <a:prstClr val="black"/>
                </a:solidFill>
                <a:latin typeface="Century Schoolbook" panose="02040604050505020304" pitchFamily="18" charset="0"/>
                <a:cs typeface="Times New Roman" panose="02020603050405020304" pitchFamily="18" charset="0"/>
              </a:rPr>
              <a:t>мастер-класс </a:t>
            </a:r>
            <a:r>
              <a:rPr lang="ru-RU" sz="2400" b="1" dirty="0">
                <a:solidFill>
                  <a:prstClr val="black"/>
                </a:solidFill>
                <a:latin typeface="Century Schoolbook" panose="02040604050505020304" pitchFamily="18" charset="0"/>
                <a:cs typeface="Times New Roman" panose="02020603050405020304" pitchFamily="18" charset="0"/>
              </a:rPr>
              <a:t>по изготовлению броши </a:t>
            </a:r>
            <a:r>
              <a:rPr lang="ru-RU" sz="2400" b="1" dirty="0" smtClean="0">
                <a:solidFill>
                  <a:prstClr val="black"/>
                </a:solidFill>
                <a:latin typeface="Century Schoolbook" panose="02040604050505020304" pitchFamily="18" charset="0"/>
                <a:cs typeface="Times New Roman" panose="02020603050405020304" pitchFamily="18" charset="0"/>
              </a:rPr>
              <a:t>из </a:t>
            </a:r>
            <a:r>
              <a:rPr lang="ru-RU" sz="2400" b="1" dirty="0">
                <a:solidFill>
                  <a:prstClr val="black"/>
                </a:solidFill>
                <a:latin typeface="Century Schoolbook" panose="02040604050505020304" pitchFamily="18" charset="0"/>
                <a:cs typeface="Times New Roman" panose="02020603050405020304" pitchFamily="18" charset="0"/>
              </a:rPr>
              <a:t>георгиевской ленты</a:t>
            </a:r>
            <a:r>
              <a:rPr lang="ru-RU" sz="2400" b="1" dirty="0" smtClean="0">
                <a:solidFill>
                  <a:prstClr val="black"/>
                </a:solidFill>
                <a:latin typeface="Century Schoolbook" panose="02040604050505020304" pitchFamily="18" charset="0"/>
                <a:cs typeface="Times New Roman" panose="02020603050405020304" pitchFamily="18" charset="0"/>
              </a:rPr>
              <a:t>.</a:t>
            </a:r>
            <a:endParaRPr lang="ru-RU" sz="2400" b="1" dirty="0" smtClean="0">
              <a:latin typeface="Century Schoolbook" panose="02040604050505020304" pitchFamily="18" charset="0"/>
            </a:endParaRPr>
          </a:p>
        </p:txBody>
      </p:sp>
      <p:sp>
        <p:nvSpPr>
          <p:cNvPr id="3" name="Прямоугольник 2"/>
          <p:cNvSpPr/>
          <p:nvPr/>
        </p:nvSpPr>
        <p:spPr>
          <a:xfrm>
            <a:off x="251520" y="1772816"/>
            <a:ext cx="8424936" cy="4708981"/>
          </a:xfrm>
          <a:prstGeom prst="rect">
            <a:avLst/>
          </a:prstGeom>
        </p:spPr>
        <p:txBody>
          <a:bodyPr wrap="square">
            <a:spAutoFit/>
          </a:bodyPr>
          <a:lstStyle/>
          <a:p>
            <a:r>
              <a:rPr lang="ru-RU" dirty="0"/>
              <a:t> </a:t>
            </a:r>
            <a:r>
              <a:rPr lang="ru-RU" sz="2000" dirty="0">
                <a:latin typeface="Century Schoolbook" pitchFamily="18" charset="0"/>
              </a:rPr>
              <a:t>Для изготовления </a:t>
            </a:r>
            <a:r>
              <a:rPr lang="ru-RU" sz="2000" dirty="0" smtClean="0">
                <a:latin typeface="Century Schoolbook" pitchFamily="18" charset="0"/>
              </a:rPr>
              <a:t>броши </a:t>
            </a:r>
            <a:r>
              <a:rPr lang="ru-RU" sz="2000" dirty="0">
                <a:latin typeface="Century Schoolbook" pitchFamily="18" charset="0"/>
              </a:rPr>
              <a:t>нам понадобятся </a:t>
            </a:r>
            <a:r>
              <a:rPr lang="ru-RU" sz="2000" dirty="0" smtClean="0">
                <a:latin typeface="Century Schoolbook" pitchFamily="18" charset="0"/>
              </a:rPr>
              <a:t>следующие </a:t>
            </a:r>
            <a:r>
              <a:rPr lang="ru-RU" sz="2000" dirty="0">
                <a:latin typeface="Century Schoolbook" pitchFamily="18" charset="0"/>
              </a:rPr>
              <a:t>материалы и инструменты:</a:t>
            </a:r>
          </a:p>
          <a:p>
            <a:pPr marL="285750" lvl="0" indent="-285750">
              <a:buFont typeface="Wingdings" pitchFamily="2" charset="2"/>
              <a:buChar char="v"/>
            </a:pPr>
            <a:r>
              <a:rPr lang="ru-RU" sz="2000" dirty="0" smtClean="0">
                <a:latin typeface="Century Schoolbook" pitchFamily="18" charset="0"/>
              </a:rPr>
              <a:t>Катушки</a:t>
            </a:r>
            <a:endParaRPr lang="ru-RU" sz="2000" dirty="0">
              <a:latin typeface="Century Schoolbook" pitchFamily="18" charset="0"/>
            </a:endParaRPr>
          </a:p>
          <a:p>
            <a:pPr marL="285750" lvl="0" indent="-285750">
              <a:buClr>
                <a:schemeClr val="accent6">
                  <a:lumMod val="75000"/>
                </a:schemeClr>
              </a:buClr>
              <a:buFont typeface="Wingdings" pitchFamily="2" charset="2"/>
              <a:buChar char="v"/>
            </a:pPr>
            <a:r>
              <a:rPr lang="ru-RU" sz="2000" dirty="0">
                <a:latin typeface="Century Schoolbook" pitchFamily="18" charset="0"/>
              </a:rPr>
              <a:t>Иголка</a:t>
            </a:r>
          </a:p>
          <a:p>
            <a:pPr marL="285750" lvl="0" indent="-285750">
              <a:buFont typeface="Wingdings" pitchFamily="2" charset="2"/>
              <a:buChar char="v"/>
            </a:pPr>
            <a:r>
              <a:rPr lang="ru-RU" sz="2000" dirty="0">
                <a:latin typeface="Century Schoolbook" pitchFamily="18" charset="0"/>
              </a:rPr>
              <a:t>Линейка</a:t>
            </a:r>
          </a:p>
          <a:p>
            <a:pPr marL="285750" lvl="0" indent="-285750">
              <a:buClr>
                <a:schemeClr val="accent6">
                  <a:lumMod val="75000"/>
                </a:schemeClr>
              </a:buClr>
              <a:buFont typeface="Wingdings" pitchFamily="2" charset="2"/>
              <a:buChar char="v"/>
            </a:pPr>
            <a:r>
              <a:rPr lang="ru-RU" sz="2000" dirty="0">
                <a:latin typeface="Century Schoolbook" pitchFamily="18" charset="0"/>
              </a:rPr>
              <a:t>Ножницы</a:t>
            </a:r>
          </a:p>
          <a:p>
            <a:pPr marL="285750" lvl="0" indent="-285750">
              <a:buFont typeface="Wingdings" pitchFamily="2" charset="2"/>
              <a:buChar char="v"/>
            </a:pPr>
            <a:r>
              <a:rPr lang="ru-RU" sz="2000" dirty="0" smtClean="0">
                <a:latin typeface="Century Schoolbook" pitchFamily="18" charset="0"/>
              </a:rPr>
              <a:t>Булавка, фетровый кружок</a:t>
            </a:r>
            <a:endParaRPr lang="ru-RU" sz="2000" dirty="0">
              <a:latin typeface="Century Schoolbook" pitchFamily="18" charset="0"/>
            </a:endParaRPr>
          </a:p>
          <a:p>
            <a:pPr marL="285750" indent="-285750">
              <a:buClr>
                <a:schemeClr val="accent6">
                  <a:lumMod val="75000"/>
                </a:schemeClr>
              </a:buClr>
              <a:buFont typeface="Wingdings" pitchFamily="2" charset="2"/>
              <a:buChar char="v"/>
            </a:pPr>
            <a:r>
              <a:rPr lang="ru-RU" sz="2000" dirty="0" smtClean="0">
                <a:latin typeface="Century Schoolbook" pitchFamily="18" charset="0"/>
              </a:rPr>
              <a:t>Клей «Момент»</a:t>
            </a:r>
            <a:endParaRPr lang="ru-RU" sz="2000" dirty="0">
              <a:latin typeface="Century Schoolbook" pitchFamily="18" charset="0"/>
            </a:endParaRPr>
          </a:p>
          <a:p>
            <a:pPr marL="285750" lvl="0" indent="-285750">
              <a:buFont typeface="Wingdings" pitchFamily="2" charset="2"/>
              <a:buChar char="v"/>
            </a:pPr>
            <a:r>
              <a:rPr lang="ru-RU" sz="2000" dirty="0">
                <a:latin typeface="Century Schoolbook" pitchFamily="18" charset="0"/>
              </a:rPr>
              <a:t>Георгиевская </a:t>
            </a:r>
            <a:r>
              <a:rPr lang="ru-RU" sz="2000" dirty="0" smtClean="0">
                <a:latin typeface="Century Schoolbook" pitchFamily="18" charset="0"/>
              </a:rPr>
              <a:t>ленточка</a:t>
            </a:r>
          </a:p>
          <a:p>
            <a:pPr marL="285750" lvl="0" indent="-285750">
              <a:buClr>
                <a:schemeClr val="accent6">
                  <a:lumMod val="75000"/>
                </a:schemeClr>
              </a:buClr>
              <a:buFont typeface="Wingdings" pitchFamily="2" charset="2"/>
              <a:buChar char="v"/>
            </a:pPr>
            <a:r>
              <a:rPr lang="ru-RU" sz="2000" dirty="0">
                <a:latin typeface="Century Schoolbook" pitchFamily="18" charset="0"/>
              </a:rPr>
              <a:t>Оранжевая и черная ленты</a:t>
            </a:r>
          </a:p>
          <a:p>
            <a:pPr lvl="0">
              <a:buClr>
                <a:schemeClr val="accent6">
                  <a:lumMod val="75000"/>
                </a:schemeClr>
              </a:buClr>
            </a:pPr>
            <a:r>
              <a:rPr lang="ru-RU" sz="2000" dirty="0">
                <a:latin typeface="Century Schoolbook" pitchFamily="18" charset="0"/>
              </a:rPr>
              <a:t>    шириной 2,5 </a:t>
            </a:r>
            <a:r>
              <a:rPr lang="ru-RU" sz="2000" dirty="0" smtClean="0">
                <a:latin typeface="Century Schoolbook" pitchFamily="18" charset="0"/>
              </a:rPr>
              <a:t>см</a:t>
            </a:r>
            <a:endParaRPr lang="ru-RU" sz="2000" dirty="0">
              <a:latin typeface="Century Schoolbook" pitchFamily="18" charset="0"/>
            </a:endParaRPr>
          </a:p>
          <a:p>
            <a:pPr marL="285750" lvl="0" indent="-285750">
              <a:buFont typeface="Wingdings" pitchFamily="2" charset="2"/>
              <a:buChar char="v"/>
            </a:pPr>
            <a:r>
              <a:rPr lang="ru-RU" sz="2000" dirty="0" smtClean="0">
                <a:latin typeface="Century Schoolbook" pitchFamily="18" charset="0"/>
              </a:rPr>
              <a:t>Узкая черная </a:t>
            </a:r>
            <a:r>
              <a:rPr lang="ru-RU" sz="2000" dirty="0">
                <a:latin typeface="Century Schoolbook" pitchFamily="18" charset="0"/>
              </a:rPr>
              <a:t>лента </a:t>
            </a:r>
            <a:endParaRPr lang="ru-RU" sz="2000" dirty="0" smtClean="0">
              <a:latin typeface="Century Schoolbook" pitchFamily="18" charset="0"/>
            </a:endParaRPr>
          </a:p>
          <a:p>
            <a:pPr marL="285750" lvl="0" indent="-285750">
              <a:buFont typeface="Wingdings" pitchFamily="2" charset="2"/>
              <a:buChar char="v"/>
            </a:pPr>
            <a:r>
              <a:rPr lang="ru-RU" sz="2000" dirty="0" smtClean="0">
                <a:latin typeface="Century Schoolbook" pitchFamily="18" charset="0"/>
              </a:rPr>
              <a:t>Звездочка</a:t>
            </a:r>
          </a:p>
          <a:p>
            <a:pPr marL="285750" lvl="0" indent="-285750">
              <a:buFont typeface="Wingdings" pitchFamily="2" charset="2"/>
              <a:buChar char="v"/>
            </a:pPr>
            <a:r>
              <a:rPr lang="ru-RU" sz="2000" dirty="0" smtClean="0">
                <a:latin typeface="Century Schoolbook" pitchFamily="18" charset="0"/>
              </a:rPr>
              <a:t>Зажигалка или свеча</a:t>
            </a:r>
            <a:endParaRPr lang="ru-RU" sz="2000" dirty="0">
              <a:latin typeface="Century Schoolbook" pitchFamily="18" charset="0"/>
            </a:endParaRPr>
          </a:p>
          <a:p>
            <a:pPr lvl="0">
              <a:buClr>
                <a:schemeClr val="accent6">
                  <a:lumMod val="75000"/>
                </a:schemeClr>
              </a:buClr>
            </a:pPr>
            <a:endParaRPr lang="ru-RU" sz="2000" dirty="0">
              <a:latin typeface="Century Schoolbook" pitchFamily="18" charset="0"/>
            </a:endParaRPr>
          </a:p>
        </p:txBody>
      </p:sp>
      <p:pic>
        <p:nvPicPr>
          <p:cNvPr id="4" name="Рисунок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2348880"/>
            <a:ext cx="4392488" cy="3888432"/>
          </a:xfrm>
          <a:prstGeom prst="rect">
            <a:avLst/>
          </a:prstGeom>
        </p:spPr>
      </p:pic>
    </p:spTree>
    <p:extLst>
      <p:ext uri="{BB962C8B-B14F-4D97-AF65-F5344CB8AC3E}">
        <p14:creationId xmlns:p14="http://schemas.microsoft.com/office/powerpoint/2010/main" val="258173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32656"/>
            <a:ext cx="7236296" cy="1323439"/>
          </a:xfrm>
          <a:prstGeom prst="rect">
            <a:avLst/>
          </a:prstGeom>
        </p:spPr>
        <p:txBody>
          <a:bodyPr wrap="square">
            <a:spAutoFit/>
          </a:bodyPr>
          <a:lstStyle/>
          <a:p>
            <a:pPr algn="ctr"/>
            <a:r>
              <a:rPr lang="ru-RU" sz="2000" b="1" dirty="0" smtClean="0">
                <a:latin typeface="Century Schoolbook" pitchFamily="18" charset="0"/>
              </a:rPr>
              <a:t>ХОД  РАБОТЫ</a:t>
            </a:r>
          </a:p>
          <a:p>
            <a:pPr algn="just"/>
            <a:r>
              <a:rPr lang="ru-RU" sz="2000" dirty="0" smtClean="0">
                <a:latin typeface="Century Schoolbook" pitchFamily="18" charset="0"/>
              </a:rPr>
              <a:t>1. Приготовим отрезки лент:  оранжевую и черную ленту шириной 2.5 см делим на 6 равных частей по 7, 5 см. Узкая черная лента – 19 см, георгиевская лента – 30 см.  </a:t>
            </a:r>
            <a:r>
              <a:rPr lang="ru-RU" sz="2000" b="1" dirty="0" smtClean="0">
                <a:latin typeface="Century Schoolbook" pitchFamily="18" charset="0"/>
              </a:rPr>
              <a:t> </a:t>
            </a:r>
            <a:endParaRPr lang="ru-RU" sz="2000" dirty="0">
              <a:latin typeface="Century Schoolbook" pitchFamily="18" charset="0"/>
            </a:endParaRPr>
          </a:p>
        </p:txBody>
      </p:sp>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552" y="1772816"/>
            <a:ext cx="8064896" cy="4464496"/>
          </a:xfrm>
          <a:prstGeom prst="rect">
            <a:avLst/>
          </a:prstGeom>
        </p:spPr>
      </p:pic>
    </p:spTree>
    <p:extLst>
      <p:ext uri="{BB962C8B-B14F-4D97-AF65-F5344CB8AC3E}">
        <p14:creationId xmlns:p14="http://schemas.microsoft.com/office/powerpoint/2010/main" val="16129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54300"/>
            <a:ext cx="7056784" cy="1631216"/>
          </a:xfrm>
          <a:prstGeom prst="rect">
            <a:avLst/>
          </a:prstGeom>
        </p:spPr>
        <p:txBody>
          <a:bodyPr wrap="square">
            <a:spAutoFit/>
          </a:bodyPr>
          <a:lstStyle/>
          <a:p>
            <a:pPr algn="just"/>
            <a:r>
              <a:rPr lang="ru-RU" sz="2000" dirty="0">
                <a:solidFill>
                  <a:prstClr val="black"/>
                </a:solidFill>
                <a:latin typeface="Century Schoolbook" pitchFamily="18" charset="0"/>
              </a:rPr>
              <a:t>2. Начинаем формировать лепестки. Каждый отрезок по </a:t>
            </a:r>
            <a:r>
              <a:rPr lang="ru-RU" sz="2000" dirty="0" smtClean="0">
                <a:solidFill>
                  <a:prstClr val="black"/>
                </a:solidFill>
                <a:latin typeface="Century Schoolbook" pitchFamily="18" charset="0"/>
              </a:rPr>
              <a:t>7,5 </a:t>
            </a:r>
            <a:r>
              <a:rPr lang="ru-RU" sz="2000" dirty="0">
                <a:solidFill>
                  <a:prstClr val="black"/>
                </a:solidFill>
                <a:latin typeface="Century Schoolbook" pitchFamily="18" charset="0"/>
              </a:rPr>
              <a:t>см складываем так, чтобы у нас получился прямой угол. Затем </a:t>
            </a:r>
            <a:r>
              <a:rPr lang="ru-RU" sz="2000" dirty="0" smtClean="0">
                <a:solidFill>
                  <a:prstClr val="black"/>
                </a:solidFill>
                <a:latin typeface="Century Schoolbook" pitchFamily="18" charset="0"/>
              </a:rPr>
              <a:t>сгибаем посередине, формируя лепесток. </a:t>
            </a:r>
            <a:r>
              <a:rPr lang="ru-RU" sz="2000" dirty="0" smtClean="0">
                <a:solidFill>
                  <a:srgbClr val="FF0000"/>
                </a:solidFill>
                <a:latin typeface="Century Schoolbook" pitchFamily="18" charset="0"/>
              </a:rPr>
              <a:t>Будьте внимательны - </a:t>
            </a:r>
            <a:r>
              <a:rPr lang="ru-RU" sz="2000" u="sng" dirty="0" smtClean="0">
                <a:latin typeface="Century Schoolbook" pitchFamily="18" charset="0"/>
              </a:rPr>
              <a:t>ВСЕ лепестки должны складываться одинаково (в одну сторону)!</a:t>
            </a:r>
            <a:r>
              <a:rPr lang="ru-RU" sz="2000" u="sng" dirty="0" smtClean="0">
                <a:solidFill>
                  <a:srgbClr val="FF0000"/>
                </a:solidFill>
                <a:latin typeface="Century Schoolbook" pitchFamily="18" charset="0"/>
              </a:rPr>
              <a:t> </a:t>
            </a:r>
            <a:endParaRPr lang="ru-RU" sz="2000" u="sng" dirty="0">
              <a:solidFill>
                <a:srgbClr val="FF0000"/>
              </a:solidFill>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51" y="1760291"/>
            <a:ext cx="3001187" cy="2420888"/>
          </a:xfrm>
          <a:prstGeom prst="rect">
            <a:avLst/>
          </a:prstGeo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4212201"/>
            <a:ext cx="3129812" cy="2485708"/>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032" y="4212201"/>
            <a:ext cx="3096344" cy="2485708"/>
          </a:xfrm>
          <a:prstGeom prst="rect">
            <a:avLst/>
          </a:prstGeom>
        </p:spPr>
      </p:pic>
      <p:pic>
        <p:nvPicPr>
          <p:cNvPr id="9" name="Рисунок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14044" y="1771241"/>
            <a:ext cx="3131841" cy="2430010"/>
          </a:xfrm>
          <a:prstGeom prst="rect">
            <a:avLst/>
          </a:prstGeom>
        </p:spPr>
      </p:pic>
      <p:pic>
        <p:nvPicPr>
          <p:cNvPr id="4" name="Рисунок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2758" y="1771241"/>
            <a:ext cx="3096344" cy="2414214"/>
          </a:xfrm>
          <a:prstGeom prst="rect">
            <a:avLst/>
          </a:prstGeom>
        </p:spPr>
      </p:pic>
    </p:spTree>
    <p:extLst>
      <p:ext uri="{BB962C8B-B14F-4D97-AF65-F5344CB8AC3E}">
        <p14:creationId xmlns:p14="http://schemas.microsoft.com/office/powerpoint/2010/main" val="182356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1579" y="116632"/>
            <a:ext cx="7560841" cy="5174928"/>
          </a:xfrm>
          <a:prstGeom prst="rect">
            <a:avLst/>
          </a:prstGeom>
        </p:spPr>
      </p:pic>
      <p:sp>
        <p:nvSpPr>
          <p:cNvPr id="4" name="Прямоугольник 3"/>
          <p:cNvSpPr/>
          <p:nvPr/>
        </p:nvSpPr>
        <p:spPr>
          <a:xfrm>
            <a:off x="791579" y="5373216"/>
            <a:ext cx="7560841" cy="1015663"/>
          </a:xfrm>
          <a:prstGeom prst="rect">
            <a:avLst/>
          </a:prstGeom>
        </p:spPr>
        <p:txBody>
          <a:bodyPr wrap="square">
            <a:spAutoFit/>
          </a:bodyPr>
          <a:lstStyle/>
          <a:p>
            <a:r>
              <a:rPr lang="ru-RU" sz="2000" dirty="0" smtClean="0">
                <a:latin typeface="Century Schoolbook" panose="02040604050505020304" pitchFamily="18" charset="0"/>
                <a:cs typeface="Times New Roman" panose="02020603050405020304" pitchFamily="18" charset="0"/>
              </a:rPr>
              <a:t>Нижние края лепестка подравниваем, плотно прислонив друг к другу, оплавляем </a:t>
            </a:r>
            <a:r>
              <a:rPr lang="ru-RU" sz="2000" dirty="0">
                <a:latin typeface="Century Schoolbook" panose="02040604050505020304" pitchFamily="18" charset="0"/>
                <a:cs typeface="Times New Roman" panose="02020603050405020304" pitchFamily="18" charset="0"/>
              </a:rPr>
              <a:t>свечой или </a:t>
            </a:r>
            <a:r>
              <a:rPr lang="ru-RU" sz="2000" dirty="0" smtClean="0">
                <a:latin typeface="Century Schoolbook" panose="02040604050505020304" pitchFamily="18" charset="0"/>
                <a:cs typeface="Times New Roman" panose="02020603050405020304" pitchFamily="18" charset="0"/>
              </a:rPr>
              <a:t>зажигалкой и быстро зажимаем их пальцами для спайки.</a:t>
            </a:r>
            <a:endParaRPr lang="ru-RU" sz="2000" dirty="0">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11478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359" y="1124744"/>
            <a:ext cx="4320480" cy="2952328"/>
          </a:xfrm>
          <a:prstGeom prst="rect">
            <a:avLst/>
          </a:prstGeom>
        </p:spPr>
      </p:pic>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7805" y="188640"/>
            <a:ext cx="4363368" cy="2974640"/>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279254"/>
            <a:ext cx="4425956" cy="2996952"/>
          </a:xfrm>
          <a:prstGeom prst="rect">
            <a:avLst/>
          </a:prstGeom>
        </p:spPr>
      </p:pic>
      <p:sp>
        <p:nvSpPr>
          <p:cNvPr id="5" name="TextBox 4"/>
          <p:cNvSpPr txBox="1"/>
          <p:nvPr/>
        </p:nvSpPr>
        <p:spPr>
          <a:xfrm>
            <a:off x="395536" y="4777730"/>
            <a:ext cx="3828292" cy="707886"/>
          </a:xfrm>
          <a:prstGeom prst="rect">
            <a:avLst/>
          </a:prstGeom>
          <a:noFill/>
        </p:spPr>
        <p:txBody>
          <a:bodyPr wrap="none" rtlCol="0">
            <a:spAutoFit/>
          </a:bodyPr>
          <a:lstStyle/>
          <a:p>
            <a:r>
              <a:rPr lang="ru-RU" sz="2000" dirty="0" smtClean="0">
                <a:latin typeface="Century Schoolbook" panose="02040604050505020304" pitchFamily="18" charset="0"/>
              </a:rPr>
              <a:t>Таким образом складываем и</a:t>
            </a:r>
          </a:p>
          <a:p>
            <a:r>
              <a:rPr lang="ru-RU" sz="2000" dirty="0" smtClean="0">
                <a:latin typeface="Century Schoolbook" panose="02040604050505020304" pitchFamily="18" charset="0"/>
              </a:rPr>
              <a:t> запаиваем все 12 лепестков</a:t>
            </a:r>
            <a:endParaRPr lang="ru-RU" sz="2000" dirty="0">
              <a:latin typeface="Century Schoolbook" panose="02040604050505020304" pitchFamily="18" charset="0"/>
            </a:endParaRPr>
          </a:p>
        </p:txBody>
      </p:sp>
    </p:spTree>
    <p:extLst>
      <p:ext uri="{BB962C8B-B14F-4D97-AF65-F5344CB8AC3E}">
        <p14:creationId xmlns:p14="http://schemas.microsoft.com/office/powerpoint/2010/main" val="30126516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717</Words>
  <Application>Microsoft Office PowerPoint</Application>
  <PresentationFormat>Экран (4:3)</PresentationFormat>
  <Paragraphs>95</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Century Schoolbook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Интернат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Customer</cp:lastModifiedBy>
  <cp:revision>90</cp:revision>
  <dcterms:created xsi:type="dcterms:W3CDTF">2015-02-17T08:35:42Z</dcterms:created>
  <dcterms:modified xsi:type="dcterms:W3CDTF">2020-04-29T07:13:20Z</dcterms:modified>
</cp:coreProperties>
</file>