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60" r:id="rId4"/>
    <p:sldId id="269" r:id="rId5"/>
    <p:sldId id="272" r:id="rId6"/>
    <p:sldId id="271" r:id="rId7"/>
    <p:sldId id="274" r:id="rId8"/>
    <p:sldId id="275" r:id="rId9"/>
    <p:sldId id="277" r:id="rId10"/>
    <p:sldId id="265" r:id="rId11"/>
    <p:sldId id="279" r:id="rId12"/>
    <p:sldId id="280" r:id="rId13"/>
    <p:sldId id="284" r:id="rId14"/>
    <p:sldId id="281" r:id="rId15"/>
    <p:sldId id="28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02C5-AAEF-45D3-8B8A-0E9A3230DD5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36D9-71B1-41F6-A0D4-CA968387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 басня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4" y="660758"/>
            <a:ext cx="8181528" cy="3344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Великий русский баснописец.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3" y="4077072"/>
            <a:ext cx="4340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1769 – 1844 г. г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Прожил  </a:t>
            </a:r>
            <a:r>
              <a:rPr lang="ru-RU" sz="2800" b="1" dirty="0"/>
              <a:t>75 лет</a:t>
            </a:r>
          </a:p>
          <a:p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94116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Речевое </a:t>
            </a:r>
            <a:r>
              <a:rPr lang="ru-RU" b="1" dirty="0" err="1" smtClean="0"/>
              <a:t>развтие</a:t>
            </a:r>
            <a:endParaRPr lang="ru-RU" b="1" dirty="0" smtClean="0"/>
          </a:p>
          <a:p>
            <a:pPr algn="ctr"/>
            <a:r>
              <a:rPr lang="ru-RU" b="1" dirty="0" smtClean="0"/>
              <a:t>Чтение </a:t>
            </a:r>
            <a:r>
              <a:rPr lang="ru-RU" b="1" dirty="0"/>
              <a:t>басни И</a:t>
            </a:r>
            <a:r>
              <a:rPr lang="ru-RU" b="1" dirty="0" smtClean="0"/>
              <a:t>. А. Крылова </a:t>
            </a:r>
            <a:r>
              <a:rPr lang="ru-RU" b="1" dirty="0"/>
              <a:t>«Стрекоза и Муравей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Подготовила</a:t>
            </a:r>
            <a:r>
              <a:rPr lang="ru-RU" b="1" dirty="0" smtClean="0"/>
              <a:t>: </a:t>
            </a:r>
            <a:r>
              <a:rPr lang="en-US" b="1" dirty="0" smtClean="0"/>
              <a:t> </a:t>
            </a:r>
            <a:r>
              <a:rPr lang="ru-RU" b="1" dirty="0" smtClean="0"/>
              <a:t>воспитатель старшей группы Мысик </a:t>
            </a:r>
            <a:r>
              <a:rPr lang="ru-RU" b="1" dirty="0" smtClean="0"/>
              <a:t>С.Н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аль.jpg"/>
          <p:cNvPicPr>
            <a:picLocks noChangeAspect="1"/>
          </p:cNvPicPr>
          <p:nvPr/>
        </p:nvPicPr>
        <p:blipFill>
          <a:blip r:embed="rId2" cstate="print"/>
          <a:srcRect l="5113" t="11151" r="11413"/>
          <a:stretch>
            <a:fillRect/>
          </a:stretch>
        </p:blipFill>
        <p:spPr>
          <a:xfrm>
            <a:off x="611560" y="260648"/>
            <a:ext cx="7632848" cy="6093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2300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Вопросы.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052736"/>
            <a:ext cx="449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Что делала Стрекоза летом?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00808"/>
            <a:ext cx="6661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Пела, играла, веселилась,</a:t>
            </a:r>
          </a:p>
          <a:p>
            <a:r>
              <a:rPr lang="ru-RU" sz="3600" dirty="0" smtClean="0"/>
              <a:t>не думала о зиме, не трудилась.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645024"/>
            <a:ext cx="432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делал Муравей летом?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509120"/>
            <a:ext cx="7686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Работал, строил дом,</a:t>
            </a:r>
          </a:p>
          <a:p>
            <a:r>
              <a:rPr lang="ru-RU" sz="3600" dirty="0" smtClean="0"/>
              <a:t>готовился к зиме, запасал дрова, еду.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326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Стрекоза какая?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052736"/>
            <a:ext cx="5633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Красивая, легкомысленная,</a:t>
            </a:r>
          </a:p>
          <a:p>
            <a:r>
              <a:rPr lang="ru-RU" sz="3600" dirty="0" smtClean="0"/>
              <a:t>ветреная,  ленивая.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3501008"/>
            <a:ext cx="304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Муравей какой?</a:t>
            </a:r>
            <a:endParaRPr lang="ru-RU" sz="3200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077072"/>
            <a:ext cx="6200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Умный,  трудолюбивый,</a:t>
            </a:r>
          </a:p>
          <a:p>
            <a:r>
              <a:rPr lang="ru-RU" sz="3600" dirty="0" smtClean="0"/>
              <a:t>серьёзный,  справедливый.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276872"/>
            <a:ext cx="558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Бывают и люди такие.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Крылов осуждает ленивых людей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517232"/>
            <a:ext cx="491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Муравей вызывает уважение.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81" y="2005298"/>
            <a:ext cx="24812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836712"/>
            <a:ext cx="1011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011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9248"/>
            <a:ext cx="1011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0112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1574"/>
            <a:ext cx="24145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8311"/>
            <a:ext cx="27368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13" y="1516286"/>
            <a:ext cx="24812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273674"/>
            <a:ext cx="1206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9" y="5273675"/>
            <a:ext cx="1206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31" y="5264001"/>
            <a:ext cx="12065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4441676"/>
            <a:ext cx="2633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38" y="4509120"/>
            <a:ext cx="2273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23" y="4509120"/>
            <a:ext cx="226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35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Сколько басен написал И.А.Крылов?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492896"/>
            <a:ext cx="535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Кто герои басен Крылова?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556792"/>
            <a:ext cx="679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Какие басни Крылова ты знаешь?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789040"/>
            <a:ext cx="4943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Кого изображал Крылов</a:t>
            </a:r>
          </a:p>
          <a:p>
            <a:r>
              <a:rPr lang="ru-RU" sz="3600" dirty="0" smtClean="0"/>
              <a:t>под видом животных?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212976"/>
            <a:ext cx="368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(Животные, птицы, насекомые).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5229200"/>
            <a:ext cx="684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(Под видом животных Крылов изображал людей: </a:t>
            </a:r>
          </a:p>
          <a:p>
            <a:r>
              <a:rPr lang="ru-RU" sz="2000" dirty="0" smtClean="0"/>
              <a:t>добрых и злых, умных и глупых,  трудолюбивых и ленивых.)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 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( по желанию)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</a:rPr>
              <a:t>Придумать свой конец басни, если бы Муравей всё-таки пустил Стрекозу к себе жить.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None/>
              <a:tabLst/>
              <a:defRPr/>
            </a:pPr>
            <a:r>
              <a:rPr lang="ru-RU" b="1" dirty="0" smtClean="0">
                <a:solidFill>
                  <a:srgbClr val="FF0000"/>
                </a:solidFill>
                <a:latin typeface="Century Schoolbook"/>
              </a:rPr>
              <a:t>Н</a:t>
            </a:r>
            <a:r>
              <a:rPr lang="ru-RU" b="1" dirty="0">
                <a:solidFill>
                  <a:srgbClr val="FF0000"/>
                </a:solidFill>
                <a:latin typeface="Century Schoolbook"/>
              </a:rPr>
              <a:t>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</a:rPr>
              <a:t>рисовать  рисунок к басне.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</a:rPr>
              <a:t>Выразительное чтение басни наизусть.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9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ся\Pictures\спасибо за вним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Тема НОД: "Знакомство с басней И. А. Крылова "Стрекоза и муравей". "Чтение художественной литературы"</a:t>
            </a:r>
          </a:p>
          <a:p>
            <a:endParaRPr lang="ru-RU" dirty="0"/>
          </a:p>
          <a:p>
            <a:r>
              <a:rPr lang="ru-RU" dirty="0"/>
              <a:t>Цель: Познакомить детей с басней И. А. Крылова "Стрекоза и муравей". Литературоведческим термином «басня», с её жанровыми особенностями, подвести к аллегории басни, Обозначение характера персонажей басни дать краткие сведения о баснописце И. А. Крылове.</a:t>
            </a:r>
          </a:p>
          <a:p>
            <a:r>
              <a:rPr lang="ru-RU" dirty="0" smtClean="0"/>
              <a:t>Воспитательные</a:t>
            </a:r>
            <a:r>
              <a:rPr lang="ru-RU" dirty="0"/>
              <a:t>: Воспитывать доброжелательные отношение в общении друг с другом, а в играх ловкость, быстроту, находчивость, самостоятельность, развивать устную речь, мышление; обогащать словарный запас детей; прививать такие качества, как трудолюбие и усердие.</a:t>
            </a:r>
          </a:p>
          <a:p>
            <a:r>
              <a:rPr lang="ru-RU" dirty="0" smtClean="0"/>
              <a:t>Оборудование</a:t>
            </a:r>
            <a:r>
              <a:rPr lang="ru-RU" dirty="0"/>
              <a:t>: портрет И. А. Крылова, иллюстрации к басням, </a:t>
            </a:r>
            <a:r>
              <a:rPr lang="ru-RU" dirty="0" smtClean="0"/>
              <a:t>загадки</a:t>
            </a:r>
            <a:r>
              <a:rPr lang="ru-RU" dirty="0"/>
              <a:t>, ребусы по басни, маски стрекозы и муравья, раскраски по басни, мультфильм (для вечернего просмотра, консультация по творчеству И.А. Крылова (работа с семьёй).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90368"/>
            <a:ext cx="1303125" cy="17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37" y="4869160"/>
            <a:ext cx="1349600" cy="17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562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347416"/>
            <a:ext cx="3168352" cy="2510584"/>
          </a:xfrm>
          <a:prstGeom prst="rect">
            <a:avLst/>
          </a:prstGeom>
        </p:spPr>
      </p:pic>
      <p:pic>
        <p:nvPicPr>
          <p:cNvPr id="4" name="Рисунок 3" descr="сыр вып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2232248" cy="3235938"/>
          </a:xfrm>
          <a:prstGeom prst="rect">
            <a:avLst/>
          </a:prstGeom>
        </p:spPr>
      </p:pic>
      <p:pic>
        <p:nvPicPr>
          <p:cNvPr id="1026" name="Picture 2" descr="C:\Users\Люся\Pictures\моська.jpg"/>
          <p:cNvPicPr>
            <a:picLocks noChangeAspect="1" noChangeArrowheads="1"/>
          </p:cNvPicPr>
          <p:nvPr/>
        </p:nvPicPr>
        <p:blipFill>
          <a:blip r:embed="rId4" cstate="print"/>
          <a:srcRect t="1419" r="2564" b="7440"/>
          <a:stretch>
            <a:fillRect/>
          </a:stretch>
        </p:blipFill>
        <p:spPr bwMode="auto">
          <a:xfrm>
            <a:off x="611560" y="908720"/>
            <a:ext cx="2512932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7767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Крылов написал более 200 (двухсот) басен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7" name="Picture 3" descr="C:\Users\Люся\Pictures\мартышка.jpg"/>
          <p:cNvPicPr>
            <a:picLocks noChangeAspect="1" noChangeArrowheads="1"/>
          </p:cNvPicPr>
          <p:nvPr/>
        </p:nvPicPr>
        <p:blipFill>
          <a:blip r:embed="rId5" cstate="print"/>
          <a:srcRect r="1901" b="16511"/>
          <a:stretch>
            <a:fillRect/>
          </a:stretch>
        </p:blipFill>
        <p:spPr bwMode="auto">
          <a:xfrm>
            <a:off x="0" y="4077072"/>
            <a:ext cx="4447186" cy="2520280"/>
          </a:xfrm>
          <a:prstGeom prst="rect">
            <a:avLst/>
          </a:prstGeom>
          <a:noFill/>
        </p:spPr>
      </p:pic>
      <p:pic>
        <p:nvPicPr>
          <p:cNvPr id="1028" name="Picture 4" descr="C:\Users\Люся\Pictures\volk_i_zhuravl.jpg"/>
          <p:cNvPicPr>
            <a:picLocks noChangeAspect="1" noChangeArrowheads="1"/>
          </p:cNvPicPr>
          <p:nvPr/>
        </p:nvPicPr>
        <p:blipFill>
          <a:blip r:embed="rId6" cstate="print"/>
          <a:srcRect t="6922" r="-3113"/>
          <a:stretch>
            <a:fillRect/>
          </a:stretch>
        </p:blipFill>
        <p:spPr bwMode="auto">
          <a:xfrm>
            <a:off x="6372200" y="620688"/>
            <a:ext cx="2568110" cy="33691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44208" y="3861048"/>
            <a:ext cx="2219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«Волк и журавль»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а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52207" cy="61140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Герои басен Крылова разные животные, птицы, насекомые.</a:t>
            </a:r>
          </a:p>
          <a:p>
            <a:r>
              <a:rPr lang="ru-RU" sz="3600" dirty="0" smtClean="0"/>
              <a:t>Под видом животных Крылов изображал людей: </a:t>
            </a:r>
          </a:p>
          <a:p>
            <a:r>
              <a:rPr lang="ru-RU" sz="3600" dirty="0" smtClean="0"/>
              <a:t>добрых и злых,</a:t>
            </a:r>
          </a:p>
          <a:p>
            <a:r>
              <a:rPr lang="ru-RU" sz="3600" dirty="0" smtClean="0"/>
              <a:t>умных и глупых,</a:t>
            </a:r>
          </a:p>
          <a:p>
            <a:r>
              <a:rPr lang="ru-RU" sz="3600" dirty="0" smtClean="0"/>
              <a:t>трудолюбивых и ленивых.</a:t>
            </a:r>
            <a:endParaRPr lang="ru-RU" sz="3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а.jpg"/>
          <p:cNvPicPr>
            <a:picLocks noChangeAspect="1"/>
          </p:cNvPicPr>
          <p:nvPr/>
        </p:nvPicPr>
        <p:blipFill>
          <a:blip r:embed="rId2" cstate="print"/>
          <a:srcRect l="24800" t="1001" r="24800"/>
          <a:stretch>
            <a:fillRect/>
          </a:stretch>
        </p:blipFill>
        <p:spPr>
          <a:xfrm>
            <a:off x="251520" y="764704"/>
            <a:ext cx="3024336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0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Басня.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строит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692696"/>
            <a:ext cx="5508104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5157192"/>
            <a:ext cx="581255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Попрыгунья Стрекоза </a:t>
            </a:r>
          </a:p>
          <a:p>
            <a:r>
              <a:rPr lang="ru-RU" sz="4400" dirty="0" smtClean="0"/>
              <a:t>Лето красное пропела;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81371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Оглянуться не успела,</a:t>
            </a:r>
          </a:p>
          <a:p>
            <a:r>
              <a:rPr lang="ru-RU" sz="2800" dirty="0" smtClean="0"/>
              <a:t>Как зима катит в глаза.</a:t>
            </a:r>
          </a:p>
          <a:p>
            <a:r>
              <a:rPr lang="ru-RU" sz="2800" dirty="0" smtClean="0"/>
              <a:t>Помертвело чисто поле,</a:t>
            </a:r>
          </a:p>
          <a:p>
            <a:r>
              <a:rPr lang="ru-RU" sz="2800" dirty="0" smtClean="0"/>
              <a:t>Нет уж дней тех светлых боле,</a:t>
            </a:r>
          </a:p>
          <a:p>
            <a:r>
              <a:rPr lang="ru-RU" sz="2800" dirty="0" smtClean="0"/>
              <a:t>Как под каждым ей листком</a:t>
            </a:r>
          </a:p>
          <a:p>
            <a:r>
              <a:rPr lang="ru-RU" sz="2800" dirty="0" smtClean="0"/>
              <a:t>Был готов и стол, и дом.</a:t>
            </a:r>
          </a:p>
          <a:p>
            <a:r>
              <a:rPr lang="ru-RU" sz="2800" dirty="0" smtClean="0"/>
              <a:t>Всё прошло: с зимой холодной нужда, голод настаёт,</a:t>
            </a:r>
          </a:p>
          <a:p>
            <a:r>
              <a:rPr lang="ru-RU" sz="2800" dirty="0" smtClean="0"/>
              <a:t>Стрекоза уж не поёт, </a:t>
            </a:r>
          </a:p>
          <a:p>
            <a:r>
              <a:rPr lang="ru-RU" sz="2800" dirty="0" smtClean="0"/>
              <a:t>И кому же в ум пойдёт</a:t>
            </a:r>
          </a:p>
          <a:p>
            <a:r>
              <a:rPr lang="ru-RU" sz="2800" dirty="0" smtClean="0"/>
              <a:t>На желудок петь голодный!</a:t>
            </a:r>
          </a:p>
          <a:p>
            <a:r>
              <a:rPr lang="ru-RU" sz="2800" dirty="0" smtClean="0"/>
              <a:t>Злой тоской удручена </a:t>
            </a:r>
          </a:p>
          <a:p>
            <a:r>
              <a:rPr lang="ru-RU" sz="2800" dirty="0" smtClean="0"/>
              <a:t>К Муравью ползёт она:</a:t>
            </a:r>
            <a:endParaRPr lang="ru-RU" sz="2800" dirty="0"/>
          </a:p>
        </p:txBody>
      </p:sp>
      <p:pic>
        <p:nvPicPr>
          <p:cNvPr id="3074" name="Picture 2" descr="C:\Users\Люся\Pictures\порха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2952328" cy="3096344"/>
          </a:xfrm>
          <a:prstGeom prst="rect">
            <a:avLst/>
          </a:prstGeom>
          <a:noFill/>
        </p:spPr>
      </p:pic>
      <p:pic>
        <p:nvPicPr>
          <p:cNvPr id="3077" name="Picture 5" descr="C:\Users\Люся\Pictures\ползёт.jpg"/>
          <p:cNvPicPr>
            <a:picLocks noChangeAspect="1" noChangeArrowheads="1"/>
          </p:cNvPicPr>
          <p:nvPr/>
        </p:nvPicPr>
        <p:blipFill>
          <a:blip r:embed="rId3" cstate="print"/>
          <a:srcRect l="2952" t="867" r="6757" b="20043"/>
          <a:stretch>
            <a:fillRect/>
          </a:stretch>
        </p:blipFill>
        <p:spPr bwMode="auto">
          <a:xfrm>
            <a:off x="4499992" y="3645024"/>
            <a:ext cx="44644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оста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4" y="476672"/>
            <a:ext cx="7416660" cy="555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45960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«Кумушка,  мне странно это:</a:t>
            </a:r>
          </a:p>
          <a:p>
            <a:endParaRPr lang="ru-RU" sz="2400" dirty="0" smtClean="0"/>
          </a:p>
          <a:p>
            <a:r>
              <a:rPr lang="ru-RU" sz="2400" dirty="0" smtClean="0"/>
              <a:t>Да  работала ль ты в лето?» –</a:t>
            </a:r>
          </a:p>
          <a:p>
            <a:endParaRPr lang="ru-RU" sz="2400" dirty="0" smtClean="0"/>
          </a:p>
          <a:p>
            <a:r>
              <a:rPr lang="ru-RU" sz="2400" dirty="0" smtClean="0"/>
              <a:t>Говорит  ей  Муравей.</a:t>
            </a:r>
          </a:p>
          <a:p>
            <a:endParaRPr lang="ru-RU" dirty="0"/>
          </a:p>
        </p:txBody>
      </p:sp>
      <p:pic>
        <p:nvPicPr>
          <p:cNvPr id="2050" name="Picture 2" descr="C:\Users\Люся\Pictures\зим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5184576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59198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«До того ль, голубчик  было?</a:t>
            </a:r>
          </a:p>
          <a:p>
            <a:r>
              <a:rPr lang="ru-RU" sz="2800" dirty="0" smtClean="0"/>
              <a:t>В мягких  </a:t>
            </a:r>
            <a:r>
              <a:rPr lang="ru-RU" sz="2800" dirty="0" err="1" smtClean="0"/>
              <a:t>муравах</a:t>
            </a:r>
            <a:r>
              <a:rPr lang="ru-RU" sz="2800" dirty="0" smtClean="0"/>
              <a:t>  у нас –</a:t>
            </a:r>
          </a:p>
          <a:p>
            <a:r>
              <a:rPr lang="ru-RU" sz="2800" dirty="0" smtClean="0"/>
              <a:t>Песни,  резвость  всякий час,</a:t>
            </a:r>
          </a:p>
          <a:p>
            <a:r>
              <a:rPr lang="ru-RU" sz="2800" dirty="0" smtClean="0"/>
              <a:t>Так, что голову  вскружило».</a:t>
            </a:r>
          </a:p>
          <a:p>
            <a:endParaRPr lang="ru-RU" sz="2800" dirty="0" smtClean="0"/>
          </a:p>
          <a:p>
            <a:r>
              <a:rPr lang="ru-RU" sz="2800" dirty="0" smtClean="0"/>
              <a:t>«А так ты...»</a:t>
            </a:r>
          </a:p>
          <a:p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«Я без души лето целое всё пела».</a:t>
            </a:r>
          </a:p>
          <a:p>
            <a:endParaRPr lang="ru-RU" dirty="0"/>
          </a:p>
        </p:txBody>
      </p:sp>
      <p:pic>
        <p:nvPicPr>
          <p:cNvPr id="3" name="Рисунок 2" descr="стрекоза поё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3013087" cy="4149080"/>
          </a:xfrm>
          <a:prstGeom prst="rect">
            <a:avLst/>
          </a:prstGeom>
        </p:spPr>
      </p:pic>
      <p:pic>
        <p:nvPicPr>
          <p:cNvPr id="4" name="Рисунок 3" descr="мурав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4032448" cy="294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524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42</cp:revision>
  <dcterms:created xsi:type="dcterms:W3CDTF">2018-04-01T18:57:34Z</dcterms:created>
  <dcterms:modified xsi:type="dcterms:W3CDTF">2020-05-13T14:45:43Z</dcterms:modified>
</cp:coreProperties>
</file>