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83" r:id="rId3"/>
    <p:sldId id="285" r:id="rId4"/>
    <p:sldId id="271" r:id="rId5"/>
    <p:sldId id="256" r:id="rId6"/>
    <p:sldId id="270" r:id="rId7"/>
    <p:sldId id="261" r:id="rId8"/>
    <p:sldId id="257" r:id="rId9"/>
    <p:sldId id="284" r:id="rId10"/>
    <p:sldId id="260" r:id="rId11"/>
    <p:sldId id="264" r:id="rId12"/>
    <p:sldId id="272" r:id="rId13"/>
    <p:sldId id="273" r:id="rId14"/>
    <p:sldId id="274" r:id="rId15"/>
    <p:sldId id="278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198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7;&#1077;&#1088;&#1075;&#1077;&#1081;\Desktop\zvuki-prirody-muzyka-vesny(muzofon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2D050"/>
                </a:solidFill>
              </a:rPr>
              <a:t>Ознакомление с окружающим миром</a:t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sz="8000" b="1" i="1" dirty="0" smtClean="0">
                <a:solidFill>
                  <a:srgbClr val="00B050"/>
                </a:solidFill>
                <a:latin typeface="Monotype Corsiva" pitchFamily="66" charset="0"/>
              </a:rPr>
              <a:t>«</a:t>
            </a:r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Признаки</a:t>
            </a:r>
            <a:r>
              <a:rPr lang="ru-RU" sz="8000" b="1" i="1" dirty="0" smtClean="0">
                <a:solidFill>
                  <a:srgbClr val="00B050"/>
                </a:solidFill>
                <a:latin typeface="Monotype Corsiva" pitchFamily="66" charset="0"/>
              </a:rPr>
              <a:t> Весны»</a:t>
            </a:r>
            <a:endParaRPr lang="ru-RU" sz="8000" b="1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Подготовила: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воспитатель старшей группы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Мысик С.Н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16633"/>
            <a:ext cx="4371975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4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Прилетают перелётные птицы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птиц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06062" y="1600200"/>
            <a:ext cx="3340875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Monotype Corsiva" pitchFamily="66" charset="0"/>
              </a:rPr>
              <a:t>Хорошо весной в апреле, </a:t>
            </a:r>
          </a:p>
          <a:p>
            <a:pPr>
              <a:buNone/>
            </a:pPr>
            <a:r>
              <a:rPr lang="ru-RU" sz="2400" i="1" dirty="0" smtClean="0">
                <a:latin typeface="Monotype Corsiva" pitchFamily="66" charset="0"/>
              </a:rPr>
              <a:t>Пахнет лиственною прелью</a:t>
            </a:r>
          </a:p>
          <a:p>
            <a:pPr>
              <a:buNone/>
            </a:pPr>
            <a:r>
              <a:rPr lang="ru-RU" sz="2400" i="1" dirty="0" smtClean="0">
                <a:latin typeface="Monotype Corsiva" pitchFamily="66" charset="0"/>
              </a:rPr>
              <a:t>Птицы разные поют,</a:t>
            </a:r>
          </a:p>
          <a:p>
            <a:pPr>
              <a:buNone/>
            </a:pPr>
            <a:r>
              <a:rPr lang="ru-RU" sz="2400" i="1" dirty="0" smtClean="0">
                <a:latin typeface="Monotype Corsiva" pitchFamily="66" charset="0"/>
              </a:rPr>
              <a:t>На деревьях гнезда вьют.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Весной просыпаются насекомые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      </a:t>
            </a:r>
            <a:r>
              <a:rPr lang="ru-RU" sz="2000" i="1" dirty="0" smtClean="0">
                <a:latin typeface="Monotype Corsiva" pitchFamily="66" charset="0"/>
              </a:rPr>
              <a:t>На </a:t>
            </a:r>
            <a:r>
              <a:rPr lang="ru-RU" sz="2000" i="1" dirty="0">
                <a:latin typeface="Monotype Corsiva" pitchFamily="66" charset="0"/>
              </a:rPr>
              <a:t>лугу трещит кузнечик,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В небе бабочка парит,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На цветке мохнатый, громкий,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Полосатый шмель жужжит.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Насекомые летают,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Скачут, ползают, парят,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Красотой нас удивляют,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>
                <a:latin typeface="Monotype Corsiva" pitchFamily="66" charset="0"/>
              </a:rPr>
              <a:t>Пользу так же принося!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endParaRPr lang="ru-RU" sz="2000" i="1" dirty="0">
              <a:latin typeface="Monotype Corsiva" pitchFamily="66" charset="0"/>
            </a:endParaRPr>
          </a:p>
        </p:txBody>
      </p:sp>
      <p:pic>
        <p:nvPicPr>
          <p:cNvPr id="9" name="Содержимое 8" descr="пчел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71612"/>
            <a:ext cx="3357586" cy="450059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Зайцы и белки меняют шубки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" name="Содержимое 13" descr="заяц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3000372"/>
            <a:ext cx="3967162" cy="2857520"/>
          </a:xfrm>
        </p:spPr>
      </p:pic>
      <p:pic>
        <p:nvPicPr>
          <p:cNvPr id="12" name="Содержимое 11" descr="белк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785926"/>
            <a:ext cx="3900486" cy="292895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Весной   просыпаются   медведи, барсуки и ежи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3" name="Содержимое 22" descr="миша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714348" y="4143380"/>
            <a:ext cx="3467129" cy="2428875"/>
          </a:xfrm>
        </p:spPr>
      </p:pic>
      <p:pic>
        <p:nvPicPr>
          <p:cNvPr id="8194" name="Picture 2" descr="http://lookw.ru/1/270/1380319035-yogik---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85926"/>
            <a:ext cx="3500462" cy="2071702"/>
          </a:xfrm>
          <a:prstGeom prst="rect">
            <a:avLst/>
          </a:prstGeom>
          <a:noFill/>
        </p:spPr>
      </p:pic>
      <p:pic>
        <p:nvPicPr>
          <p:cNvPr id="8198" name="Picture 6" descr="http://www.oxotarus.ru/images/calendar_march_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785926"/>
            <a:ext cx="3490911" cy="20859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9124" y="4071942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Спит медведь в своей берлоге,</a:t>
            </a:r>
          </a:p>
          <a:p>
            <a:r>
              <a:rPr lang="ru-RU" dirty="0" smtClean="0">
                <a:latin typeface="Monotype Corsiva" pitchFamily="66" charset="0"/>
              </a:rPr>
              <a:t>Не будите по тревоге,</a:t>
            </a:r>
          </a:p>
          <a:p>
            <a:r>
              <a:rPr lang="ru-RU" dirty="0" smtClean="0">
                <a:latin typeface="Monotype Corsiva" pitchFamily="66" charset="0"/>
              </a:rPr>
              <a:t>Коль проснется рано он,</a:t>
            </a:r>
          </a:p>
          <a:p>
            <a:r>
              <a:rPr lang="ru-RU" dirty="0" smtClean="0">
                <a:latin typeface="Monotype Corsiva" pitchFamily="66" charset="0"/>
              </a:rPr>
              <a:t>Будет очень, очень зол.</a:t>
            </a:r>
          </a:p>
          <a:p>
            <a:r>
              <a:rPr lang="ru-RU" dirty="0" smtClean="0">
                <a:latin typeface="Monotype Corsiva" pitchFamily="66" charset="0"/>
              </a:rPr>
              <a:t>Ведь зимой привык он спать,</a:t>
            </a:r>
          </a:p>
          <a:p>
            <a:r>
              <a:rPr lang="ru-RU" dirty="0" smtClean="0">
                <a:latin typeface="Monotype Corsiva" pitchFamily="66" charset="0"/>
              </a:rPr>
              <a:t>Лапу  теплую сосать,</a:t>
            </a:r>
          </a:p>
          <a:p>
            <a:r>
              <a:rPr lang="ru-RU" dirty="0" smtClean="0">
                <a:latin typeface="Monotype Corsiva" pitchFamily="66" charset="0"/>
              </a:rPr>
              <a:t>Лишь когда придет весна,</a:t>
            </a:r>
          </a:p>
          <a:p>
            <a:r>
              <a:rPr lang="ru-RU" dirty="0" smtClean="0">
                <a:latin typeface="Monotype Corsiva" pitchFamily="66" charset="0"/>
              </a:rPr>
              <a:t>Мишке будет не до сна.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Люди меняют зимнюю одежду на более  лёгкую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" name="Содержимое 23" descr="одежд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857364"/>
            <a:ext cx="4038600" cy="4357718"/>
          </a:xfrm>
        </p:spPr>
      </p:pic>
      <p:pic>
        <p:nvPicPr>
          <p:cNvPr id="25" name="Содержимое 24" descr="плащ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2190750" cy="31623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500570"/>
            <a:ext cx="2357454" cy="14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22 апреля – День Земли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5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2100" i="1" dirty="0" smtClean="0">
                <a:latin typeface="Monotype Corsiva" pitchFamily="66" charset="0"/>
              </a:rPr>
              <a:t>Наша Земля – голубая планета,                            Воздухом свежим и солнцем одета.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Нет, вы поверьте,                    Земли голубей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От синевы рек, озёр и морей.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Горы, равнины, леса и поля –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Всё это наша планета Земля.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Ветры поют, с облаками играя,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Ливни шумят...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И от края до края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Вы не найдёте чудесней на свете</a:t>
            </a:r>
            <a:br>
              <a:rPr lang="ru-RU" sz="2100" i="1" dirty="0" smtClean="0">
                <a:latin typeface="Monotype Corsiva" pitchFamily="66" charset="0"/>
              </a:rPr>
            </a:br>
            <a:r>
              <a:rPr lang="ru-RU" sz="2100" i="1" dirty="0" smtClean="0">
                <a:latin typeface="Monotype Corsiva" pitchFamily="66" charset="0"/>
              </a:rPr>
              <a:t>Нашей прекрасной и доброй планеты!!!</a:t>
            </a:r>
            <a:endParaRPr lang="ru-RU" sz="2100" i="1" dirty="0">
              <a:latin typeface="Monotype Corsiva" pitchFamily="66" charset="0"/>
            </a:endParaRPr>
          </a:p>
        </p:txBody>
      </p:sp>
      <p:pic>
        <p:nvPicPr>
          <p:cNvPr id="9" name="Содержимое 8" descr="земля2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714488"/>
            <a:ext cx="3714776" cy="38688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932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600" i="1" dirty="0" smtClean="0">
                <a:solidFill>
                  <a:srgbClr val="00B050"/>
                </a:solidFill>
              </a:rPr>
              <a:t>  </a:t>
            </a:r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Цель: 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Обогащать и уточнять словарь по теме (изменения в жизни растений: набухание почек, распускание листьев, цветение растений); закреплять названия весенних месяцев; развивать непроизвольную память, мышление; воспитывать бережное отношение к природе.</a:t>
            </a:r>
          </a:p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Интегрируемые </a:t>
            </a:r>
            <a:r>
              <a:rPr lang="ru-RU" sz="8000" b="1" i="1" dirty="0">
                <a:solidFill>
                  <a:srgbClr val="FF0000"/>
                </a:solidFill>
                <a:latin typeface="Monotype Corsiva" pitchFamily="66" charset="0"/>
              </a:rPr>
              <a:t>образовательные области: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« </a:t>
            </a:r>
            <a:r>
              <a:rPr lang="ru-RU" sz="8000" i="1" dirty="0" smtClean="0">
                <a:solidFill>
                  <a:srgbClr val="00B050"/>
                </a:solidFill>
                <a:latin typeface="Monotype Corsiva" pitchFamily="66" charset="0"/>
              </a:rPr>
              <a:t>Социально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– коммуникативное развитие»,  « познавательно – речевое развитие»,  « художественно – эстетическое развитие», «физическое развитие».</a:t>
            </a:r>
          </a:p>
          <a:p>
            <a:pPr>
              <a:buNone/>
            </a:pPr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адачи</a:t>
            </a:r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Образовательные</a:t>
            </a:r>
            <a:r>
              <a:rPr lang="ru-RU" sz="8000" i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– расширять представление детей о весне. Приобщать к словесному искусству, обогащать активный и пассивный словарь детей. Развивать связную речь  - закрепить навыки составления рассказа с опорой на схематический план, использовать в речи простые распространённые предложения с указанием причинно – следственных связей.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Развивающие</a:t>
            </a:r>
            <a:r>
              <a:rPr lang="ru-RU" sz="8000" i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– развивать процессы зрительной и слуховой произвольной памяти; логического и ассоциативного мышления; мелкой и общей моторики, комбинаторных способностей; анализа и синтеза, художественного  и эстетического восприятия; развивать образность  движений.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Воспитательные</a:t>
            </a:r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– воспитывать любовь к родной природе; культуру общения во время  совместной деятельности ( внимательно слушать воспитателя и ответы других детей, не перебивать товарища).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Виды </a:t>
            </a:r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деятельности </a:t>
            </a:r>
            <a:r>
              <a:rPr lang="ru-RU" sz="8000" i="1" dirty="0">
                <a:solidFill>
                  <a:srgbClr val="00B050"/>
                </a:solidFill>
                <a:latin typeface="Monotype Corsiva" pitchFamily="66" charset="0"/>
              </a:rPr>
              <a:t>- игровая, коммуникативная, двигательная, речевая, продуктивная.</a:t>
            </a:r>
          </a:p>
          <a:p>
            <a:pPr>
              <a:buNone/>
            </a:pPr>
            <a:endParaRPr lang="ru-RU" sz="6600" i="1" dirty="0">
              <a:solidFill>
                <a:srgbClr val="00B050"/>
              </a:solidFill>
            </a:endParaRPr>
          </a:p>
          <a:p>
            <a:pPr>
              <a:buNone/>
            </a:pPr>
            <a:endParaRPr lang="ru-RU" sz="6600" i="1" dirty="0" smtClean="0">
              <a:solidFill>
                <a:srgbClr val="FF0000"/>
              </a:solidFill>
            </a:endParaRPr>
          </a:p>
          <a:p>
            <a:endParaRPr lang="ru-RU" sz="5400" i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Весенние месяцы</a:t>
            </a:r>
            <a:endParaRPr lang="ru-RU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600" i="1" dirty="0" smtClean="0">
                <a:solidFill>
                  <a:srgbClr val="00B050"/>
                </a:solidFill>
              </a:rPr>
              <a:t>  </a:t>
            </a:r>
            <a:r>
              <a:rPr lang="ru-RU" sz="6600" i="1" dirty="0" smtClean="0">
                <a:solidFill>
                  <a:srgbClr val="00B050"/>
                </a:solidFill>
                <a:latin typeface="Monotype Corsiva" pitchFamily="66" charset="0"/>
              </a:rPr>
              <a:t>Март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Рыхлый снег темнеет в марте,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Тают льдинки на окне.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Зайчик бегает по парте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И по карте на стене.</a:t>
            </a:r>
          </a:p>
          <a:p>
            <a:pPr>
              <a:buNone/>
            </a:pPr>
            <a:r>
              <a:rPr lang="ru-RU" sz="6600" i="1" dirty="0" smtClean="0">
                <a:solidFill>
                  <a:srgbClr val="7030A0"/>
                </a:solidFill>
                <a:latin typeface="Monotype Corsiva" pitchFamily="66" charset="0"/>
              </a:rPr>
              <a:t>            Апрель</a:t>
            </a:r>
          </a:p>
          <a:p>
            <a:pPr>
              <a:buNone/>
            </a:pPr>
            <a:r>
              <a:rPr lang="ru-RU" sz="3600" i="1" dirty="0" smtClean="0">
                <a:latin typeface="Monotype Corsiva" pitchFamily="66" charset="0"/>
              </a:rPr>
              <a:t>                   </a:t>
            </a:r>
            <a:r>
              <a:rPr lang="ru-RU" sz="4200" dirty="0" smtClean="0">
                <a:latin typeface="Monotype Corsiva" pitchFamily="66" charset="0"/>
              </a:rPr>
              <a:t>В апреле, в апреле луга запестрели.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                С прогулки букеты приносим в апреле.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                Крапивы немного домой притащи,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           </a:t>
            </a:r>
            <a:r>
              <a:rPr lang="ru-RU" sz="4200" dirty="0" smtClean="0">
                <a:latin typeface="Monotype Corsiva" pitchFamily="66" charset="0"/>
              </a:rPr>
              <a:t>Пусть бабушка сварит зеленые щи.</a:t>
            </a:r>
          </a:p>
          <a:p>
            <a:pPr>
              <a:buNone/>
            </a:pPr>
            <a:r>
              <a:rPr lang="ru-RU" sz="5400" i="1" dirty="0" smtClean="0">
                <a:latin typeface="Monotype Corsiva" pitchFamily="66" charset="0"/>
              </a:rPr>
              <a:t>                                 </a:t>
            </a:r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</a:rPr>
              <a:t>Май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                                    Фиалки, ландыши припас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                                    Веселый май в тиши для нас.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                                    Но мы их обрывать не будем,</a:t>
            </a:r>
          </a:p>
          <a:p>
            <a:pPr>
              <a:buNone/>
            </a:pPr>
            <a:r>
              <a:rPr lang="ru-RU" sz="4200" dirty="0" smtClean="0">
                <a:latin typeface="Monotype Corsiva" pitchFamily="66" charset="0"/>
              </a:rPr>
              <a:t>                                    Пускай цветут на радость людям!</a:t>
            </a:r>
          </a:p>
          <a:p>
            <a:pPr>
              <a:buNone/>
            </a:pPr>
            <a:endParaRPr lang="ru-RU" sz="6600" i="1" dirty="0" smtClean="0">
              <a:solidFill>
                <a:srgbClr val="FF0000"/>
              </a:solidFill>
            </a:endParaRPr>
          </a:p>
          <a:p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xmlns="" val="29488580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Весной солнышко светит ярче и становится теплее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Содержимое 14" descr="солнце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18710" y="1600200"/>
            <a:ext cx="3310413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32861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 </a:t>
            </a:r>
            <a:r>
              <a:rPr lang="ru-RU" sz="2400" i="1" dirty="0" smtClean="0">
                <a:latin typeface="Monotype Corsiva" pitchFamily="66" charset="0"/>
              </a:rPr>
              <a:t>Солнце </a:t>
            </a:r>
            <a:r>
              <a:rPr lang="ru-RU" sz="2400" i="1" dirty="0">
                <a:latin typeface="Monotype Corsiva" pitchFamily="66" charset="0"/>
              </a:rPr>
              <a:t>проснулось, и </a:t>
            </a:r>
            <a:r>
              <a:rPr lang="ru-RU" sz="2400" i="1" dirty="0" smtClean="0">
                <a:latin typeface="Monotype Corsiva" pitchFamily="66" charset="0"/>
              </a:rPr>
              <a:t>потянулось,</a:t>
            </a:r>
            <a:r>
              <a:rPr lang="ru-RU" sz="2400" i="1" dirty="0">
                <a:latin typeface="Monotype Corsiva" pitchFamily="66" charset="0"/>
              </a:rPr>
              <a:t> </a:t>
            </a:r>
            <a:r>
              <a:rPr lang="ru-RU" sz="2400" i="1" dirty="0" smtClean="0">
                <a:latin typeface="Monotype Corsiva" pitchFamily="66" charset="0"/>
              </a:rPr>
              <a:t>                      И </a:t>
            </a:r>
            <a:r>
              <a:rPr lang="ru-RU" sz="2400" i="1" dirty="0">
                <a:latin typeface="Monotype Corsiva" pitchFamily="66" charset="0"/>
              </a:rPr>
              <a:t>покатилось оно по делам.</a:t>
            </a: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Луже посветит, деток погреет,</a:t>
            </a: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Тихо в оконце заглянет и к нам.</a:t>
            </a: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Вот подкатило к родимой березке,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Нежно ее согревая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r>
              <a:rPr lang="ru-RU" sz="2400" dirty="0" smtClean="0"/>
              <a:t>   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Весной снег тает и появляются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ручьи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Весной  на земле появляются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проталины.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ручьи 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115616" y="1440897"/>
            <a:ext cx="1979472" cy="261856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4221088"/>
            <a:ext cx="2808312" cy="23416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     </a:t>
            </a:r>
            <a:r>
              <a:rPr lang="ru-RU" sz="2400" i="1" dirty="0" smtClean="0">
                <a:latin typeface="Monotype Corsiva" pitchFamily="66" charset="0"/>
              </a:rPr>
              <a:t>Песню </a:t>
            </a:r>
            <a:r>
              <a:rPr lang="ru-RU" sz="2400" i="1" dirty="0">
                <a:latin typeface="Monotype Corsiva" pitchFamily="66" charset="0"/>
              </a:rPr>
              <a:t>звонкую поёт</a:t>
            </a: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Ручеёк в проталинке.</a:t>
            </a: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Реку до краёв нальёт,</a:t>
            </a: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>
                <a:latin typeface="Monotype Corsiva" pitchFamily="66" charset="0"/>
              </a:rPr>
              <a:t>Не смотри. что маленький!</a:t>
            </a:r>
          </a:p>
        </p:txBody>
      </p:sp>
      <p:pic>
        <p:nvPicPr>
          <p:cNvPr id="7" name="zvuki-prirody-muzyka-vesn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410348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19510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670" y="3979763"/>
            <a:ext cx="3268836" cy="365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audio>
              <p:cMediaNode numSld="1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осульк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304980"/>
            <a:ext cx="2062692" cy="265667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2592288" cy="19770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latin typeface="Monotype Corsiva" pitchFamily="66" charset="0"/>
              </a:rPr>
              <a:t>Сосульки, сосульки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Под солнышком струйки...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Сосульки всё тают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Землицу питают.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 крыш свисают сосульки и капает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капель. Появляются первые цветы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02983" cy="29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423" y="3606554"/>
            <a:ext cx="2847801" cy="32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Весной появляется первая 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травка. На деревьях распускаются почки и появляются листочки</a:t>
            </a:r>
          </a:p>
        </p:txBody>
      </p:sp>
      <p:pic>
        <p:nvPicPr>
          <p:cNvPr id="8" name="Содержимое 7" descr="травк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628799"/>
            <a:ext cx="1832989" cy="245310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4077072"/>
            <a:ext cx="3672408" cy="2376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>
                <a:latin typeface="Monotype Corsiva" pitchFamily="66" charset="0"/>
              </a:rPr>
              <a:t>      </a:t>
            </a:r>
            <a:r>
              <a:rPr lang="ru-RU" sz="1600" i="1" dirty="0" smtClean="0">
                <a:latin typeface="Monotype Corsiva" pitchFamily="66" charset="0"/>
              </a:rPr>
              <a:t>Здравствуй , весенняя первая травка!      Как распустилась?                           Ты рада теплу?                            Знаю, у вас там веселье и давка,                                      Дружно работают в каждом углу.                                   Высунуть листик, иль синий цветочек                                     Каждый спешит молодой корешок                               Раньше, чем ива из ласковых почек                                      Первый покажет зелёный листок</a:t>
            </a:r>
            <a:r>
              <a:rPr lang="ru-RU" sz="1600" i="1" dirty="0" smtClean="0"/>
              <a:t>! </a:t>
            </a:r>
            <a:endParaRPr lang="ru-RU" sz="16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824" y="2132856"/>
            <a:ext cx="2186610" cy="29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32331"/>
            <a:ext cx="2448271" cy="39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Весной цветут деревья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дерево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    </a:t>
            </a:r>
            <a:r>
              <a:rPr lang="ru-RU" sz="2000" i="1" dirty="0" smtClean="0">
                <a:latin typeface="Monotype Corsiva" pitchFamily="66" charset="0"/>
              </a:rPr>
              <a:t>Деревья расцвели весной,                   Манят дивной красотой.</a:t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 smtClean="0">
                <a:latin typeface="Monotype Corsiva" pitchFamily="66" charset="0"/>
              </a:rPr>
              <a:t>Хочу войти в цветущий сад,                            Вдохнуть цветочный аромат.</a:t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 smtClean="0">
                <a:latin typeface="Monotype Corsiva" pitchFamily="66" charset="0"/>
              </a:rPr>
              <a:t>Нежный запах голову кружит,                                 А на цветах уже пчела жужжит,</a:t>
            </a:r>
            <a:br>
              <a:rPr lang="ru-RU" sz="2000" i="1" dirty="0" smtClean="0">
                <a:latin typeface="Monotype Corsiva" pitchFamily="66" charset="0"/>
              </a:rPr>
            </a:br>
            <a:r>
              <a:rPr lang="ru-RU" sz="2000" i="1" dirty="0" smtClean="0">
                <a:latin typeface="Monotype Corsiva" pitchFamily="66" charset="0"/>
              </a:rPr>
              <a:t>Нежным солнечным теплом согреты: сад и я, и дом.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Весной дни становятся длиннее, а ночи короче.</a:t>
            </a:r>
            <a:endParaRPr lang="ru-RU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3857652" cy="4429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itchFamily="66" charset="0"/>
              </a:rPr>
              <a:t>Я сочиняю про весну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Свое стихотворение.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Весна- когда звенит капель,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слышно птичье пение.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Весной становится тепло.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снег повсюду тает.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 над зеленою травой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Подснежник расцветает.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Весною стали дни длинней,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 ночи все короче.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листья новые растут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Из липких клейких почек.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Весной уходит от меня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Плохое настроение,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я дарю весенним дням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Свое стихотворение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1" name="Содержимое 20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2000240"/>
            <a:ext cx="3643338" cy="365897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521</Words>
  <Application>Microsoft Office PowerPoint</Application>
  <PresentationFormat>Экран (4:3)</PresentationFormat>
  <Paragraphs>65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Ознакомление с окружающим миром «Признаки Весны»</vt:lpstr>
      <vt:lpstr>Слайд 2</vt:lpstr>
      <vt:lpstr>Весенние месяцы</vt:lpstr>
      <vt:lpstr>Весной солнышко светит ярче и становится теплее</vt:lpstr>
      <vt:lpstr>Весной снег тает и появляются ручьи.  Весной  на земле появляются проталины.</vt:lpstr>
      <vt:lpstr>С крыш свисают сосульки и капает капель. Появляются первые цветы</vt:lpstr>
      <vt:lpstr>Весной появляется первая травка. На деревьях распускаются почки и появляются листочки</vt:lpstr>
      <vt:lpstr>Весной цветут деревья  </vt:lpstr>
      <vt:lpstr>Весной дни становятся длиннее, а ночи короче.</vt:lpstr>
      <vt:lpstr>Прилетают перелётные птицы</vt:lpstr>
      <vt:lpstr>Весной просыпаются насекомые</vt:lpstr>
      <vt:lpstr>Зайцы и белки меняют шубки</vt:lpstr>
      <vt:lpstr>Весной   просыпаются   медведи, барсуки и ежи</vt:lpstr>
      <vt:lpstr>Люди меняют зимнюю одежду на более  лёгкую</vt:lpstr>
      <vt:lpstr>22 апреля – День Земли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Буева</cp:lastModifiedBy>
  <cp:revision>88</cp:revision>
  <dcterms:created xsi:type="dcterms:W3CDTF">2016-04-03T18:18:56Z</dcterms:created>
  <dcterms:modified xsi:type="dcterms:W3CDTF">2020-05-18T12:52:01Z</dcterms:modified>
</cp:coreProperties>
</file>