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718" autoAdjust="0"/>
  </p:normalViewPr>
  <p:slideViewPr>
    <p:cSldViewPr>
      <p:cViewPr>
        <p:scale>
          <a:sx n="74" d="100"/>
          <a:sy n="74" d="100"/>
        </p:scale>
        <p:origin x="-558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A75797-5D04-430E-930C-3B2DF25B5072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A937B-518D-440A-96F2-8A4821835E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271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58501-2E71-4D80-AF48-E3BB754CDBDD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8D84-DE2D-4A5A-9F05-36AECED24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76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58501-2E71-4D80-AF48-E3BB754CDBDD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8D84-DE2D-4A5A-9F05-36AECED24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267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58501-2E71-4D80-AF48-E3BB754CDBDD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8D84-DE2D-4A5A-9F05-36AECED24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212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4838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0838" cy="471488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fld id="{8227FDFD-82A1-4108-81DE-955EEA8CE2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0489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4838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5425" cy="452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5025" y="1600200"/>
            <a:ext cx="4037013" cy="218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5025" y="3937000"/>
            <a:ext cx="4037013" cy="218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0838" cy="471488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fld id="{039B9833-9EE8-41E8-87F5-304A8875DD5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0923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4838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2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5025" y="1600200"/>
            <a:ext cx="4037013" cy="452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0838" cy="471488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fld id="{A1BEF63D-CA4B-473E-8BFB-A8EDA0FC21D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6127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4838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5425" cy="452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0838" cy="471488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fld id="{59847BF2-ED56-4BDB-A70D-DD10CD77BDA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0041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58501-2E71-4D80-AF48-E3BB754CDBDD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8D84-DE2D-4A5A-9F05-36AECED24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054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58501-2E71-4D80-AF48-E3BB754CDBDD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8D84-DE2D-4A5A-9F05-36AECED24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243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58501-2E71-4D80-AF48-E3BB754CDBDD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8D84-DE2D-4A5A-9F05-36AECED24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528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58501-2E71-4D80-AF48-E3BB754CDBDD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8D84-DE2D-4A5A-9F05-36AECED24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481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58501-2E71-4D80-AF48-E3BB754CDBDD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8D84-DE2D-4A5A-9F05-36AECED24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827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58501-2E71-4D80-AF48-E3BB754CDBDD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8D84-DE2D-4A5A-9F05-36AECED24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06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58501-2E71-4D80-AF48-E3BB754CDBDD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8D84-DE2D-4A5A-9F05-36AECED24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640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58501-2E71-4D80-AF48-E3BB754CDBDD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8D84-DE2D-4A5A-9F05-36AECED24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585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58501-2E71-4D80-AF48-E3BB754CDBDD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B8D84-DE2D-4A5A-9F05-36AECED24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43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8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9.png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eg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microsoft.com/office/2007/relationships/media" Target="../media/media6.mp3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4.jpeg"/><Relationship Id="rId4" Type="http://schemas.openxmlformats.org/officeDocument/2006/relationships/audio" Target="../media/media6.mp3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Админ\Desktop\s120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295007"/>
            <a:ext cx="11430000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339880"/>
      </p:ext>
    </p:extLst>
  </p:cSld>
  <p:clrMapOvr>
    <a:masterClrMapping/>
  </p:clrMapOvr>
  <p:transition spd="slow" advTm="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-396552" y="-673012"/>
            <a:ext cx="8705564" cy="1740396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b="1" dirty="0">
                <a:solidFill>
                  <a:srgbClr val="006600"/>
                </a:solidFill>
              </a:rPr>
              <a:t>Колыбельная для мишки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836712"/>
            <a:ext cx="5040560" cy="4598293"/>
          </a:xfrm>
          <a:ln/>
        </p:spPr>
        <p:txBody>
          <a:bodyPr>
            <a:normAutofit lnSpcReduction="10000"/>
          </a:bodyPr>
          <a:lstStyle/>
          <a:p>
            <a:pPr indent="-338138">
              <a:lnSpc>
                <a:spcPct val="80000"/>
              </a:lnSpc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000" dirty="0">
              <a:solidFill>
                <a:srgbClr val="000099"/>
              </a:solidFill>
            </a:endParaRPr>
          </a:p>
          <a:p>
            <a:pPr indent="-338138">
              <a:lnSpc>
                <a:spcPct val="80000"/>
              </a:lnSpc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000" dirty="0">
              <a:solidFill>
                <a:srgbClr val="000099"/>
              </a:solidFill>
            </a:endParaRPr>
          </a:p>
          <a:p>
            <a:pPr lvl="0" indent="-338138" algn="ctr">
              <a:lnSpc>
                <a:spcPct val="80000"/>
              </a:lnSpc>
              <a:spcBef>
                <a:spcPts val="5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>
                <a:solidFill>
                  <a:srgbClr val="000099"/>
                </a:solidFill>
              </a:rPr>
              <a:t>Спать не хочет бурый мишка </a:t>
            </a:r>
            <a:r>
              <a:rPr lang="ru-RU" altLang="ru-RU" sz="2200" b="1" i="1" dirty="0">
                <a:solidFill>
                  <a:srgbClr val="008000"/>
                </a:solidFill>
              </a:rPr>
              <a:t>(дети грозят мишке пальчиком)</a:t>
            </a:r>
          </a:p>
          <a:p>
            <a:pPr indent="-338138" algn="ctr">
              <a:lnSpc>
                <a:spcPct val="80000"/>
              </a:lnSpc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400" b="1" dirty="0">
              <a:solidFill>
                <a:srgbClr val="000099"/>
              </a:solidFill>
            </a:endParaRPr>
          </a:p>
          <a:p>
            <a:pPr indent="-338138" algn="ctr">
              <a:lnSpc>
                <a:spcPct val="80000"/>
              </a:lnSpc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>
                <a:solidFill>
                  <a:srgbClr val="000099"/>
                </a:solidFill>
              </a:rPr>
              <a:t>Уж такой он шалунишка.</a:t>
            </a:r>
          </a:p>
          <a:p>
            <a:pPr indent="-338138" algn="ctr">
              <a:lnSpc>
                <a:spcPct val="80000"/>
              </a:lnSpc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>
                <a:solidFill>
                  <a:srgbClr val="000099"/>
                </a:solidFill>
              </a:rPr>
              <a:t>Я </a:t>
            </a:r>
            <a:r>
              <a:rPr lang="ru-RU" altLang="ru-RU" sz="2400" b="1" dirty="0" err="1">
                <a:solidFill>
                  <a:srgbClr val="000099"/>
                </a:solidFill>
              </a:rPr>
              <a:t>топтыжку</a:t>
            </a:r>
            <a:r>
              <a:rPr lang="ru-RU" altLang="ru-RU" sz="2400" b="1" dirty="0">
                <a:solidFill>
                  <a:srgbClr val="000099"/>
                </a:solidFill>
              </a:rPr>
              <a:t> покачаю –</a:t>
            </a:r>
          </a:p>
          <a:p>
            <a:pPr indent="-338138" algn="ctr">
              <a:lnSpc>
                <a:spcPct val="80000"/>
              </a:lnSpc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>
                <a:solidFill>
                  <a:srgbClr val="000099"/>
                </a:solidFill>
              </a:rPr>
              <a:t>Баю-баю, баю-баю.</a:t>
            </a:r>
          </a:p>
          <a:p>
            <a:pPr indent="-338138">
              <a:lnSpc>
                <a:spcPct val="80000"/>
              </a:lnSpc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dirty="0">
                <a:solidFill>
                  <a:srgbClr val="000099"/>
                </a:solidFill>
              </a:rPr>
              <a:t/>
            </a:r>
            <a:br>
              <a:rPr lang="ru-RU" altLang="ru-RU" sz="2000" dirty="0">
                <a:solidFill>
                  <a:srgbClr val="000099"/>
                </a:solidFill>
              </a:rPr>
            </a:br>
            <a:endParaRPr lang="ru-RU" altLang="ru-RU" sz="2000" dirty="0">
              <a:solidFill>
                <a:srgbClr val="000099"/>
              </a:solidFill>
            </a:endParaRPr>
          </a:p>
          <a:p>
            <a:pPr indent="-338138" algn="ctr">
              <a:lnSpc>
                <a:spcPct val="80000"/>
              </a:lnSpc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>
                <a:solidFill>
                  <a:srgbClr val="000099"/>
                </a:solidFill>
              </a:rPr>
              <a:t>Ты ложись-ка на кроватку,</a:t>
            </a:r>
          </a:p>
          <a:p>
            <a:pPr indent="-338138" algn="ctr">
              <a:lnSpc>
                <a:spcPct val="80000"/>
              </a:lnSpc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>
                <a:solidFill>
                  <a:srgbClr val="000099"/>
                </a:solidFill>
              </a:rPr>
              <a:t>Спи, мой мишка, сладко-сладко.</a:t>
            </a:r>
          </a:p>
          <a:p>
            <a:pPr indent="-338138" algn="ctr">
              <a:lnSpc>
                <a:spcPct val="80000"/>
              </a:lnSpc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>
                <a:solidFill>
                  <a:srgbClr val="000099"/>
                </a:solidFill>
              </a:rPr>
              <a:t>Я ведь тоже засыпаю.</a:t>
            </a:r>
          </a:p>
          <a:p>
            <a:pPr indent="-338138" algn="ctr">
              <a:lnSpc>
                <a:spcPct val="80000"/>
              </a:lnSpc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>
                <a:solidFill>
                  <a:srgbClr val="000099"/>
                </a:solidFill>
              </a:rPr>
              <a:t>Баю-баю, баю-баю.</a:t>
            </a:r>
          </a:p>
          <a:p>
            <a:pPr indent="-338138" algn="ctr">
              <a:lnSpc>
                <a:spcPct val="80000"/>
              </a:lnSpc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200" b="1" i="1" dirty="0">
                <a:solidFill>
                  <a:srgbClr val="008000"/>
                </a:solidFill>
              </a:rPr>
              <a:t>(показывают, как нужно спать)</a:t>
            </a:r>
          </a:p>
          <a:p>
            <a:pPr indent="-338138" algn="ctr">
              <a:lnSpc>
                <a:spcPct val="80000"/>
              </a:lnSpc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200" b="1" i="1" dirty="0">
              <a:solidFill>
                <a:srgbClr val="008000"/>
              </a:solidFill>
            </a:endParaRPr>
          </a:p>
          <a:p>
            <a:pPr indent="-338138" algn="ctr">
              <a:lnSpc>
                <a:spcPct val="80000"/>
              </a:lnSpc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200" b="1" i="1" dirty="0">
              <a:solidFill>
                <a:srgbClr val="579D1C"/>
              </a:solidFill>
            </a:endParaRP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340768"/>
            <a:ext cx="2712454" cy="2681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) - Спать не хочет бурый мишка_(Inkomp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88024" y="731168"/>
            <a:ext cx="609600" cy="609600"/>
          </a:xfrm>
          <a:prstGeom prst="rect">
            <a:avLst/>
          </a:prstGeom>
        </p:spPr>
      </p:pic>
      <p:pic>
        <p:nvPicPr>
          <p:cNvPr id="3074" name="Picture 2" descr="D:\Кутняк\резюме\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45" y="421432"/>
            <a:ext cx="3030855" cy="210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Кутняк\резюме\s12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179" y="3645024"/>
            <a:ext cx="3543300" cy="199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916166"/>
      </p:ext>
    </p:extLst>
  </p:cSld>
  <p:clrMapOvr>
    <a:masterClrMapping/>
  </p:clrMapOvr>
  <p:transition spd="med" advTm="24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9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3132857" y="116632"/>
            <a:ext cx="1558209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ea typeface="Calibri"/>
                <a:cs typeface="Times New Roman"/>
              </a:rPr>
              <a:t>До новой </a:t>
            </a:r>
            <a:r>
              <a:rPr lang="ru-RU" sz="48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ea typeface="Calibri"/>
                <a:cs typeface="Times New Roman"/>
              </a:rPr>
              <a:t>встречи, дружок!                                                             </a:t>
            </a:r>
            <a:endParaRPr lang="ru-RU" sz="4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6" name="Picture 2" descr="D:\Кутняк\резюме\26828173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084216" cy="464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67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-846138"/>
            <a:ext cx="8229600" cy="338613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b="1">
                <a:solidFill>
                  <a:srgbClr val="008000"/>
                </a:solidFill>
                <a:latin typeface="Times New Roman" pitchFamily="16" charset="0"/>
              </a:rPr>
              <a:t/>
            </a:r>
            <a:br>
              <a:rPr lang="ru-RU" altLang="ru-RU" sz="3600" b="1">
                <a:solidFill>
                  <a:srgbClr val="008000"/>
                </a:solidFill>
                <a:latin typeface="Times New Roman" pitchFamily="16" charset="0"/>
              </a:rPr>
            </a:br>
            <a:r>
              <a:rPr lang="ru-RU" altLang="ru-RU" sz="3600" b="1">
                <a:solidFill>
                  <a:srgbClr val="008000"/>
                </a:solidFill>
                <a:latin typeface="Times New Roman" pitchFamily="16" charset="0"/>
              </a:rPr>
              <a:t/>
            </a:r>
            <a:br>
              <a:rPr lang="ru-RU" altLang="ru-RU" sz="3600" b="1">
                <a:solidFill>
                  <a:srgbClr val="008000"/>
                </a:solidFill>
                <a:latin typeface="Times New Roman" pitchFamily="16" charset="0"/>
              </a:rPr>
            </a:br>
            <a:r>
              <a:rPr lang="ru-RU" altLang="ru-RU" sz="3600" b="1">
                <a:solidFill>
                  <a:srgbClr val="008000"/>
                </a:solidFill>
                <a:latin typeface="Times New Roman" pitchFamily="16" charset="0"/>
              </a:rPr>
              <a:t/>
            </a:r>
            <a:br>
              <a:rPr lang="ru-RU" altLang="ru-RU" sz="3600" b="1">
                <a:solidFill>
                  <a:srgbClr val="008000"/>
                </a:solidFill>
                <a:latin typeface="Times New Roman" pitchFamily="16" charset="0"/>
              </a:rPr>
            </a:br>
            <a:r>
              <a:rPr lang="ru-RU" altLang="ru-RU" sz="3600" b="1">
                <a:solidFill>
                  <a:srgbClr val="6600CC"/>
                </a:solidFill>
                <a:latin typeface="Times New Roman" pitchFamily="16" charset="0"/>
              </a:rPr>
              <a:t>Непосредственно-образовательная деятельность</a:t>
            </a:r>
            <a:r>
              <a:rPr lang="ru-RU" altLang="ru-RU" sz="3600" b="1">
                <a:solidFill>
                  <a:srgbClr val="009999"/>
                </a:solidFill>
                <a:latin typeface="Times New Roman" pitchFamily="16" charset="0"/>
              </a:rPr>
              <a:t/>
            </a:r>
            <a:br>
              <a:rPr lang="ru-RU" altLang="ru-RU" sz="3600" b="1">
                <a:solidFill>
                  <a:srgbClr val="009999"/>
                </a:solidFill>
                <a:latin typeface="Times New Roman" pitchFamily="16" charset="0"/>
              </a:rPr>
            </a:br>
            <a:endParaRPr lang="ru-RU" altLang="ru-RU" sz="3600" b="1">
              <a:solidFill>
                <a:srgbClr val="009999"/>
              </a:solidFill>
              <a:latin typeface="Times New Roman" pitchFamily="16" charset="0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ln/>
        </p:spPr>
        <p:txBody>
          <a:bodyPr/>
          <a:lstStyle/>
          <a:p>
            <a:pPr indent="-338138" algn="ctr">
              <a:lnSpc>
                <a:spcPct val="90000"/>
              </a:lnSpc>
              <a:spcBef>
                <a:spcPts val="9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dirty="0">
                <a:latin typeface="Times New Roman" pitchFamily="16" charset="0"/>
              </a:rPr>
              <a:t/>
            </a:r>
            <a:br>
              <a:rPr lang="ru-RU" altLang="ru-RU" sz="2800" b="1" dirty="0">
                <a:latin typeface="Times New Roman" pitchFamily="16" charset="0"/>
              </a:rPr>
            </a:br>
            <a:r>
              <a:rPr lang="ru-RU" altLang="ru-RU" sz="2800" b="1" dirty="0">
                <a:solidFill>
                  <a:srgbClr val="009999"/>
                </a:solidFill>
                <a:latin typeface="Times New Roman" pitchFamily="16" charset="0"/>
              </a:rPr>
              <a:t/>
            </a:r>
            <a:br>
              <a:rPr lang="ru-RU" altLang="ru-RU" sz="2800" b="1" dirty="0">
                <a:solidFill>
                  <a:srgbClr val="009999"/>
                </a:solidFill>
                <a:latin typeface="Times New Roman" pitchFamily="16" charset="0"/>
              </a:rPr>
            </a:br>
            <a:r>
              <a:rPr lang="ru-RU" altLang="ru-RU" sz="2800" b="1" dirty="0">
                <a:solidFill>
                  <a:srgbClr val="C00000"/>
                </a:solidFill>
                <a:latin typeface="Times New Roman" pitchFamily="16" charset="0"/>
              </a:rPr>
              <a:t> </a:t>
            </a:r>
            <a:r>
              <a:rPr lang="ru-RU" altLang="ru-RU" sz="3600" b="1" dirty="0">
                <a:solidFill>
                  <a:srgbClr val="C00000"/>
                </a:solidFill>
                <a:latin typeface="Times New Roman" pitchFamily="16" charset="0"/>
              </a:rPr>
              <a:t>«В гости к мишке мы пришли»</a:t>
            </a:r>
            <a:br>
              <a:rPr lang="ru-RU" altLang="ru-RU" sz="3600" b="1" dirty="0">
                <a:solidFill>
                  <a:srgbClr val="C00000"/>
                </a:solidFill>
                <a:latin typeface="Times New Roman" pitchFamily="16" charset="0"/>
              </a:rPr>
            </a:br>
            <a:r>
              <a:rPr lang="ru-RU" altLang="ru-RU" sz="3600" b="1" dirty="0">
                <a:solidFill>
                  <a:srgbClr val="009999"/>
                </a:solidFill>
                <a:latin typeface="Times New Roman" pitchFamily="16" charset="0"/>
              </a:rPr>
              <a:t>( </a:t>
            </a:r>
            <a:r>
              <a:rPr lang="ru-RU" altLang="ru-RU" sz="3600" b="1" dirty="0" smtClean="0">
                <a:solidFill>
                  <a:srgbClr val="009999"/>
                </a:solidFill>
                <a:latin typeface="Times New Roman" pitchFamily="16" charset="0"/>
              </a:rPr>
              <a:t>1 младшая </a:t>
            </a:r>
            <a:r>
              <a:rPr lang="ru-RU" altLang="ru-RU" sz="3600" b="1" dirty="0">
                <a:solidFill>
                  <a:srgbClr val="009999"/>
                </a:solidFill>
                <a:latin typeface="Times New Roman" pitchFamily="16" charset="0"/>
              </a:rPr>
              <a:t>группа)</a:t>
            </a:r>
            <a:br>
              <a:rPr lang="ru-RU" altLang="ru-RU" sz="3600" b="1" dirty="0">
                <a:solidFill>
                  <a:srgbClr val="009999"/>
                </a:solidFill>
                <a:latin typeface="Times New Roman" pitchFamily="16" charset="0"/>
              </a:rPr>
            </a:br>
            <a:r>
              <a:rPr lang="ru-RU" altLang="ru-RU" sz="3600" b="1" dirty="0">
                <a:solidFill>
                  <a:srgbClr val="009999"/>
                </a:solidFill>
                <a:latin typeface="Times New Roman" pitchFamily="16" charset="0"/>
              </a:rPr>
              <a:t/>
            </a:r>
            <a:br>
              <a:rPr lang="ru-RU" altLang="ru-RU" sz="3600" b="1" dirty="0">
                <a:solidFill>
                  <a:srgbClr val="009999"/>
                </a:solidFill>
                <a:latin typeface="Times New Roman" pitchFamily="16" charset="0"/>
              </a:rPr>
            </a:br>
            <a:r>
              <a:rPr lang="ru-RU" altLang="ru-RU" sz="2800" b="1" dirty="0">
                <a:solidFill>
                  <a:srgbClr val="C00000"/>
                </a:solidFill>
                <a:latin typeface="Times New Roman" pitchFamily="16" charset="0"/>
              </a:rPr>
              <a:t>Образовательная область «Художественно-эстетическое развитие</a:t>
            </a:r>
            <a:r>
              <a:rPr lang="ru-RU" altLang="ru-RU" sz="2800" b="1" dirty="0" smtClean="0">
                <a:solidFill>
                  <a:srgbClr val="C00000"/>
                </a:solidFill>
                <a:latin typeface="Times New Roman" pitchFamily="16" charset="0"/>
              </a:rPr>
              <a:t>»</a:t>
            </a:r>
          </a:p>
          <a:p>
            <a:pPr indent="-338138" algn="ctr">
              <a:lnSpc>
                <a:spcPct val="90000"/>
              </a:lnSpc>
              <a:spcBef>
                <a:spcPts val="9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dirty="0" smtClean="0">
                <a:solidFill>
                  <a:srgbClr val="7030A0"/>
                </a:solidFill>
                <a:latin typeface="Times New Roman" pitchFamily="16" charset="0"/>
              </a:rPr>
              <a:t>Музыкальный </a:t>
            </a:r>
            <a:r>
              <a:rPr lang="ru-RU" altLang="ru-RU" sz="2800" b="1" dirty="0" err="1" smtClean="0">
                <a:solidFill>
                  <a:srgbClr val="7030A0"/>
                </a:solidFill>
                <a:latin typeface="Times New Roman" pitchFamily="16" charset="0"/>
              </a:rPr>
              <a:t>руководитель:Ноянова</a:t>
            </a:r>
            <a:r>
              <a:rPr lang="ru-RU" altLang="ru-RU" sz="2800" b="1" dirty="0" smtClean="0">
                <a:solidFill>
                  <a:srgbClr val="7030A0"/>
                </a:solidFill>
                <a:latin typeface="Times New Roman" pitchFamily="16" charset="0"/>
              </a:rPr>
              <a:t> О.В.</a:t>
            </a:r>
          </a:p>
          <a:p>
            <a:pPr indent="-338138" algn="ctr">
              <a:lnSpc>
                <a:spcPct val="90000"/>
              </a:lnSpc>
              <a:spcBef>
                <a:spcPts val="9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dirty="0" smtClean="0">
                <a:solidFill>
                  <a:srgbClr val="7030A0"/>
                </a:solidFill>
                <a:latin typeface="Times New Roman" pitchFamily="16" charset="0"/>
              </a:rPr>
              <a:t>МКДОУ «Детский сад№3 </a:t>
            </a:r>
            <a:r>
              <a:rPr lang="ru-RU" altLang="ru-RU" sz="2800" b="1" dirty="0" err="1" smtClean="0">
                <a:solidFill>
                  <a:srgbClr val="7030A0"/>
                </a:solidFill>
                <a:latin typeface="Times New Roman" pitchFamily="16" charset="0"/>
              </a:rPr>
              <a:t>п.Теплое</a:t>
            </a:r>
            <a:r>
              <a:rPr lang="ru-RU" altLang="ru-RU" sz="2800" b="1" dirty="0" smtClean="0">
                <a:solidFill>
                  <a:srgbClr val="7030A0"/>
                </a:solidFill>
                <a:latin typeface="Times New Roman" pitchFamily="16" charset="0"/>
              </a:rPr>
              <a:t>»</a:t>
            </a:r>
            <a:r>
              <a:rPr lang="ru-RU" altLang="ru-RU" sz="2800" b="1" dirty="0">
                <a:solidFill>
                  <a:srgbClr val="7030A0"/>
                </a:solidFill>
                <a:latin typeface="Times New Roman" pitchFamily="16" charset="0"/>
              </a:rPr>
              <a:t/>
            </a:r>
            <a:br>
              <a:rPr lang="ru-RU" altLang="ru-RU" sz="2800" b="1" dirty="0">
                <a:solidFill>
                  <a:srgbClr val="7030A0"/>
                </a:solidFill>
                <a:latin typeface="Times New Roman" pitchFamily="16" charset="0"/>
              </a:rPr>
            </a:br>
            <a:endParaRPr lang="ru-RU" altLang="ru-RU" sz="2800" b="1" dirty="0">
              <a:solidFill>
                <a:srgbClr val="7030A0"/>
              </a:solidFill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01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9">
        <p14:ripple/>
      </p:transition>
    </mc:Choice>
    <mc:Fallback xmlns="">
      <p:transition spd="slow" advTm="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229600" cy="5576888"/>
          </a:xfrm>
          <a:ln/>
        </p:spPr>
        <p:txBody>
          <a:bodyPr/>
          <a:lstStyle/>
          <a:p>
            <a:pPr indent="-338138" algn="ctr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>
                <a:solidFill>
                  <a:srgbClr val="6600CC"/>
                </a:solidFill>
              </a:rPr>
              <a:t>Задачи: </a:t>
            </a:r>
            <a:br>
              <a:rPr lang="ru-RU" altLang="ru-RU" sz="2800">
                <a:solidFill>
                  <a:srgbClr val="6600CC"/>
                </a:solidFill>
              </a:rPr>
            </a:br>
            <a:endParaRPr lang="ru-RU" altLang="ru-RU" sz="2800">
              <a:solidFill>
                <a:srgbClr val="6600CC"/>
              </a:solidFill>
            </a:endParaRPr>
          </a:p>
          <a:p>
            <a:pPr indent="-338138" algn="ctr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>
                <a:solidFill>
                  <a:srgbClr val="6600CC"/>
                </a:solidFill>
              </a:rPr>
              <a:t>- создать у детей радостное настроение, получить эмоциональный отклик детей на музыкальное исполнительство;</a:t>
            </a:r>
            <a:br>
              <a:rPr lang="ru-RU" altLang="ru-RU" sz="2400">
                <a:solidFill>
                  <a:srgbClr val="6600CC"/>
                </a:solidFill>
              </a:rPr>
            </a:br>
            <a:r>
              <a:rPr lang="ru-RU" altLang="ru-RU" sz="2400">
                <a:solidFill>
                  <a:srgbClr val="6600CC"/>
                </a:solidFill>
              </a:rPr>
              <a:t>- познакомить детей с новыми музыкальными инструментами (погремушками) и их способами извлечения звуков;</a:t>
            </a:r>
            <a:br>
              <a:rPr lang="ru-RU" altLang="ru-RU" sz="2400">
                <a:solidFill>
                  <a:srgbClr val="6600CC"/>
                </a:solidFill>
              </a:rPr>
            </a:br>
            <a:r>
              <a:rPr lang="ru-RU" altLang="ru-RU" sz="2400">
                <a:solidFill>
                  <a:srgbClr val="6600CC"/>
                </a:solidFill>
              </a:rPr>
              <a:t>  - закрепить знания малышей о диких животных,</a:t>
            </a:r>
            <a:br>
              <a:rPr lang="ru-RU" altLang="ru-RU" sz="2400">
                <a:solidFill>
                  <a:srgbClr val="6600CC"/>
                </a:solidFill>
              </a:rPr>
            </a:br>
            <a:r>
              <a:rPr lang="ru-RU" altLang="ru-RU" sz="2400">
                <a:solidFill>
                  <a:srgbClr val="6600CC"/>
                </a:solidFill>
              </a:rPr>
              <a:t> учить детей в движениях передавать характер этих животных;</a:t>
            </a:r>
            <a:br>
              <a:rPr lang="ru-RU" altLang="ru-RU" sz="2400">
                <a:solidFill>
                  <a:srgbClr val="6600CC"/>
                </a:solidFill>
              </a:rPr>
            </a:br>
            <a:r>
              <a:rPr lang="ru-RU" altLang="ru-RU" sz="2400">
                <a:solidFill>
                  <a:srgbClr val="6600CC"/>
                </a:solidFill>
              </a:rPr>
              <a:t>-  продолжать работу по формированию навыка двигаться</a:t>
            </a:r>
            <a:br>
              <a:rPr lang="ru-RU" altLang="ru-RU" sz="2400">
                <a:solidFill>
                  <a:srgbClr val="6600CC"/>
                </a:solidFill>
              </a:rPr>
            </a:br>
            <a:r>
              <a:rPr lang="ru-RU" altLang="ru-RU" sz="2400">
                <a:solidFill>
                  <a:srgbClr val="6600CC"/>
                </a:solidFill>
              </a:rPr>
              <a:t>стайкой друг за другом, парами.</a:t>
            </a:r>
            <a:br>
              <a:rPr lang="ru-RU" altLang="ru-RU" sz="2400">
                <a:solidFill>
                  <a:srgbClr val="6600CC"/>
                </a:solidFill>
              </a:rPr>
            </a:br>
            <a:endParaRPr lang="ru-RU" altLang="ru-RU" sz="240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44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">
        <p:blinds dir="vert"/>
      </p:transition>
    </mc:Choice>
    <mc:Fallback xmlns="">
      <p:transition spd="slow" advTm="1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468313" y="-549275"/>
            <a:ext cx="8218487" cy="1922463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/>
              <a:t/>
            </a:r>
            <a:br>
              <a:rPr lang="ru-RU" altLang="ru-RU" sz="4000"/>
            </a:br>
            <a:r>
              <a:rPr lang="ru-RU" altLang="ru-RU" sz="4000"/>
              <a:t/>
            </a:r>
            <a:br>
              <a:rPr lang="ru-RU" altLang="ru-RU" sz="4000"/>
            </a:br>
            <a:endParaRPr lang="ru-RU" altLang="ru-RU" sz="400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908050"/>
            <a:ext cx="8147050" cy="5218113"/>
          </a:xfrm>
          <a:ln/>
        </p:spPr>
        <p:txBody>
          <a:bodyPr/>
          <a:lstStyle/>
          <a:p>
            <a:pPr indent="-338138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u="sng">
              <a:solidFill>
                <a:srgbClr val="333399"/>
              </a:solidFill>
            </a:endParaRPr>
          </a:p>
          <a:p>
            <a:pPr indent="-338138" algn="ctr">
              <a:spcBef>
                <a:spcPts val="9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u="sng">
                <a:solidFill>
                  <a:srgbClr val="333399"/>
                </a:solidFill>
                <a:latin typeface="Times New Roman" pitchFamily="16" charset="0"/>
              </a:rPr>
              <a:t>Цель</a:t>
            </a:r>
            <a:r>
              <a:rPr lang="ru-RU" altLang="ru-RU" sz="3600">
                <a:solidFill>
                  <a:srgbClr val="333399"/>
                </a:solidFill>
                <a:latin typeface="Times New Roman" pitchFamily="16" charset="0"/>
              </a:rPr>
              <a:t>: формировать у детей интерес к музыке, используя различные виды музыкальной деятельности</a:t>
            </a:r>
            <a:br>
              <a:rPr lang="ru-RU" altLang="ru-RU" sz="3600">
                <a:solidFill>
                  <a:srgbClr val="333399"/>
                </a:solidFill>
                <a:latin typeface="Times New Roman" pitchFamily="16" charset="0"/>
              </a:rPr>
            </a:br>
            <a:endParaRPr lang="ru-RU" altLang="ru-RU" sz="3600">
              <a:solidFill>
                <a:srgbClr val="333399"/>
              </a:solidFill>
              <a:latin typeface="Times New Roman" pitchFamily="16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644900"/>
            <a:ext cx="1989138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4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">
        <p:dissolve/>
      </p:transition>
    </mc:Choice>
    <mc:Fallback xmlns="">
      <p:transition spd="slow" advTm="3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>
                <a:solidFill>
                  <a:srgbClr val="6600CC"/>
                </a:solidFill>
              </a:rPr>
              <a:t>Ход занятия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ln/>
        </p:spPr>
        <p:txBody>
          <a:bodyPr/>
          <a:lstStyle/>
          <a:p>
            <a:pPr indent="-338138" algn="ctr">
              <a:spcBef>
                <a:spcPts val="7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/>
          </a:p>
          <a:p>
            <a:pPr indent="-338138" algn="ctr">
              <a:spcBef>
                <a:spcPts val="7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95536" y="1268760"/>
            <a:ext cx="4176464" cy="440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endParaRPr lang="ru-RU" altLang="ru-RU" sz="2000" dirty="0">
              <a:latin typeface="Times New Roman" pitchFamily="16" charset="0"/>
            </a:endParaRPr>
          </a:p>
          <a:p>
            <a:pPr algn="ctr">
              <a:buClrTx/>
              <a:buFontTx/>
              <a:buNone/>
            </a:pPr>
            <a:r>
              <a:rPr lang="ru-RU" altLang="ru-RU" sz="2400" b="1" dirty="0" smtClean="0">
                <a:solidFill>
                  <a:schemeClr val="accent1"/>
                </a:solidFill>
                <a:latin typeface="Times New Roman" pitchFamily="16" charset="0"/>
              </a:rPr>
              <a:t>Ребята, давайте подвигаемся, приготовили ладошки…(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itchFamily="16" charset="0"/>
              </a:rPr>
              <a:t>жми на значок</a:t>
            </a:r>
            <a:r>
              <a:rPr lang="ru-RU" altLang="ru-RU" sz="2400" b="1" dirty="0" smtClean="0">
                <a:solidFill>
                  <a:schemeClr val="accent1"/>
                </a:solidFill>
                <a:latin typeface="Times New Roman" pitchFamily="16" charset="0"/>
              </a:rPr>
              <a:t>)</a:t>
            </a:r>
            <a:endParaRPr lang="ru-RU" altLang="ru-RU" sz="2400" b="1" dirty="0">
              <a:solidFill>
                <a:schemeClr val="accent1"/>
              </a:solidFill>
              <a:latin typeface="Times New Roman" pitchFamily="16" charset="0"/>
            </a:endParaRPr>
          </a:p>
          <a:p>
            <a:pPr algn="ctr">
              <a:buClrTx/>
              <a:buFontTx/>
              <a:buNone/>
            </a:pPr>
            <a:endParaRPr lang="ru-RU" altLang="ru-RU" sz="2400" b="1" dirty="0">
              <a:solidFill>
                <a:srgbClr val="CC3300"/>
              </a:solidFill>
              <a:latin typeface="Times New Roman" pitchFamily="16" charset="0"/>
            </a:endParaRPr>
          </a:p>
          <a:p>
            <a:pPr algn="ctr">
              <a:buClrTx/>
              <a:buFontTx/>
              <a:buNone/>
            </a:pPr>
            <a:r>
              <a:rPr lang="ru-RU" altLang="ru-RU" sz="2400" b="1" dirty="0">
                <a:solidFill>
                  <a:srgbClr val="CC3300"/>
                </a:solidFill>
                <a:latin typeface="Times New Roman" pitchFamily="16" charset="0"/>
              </a:rPr>
              <a:t>Похлопаем немножко,</a:t>
            </a:r>
          </a:p>
          <a:p>
            <a:pPr algn="ctr">
              <a:buClrTx/>
              <a:buFontTx/>
              <a:buNone/>
            </a:pPr>
            <a:r>
              <a:rPr lang="ru-RU" altLang="ru-RU" sz="2400" b="1" dirty="0">
                <a:solidFill>
                  <a:srgbClr val="CC3300"/>
                </a:solidFill>
                <a:latin typeface="Times New Roman" pitchFamily="16" charset="0"/>
              </a:rPr>
              <a:t>похлопаем в ладошки</a:t>
            </a:r>
          </a:p>
          <a:p>
            <a:pPr algn="ctr">
              <a:buClrTx/>
              <a:buFontTx/>
              <a:buNone/>
            </a:pPr>
            <a:r>
              <a:rPr lang="ru-RU" altLang="ru-RU" sz="2400" b="1" dirty="0">
                <a:solidFill>
                  <a:srgbClr val="CC3300"/>
                </a:solidFill>
                <a:latin typeface="Times New Roman" pitchFamily="16" charset="0"/>
              </a:rPr>
              <a:t>похлопаем немножко,</a:t>
            </a:r>
          </a:p>
          <a:p>
            <a:pPr algn="ctr">
              <a:buClrTx/>
              <a:buFontTx/>
              <a:buNone/>
            </a:pPr>
            <a:r>
              <a:rPr lang="ru-RU" altLang="ru-RU" sz="2400" b="1" dirty="0">
                <a:solidFill>
                  <a:srgbClr val="CC3300"/>
                </a:solidFill>
                <a:latin typeface="Times New Roman" pitchFamily="16" charset="0"/>
              </a:rPr>
              <a:t>очень хорошо!</a:t>
            </a:r>
          </a:p>
          <a:p>
            <a:pPr algn="ctr">
              <a:buClrTx/>
              <a:buFontTx/>
              <a:buNone/>
            </a:pPr>
            <a:endParaRPr lang="ru-RU" altLang="ru-RU" sz="2400" b="1" dirty="0">
              <a:solidFill>
                <a:srgbClr val="CC3300"/>
              </a:solidFill>
              <a:latin typeface="Times New Roman" pitchFamily="16" charset="0"/>
            </a:endParaRPr>
          </a:p>
          <a:p>
            <a:pPr algn="ctr">
              <a:buClrTx/>
              <a:buFontTx/>
              <a:buNone/>
            </a:pPr>
            <a:r>
              <a:rPr lang="ru-RU" altLang="ru-RU" sz="2200" b="1" i="1" dirty="0">
                <a:solidFill>
                  <a:srgbClr val="0070C0"/>
                </a:solidFill>
                <a:latin typeface="Times New Roman" pitchFamily="16" charset="0"/>
              </a:rPr>
              <a:t>(исполняется песня «Разминка» Е. </a:t>
            </a:r>
            <a:r>
              <a:rPr lang="ru-RU" altLang="ru-RU" sz="2200" b="1" i="1" dirty="0" err="1">
                <a:solidFill>
                  <a:srgbClr val="0070C0"/>
                </a:solidFill>
                <a:latin typeface="Times New Roman" pitchFamily="16" charset="0"/>
              </a:rPr>
              <a:t>Макшанцевой</a:t>
            </a:r>
            <a:endParaRPr lang="ru-RU" altLang="ru-RU" sz="2200" b="1" i="1" dirty="0">
              <a:solidFill>
                <a:srgbClr val="0070C0"/>
              </a:solidFill>
              <a:latin typeface="Times New Roman" pitchFamily="16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3" y="4194175"/>
            <a:ext cx="27336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50" y="1600200"/>
            <a:ext cx="2806700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-Похлопаем в ладошк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54197"/>
      </p:ext>
    </p:extLst>
  </p:cSld>
  <p:clrMapOvr>
    <a:masterClrMapping/>
  </p:clrMapOvr>
  <p:transition spd="slow" advTm="3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485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60363" y="539750"/>
            <a:ext cx="4500562" cy="558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8138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600"/>
              </a:spcBef>
              <a:buClrTx/>
              <a:buFontTx/>
              <a:buNone/>
            </a:pPr>
            <a:r>
              <a:rPr lang="ru-RU" altLang="ru-RU" sz="2400" b="1" dirty="0">
                <a:solidFill>
                  <a:srgbClr val="CC3300"/>
                </a:solidFill>
              </a:rPr>
              <a:t>А теперь бегом, бегом,</a:t>
            </a:r>
          </a:p>
          <a:p>
            <a:pPr algn="ctr">
              <a:spcBef>
                <a:spcPts val="600"/>
              </a:spcBef>
              <a:buClrTx/>
              <a:buFontTx/>
              <a:buNone/>
            </a:pPr>
            <a:r>
              <a:rPr lang="ru-RU" altLang="ru-RU" sz="2400" b="1" dirty="0">
                <a:solidFill>
                  <a:srgbClr val="CC3300"/>
                </a:solidFill>
              </a:rPr>
              <a:t>мы по комнате кругом</a:t>
            </a:r>
          </a:p>
          <a:p>
            <a:pPr algn="ctr">
              <a:spcBef>
                <a:spcPts val="600"/>
              </a:spcBef>
              <a:buClrTx/>
              <a:buFontTx/>
              <a:buNone/>
            </a:pPr>
            <a:r>
              <a:rPr lang="ru-RU" altLang="ru-RU" sz="2400" b="1" dirty="0">
                <a:solidFill>
                  <a:srgbClr val="CC3300"/>
                </a:solidFill>
              </a:rPr>
              <a:t>Вот как быстро мы бежали</a:t>
            </a:r>
          </a:p>
          <a:p>
            <a:pPr algn="ctr">
              <a:spcBef>
                <a:spcPts val="600"/>
              </a:spcBef>
              <a:buClrTx/>
              <a:buFontTx/>
              <a:buNone/>
            </a:pPr>
            <a:r>
              <a:rPr lang="ru-RU" altLang="ru-RU" sz="2400" b="1" dirty="0">
                <a:solidFill>
                  <a:srgbClr val="CC3300"/>
                </a:solidFill>
              </a:rPr>
              <a:t>И нисколько не устали!</a:t>
            </a:r>
          </a:p>
          <a:p>
            <a:pPr algn="ctr">
              <a:spcBef>
                <a:spcPts val="600"/>
              </a:spcBef>
              <a:buClrTx/>
              <a:buFontTx/>
              <a:buNone/>
            </a:pPr>
            <a:r>
              <a:rPr lang="ru-RU" altLang="ru-RU" sz="2200" b="1" i="1" dirty="0">
                <a:solidFill>
                  <a:srgbClr val="008000"/>
                </a:solidFill>
              </a:rPr>
              <a:t>(бег на носочках по кругу)</a:t>
            </a:r>
          </a:p>
          <a:p>
            <a:pPr algn="ctr">
              <a:spcBef>
                <a:spcPts val="700"/>
              </a:spcBef>
              <a:buClrTx/>
              <a:buFontTx/>
              <a:buNone/>
            </a:pPr>
            <a:r>
              <a:rPr lang="ru-RU" altLang="ru-RU" b="1" i="1" dirty="0" smtClean="0">
                <a:solidFill>
                  <a:srgbClr val="FF0000"/>
                </a:solidFill>
              </a:rPr>
              <a:t>Рекомендация родителям</a:t>
            </a:r>
            <a:r>
              <a:rPr lang="ru-RU" altLang="ru-RU" dirty="0" smtClean="0"/>
              <a:t>: </a:t>
            </a:r>
            <a:r>
              <a:rPr lang="ru-RU" altLang="ru-RU" b="1" i="1" dirty="0" smtClean="0"/>
              <a:t>к занятию приготовить погремушку, игрушечного медведя</a:t>
            </a:r>
            <a:r>
              <a:rPr lang="ru-RU" altLang="ru-RU" dirty="0" smtClean="0"/>
              <a:t>.</a:t>
            </a:r>
            <a:endParaRPr lang="ru-RU" altLang="ru-RU" dirty="0"/>
          </a:p>
          <a:p>
            <a:pPr algn="ctr">
              <a:spcBef>
                <a:spcPts val="600"/>
              </a:spcBef>
              <a:buClrTx/>
              <a:buFontTx/>
              <a:buNone/>
            </a:pPr>
            <a:r>
              <a:rPr lang="ru-RU" altLang="ru-RU" sz="2400" b="1" dirty="0">
                <a:solidFill>
                  <a:srgbClr val="333399"/>
                </a:solidFill>
              </a:rPr>
              <a:t>Что за яркая игрушка?</a:t>
            </a:r>
          </a:p>
          <a:p>
            <a:pPr algn="ctr">
              <a:spcBef>
                <a:spcPts val="600"/>
              </a:spcBef>
              <a:buClrTx/>
              <a:buFontTx/>
              <a:buNone/>
            </a:pPr>
            <a:r>
              <a:rPr lang="ru-RU" altLang="ru-RU" sz="2400" b="1" smtClean="0">
                <a:solidFill>
                  <a:srgbClr val="333399"/>
                </a:solidFill>
              </a:rPr>
              <a:t>Как зовется?</a:t>
            </a:r>
            <a:endParaRPr lang="ru-RU" altLang="ru-RU" sz="2400" b="1" dirty="0">
              <a:solidFill>
                <a:srgbClr val="333399"/>
              </a:solidFill>
            </a:endParaRPr>
          </a:p>
          <a:p>
            <a:pPr algn="ctr">
              <a:spcBef>
                <a:spcPts val="600"/>
              </a:spcBef>
              <a:buClrTx/>
              <a:buFontTx/>
              <a:buNone/>
            </a:pPr>
            <a:r>
              <a:rPr lang="ru-RU" altLang="ru-RU" sz="2400" b="1" dirty="0" smtClean="0">
                <a:solidFill>
                  <a:srgbClr val="CC3300"/>
                </a:solidFill>
              </a:rPr>
              <a:t>Дети</a:t>
            </a:r>
            <a:r>
              <a:rPr lang="ru-RU" altLang="ru-RU" sz="2400" b="1" dirty="0">
                <a:solidFill>
                  <a:srgbClr val="CC3300"/>
                </a:solidFill>
              </a:rPr>
              <a:t>:</a:t>
            </a:r>
            <a:r>
              <a:rPr lang="ru-RU" altLang="ru-RU" sz="2400" b="1" dirty="0">
                <a:solidFill>
                  <a:srgbClr val="009999"/>
                </a:solidFill>
              </a:rPr>
              <a:t> </a:t>
            </a:r>
            <a:r>
              <a:rPr lang="ru-RU" altLang="ru-RU" sz="2400" b="1" dirty="0">
                <a:solidFill>
                  <a:srgbClr val="333399"/>
                </a:solidFill>
              </a:rPr>
              <a:t>Погремушка! </a:t>
            </a:r>
          </a:p>
          <a:p>
            <a:pPr algn="ctr">
              <a:spcBef>
                <a:spcPts val="500"/>
              </a:spcBef>
              <a:buClrTx/>
              <a:buFontTx/>
              <a:buNone/>
            </a:pPr>
            <a:r>
              <a:rPr lang="ru-RU" altLang="ru-RU" sz="2000" b="1" i="1" dirty="0">
                <a:solidFill>
                  <a:srgbClr val="006600"/>
                </a:solidFill>
              </a:rPr>
              <a:t>(Под музыку звенят погремушкой)</a:t>
            </a:r>
          </a:p>
        </p:txBody>
      </p:sp>
      <p:pic>
        <p:nvPicPr>
          <p:cNvPr id="2" name="Pesni_dlya_malyshej_yasli_sad_-_Pohlopaem_v_ladoshki_(iPlayer.fm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24638" y="2576513"/>
            <a:ext cx="609600" cy="609600"/>
          </a:xfrm>
          <a:prstGeom prst="rect">
            <a:avLst/>
          </a:prstGeom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1184275"/>
            <a:ext cx="3740150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887788"/>
            <a:ext cx="2971800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Екатерина Железнова - Ходим-бегаем (www.hotplayer.ru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52720" y="2344397"/>
            <a:ext cx="609600" cy="609600"/>
          </a:xfrm>
          <a:prstGeom prst="rect">
            <a:avLst/>
          </a:prstGeom>
        </p:spPr>
      </p:pic>
      <p:pic>
        <p:nvPicPr>
          <p:cNvPr id="5" name="бег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071336" y="574675"/>
            <a:ext cx="609600" cy="609600"/>
          </a:xfrm>
          <a:prstGeom prst="rect">
            <a:avLst/>
          </a:prstGeom>
        </p:spPr>
      </p:pic>
      <p:pic>
        <p:nvPicPr>
          <p:cNvPr id="3" name="Русская-плясовая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97094" y="4397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35856"/>
      </p:ext>
    </p:extLst>
  </p:cSld>
  <p:clrMapOvr>
    <a:masterClrMapping/>
  </p:clrMapOvr>
  <p:transition spd="slow" advTm="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4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6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81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106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3438" y="539750"/>
            <a:ext cx="4027487" cy="5586413"/>
          </a:xfrm>
          <a:ln/>
        </p:spPr>
        <p:txBody>
          <a:bodyPr>
            <a:normAutofit lnSpcReduction="10000"/>
          </a:bodyPr>
          <a:lstStyle/>
          <a:p>
            <a:pPr indent="-338138">
              <a:spcBef>
                <a:spcPts val="7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dirty="0">
              <a:solidFill>
                <a:srgbClr val="006600"/>
              </a:solidFill>
              <a:latin typeface="Times New Roman" pitchFamily="16" charset="0"/>
            </a:endParaRPr>
          </a:p>
          <a:p>
            <a:pPr indent="-338138">
              <a:spcBef>
                <a:spcPts val="7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>
                <a:solidFill>
                  <a:srgbClr val="FF0000"/>
                </a:solidFill>
              </a:rPr>
              <a:t>Мишка:</a:t>
            </a:r>
          </a:p>
          <a:p>
            <a:pPr indent="-338138"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>
                <a:solidFill>
                  <a:srgbClr val="333399"/>
                </a:solidFill>
              </a:rPr>
              <a:t>Кто шуметь так громко может,</a:t>
            </a:r>
          </a:p>
          <a:p>
            <a:pPr indent="-338138"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>
                <a:solidFill>
                  <a:srgbClr val="333399"/>
                </a:solidFill>
              </a:rPr>
              <a:t>Сон мой крепкий кто тревожит?</a:t>
            </a:r>
          </a:p>
          <a:p>
            <a:pPr indent="-338138"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400" b="1" dirty="0">
              <a:solidFill>
                <a:srgbClr val="333399"/>
              </a:solidFill>
            </a:endParaRPr>
          </a:p>
          <a:p>
            <a:pPr indent="-338138"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400" b="1" dirty="0">
              <a:solidFill>
                <a:srgbClr val="333399"/>
              </a:solidFill>
            </a:endParaRPr>
          </a:p>
          <a:p>
            <a:pPr indent="-338138">
              <a:spcBef>
                <a:spcPts val="7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 smtClean="0">
                <a:solidFill>
                  <a:srgbClr val="FF0000"/>
                </a:solidFill>
              </a:rPr>
              <a:t>Ведущий занятия:</a:t>
            </a:r>
            <a:endParaRPr lang="ru-RU" altLang="ru-RU" sz="2400" b="1" dirty="0">
              <a:solidFill>
                <a:srgbClr val="FF0000"/>
              </a:solidFill>
            </a:endParaRPr>
          </a:p>
          <a:p>
            <a:pPr indent="-338138"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>
                <a:solidFill>
                  <a:srgbClr val="333399"/>
                </a:solidFill>
              </a:rPr>
              <a:t>Посмотри </a:t>
            </a:r>
            <a:r>
              <a:rPr lang="ru-RU" altLang="ru-RU" sz="2400" b="1" dirty="0" smtClean="0">
                <a:solidFill>
                  <a:srgbClr val="333399"/>
                </a:solidFill>
              </a:rPr>
              <a:t>скорее, </a:t>
            </a:r>
            <a:r>
              <a:rPr lang="ru-RU" altLang="ru-RU" sz="2400" b="1" dirty="0">
                <a:solidFill>
                  <a:srgbClr val="333399"/>
                </a:solidFill>
              </a:rPr>
              <a:t>Мишка,</a:t>
            </a:r>
          </a:p>
          <a:p>
            <a:pPr indent="-338138"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>
                <a:solidFill>
                  <a:srgbClr val="333399"/>
                </a:solidFill>
              </a:rPr>
              <a:t>В гости к нам пришли детишки,</a:t>
            </a:r>
          </a:p>
          <a:p>
            <a:pPr indent="-338138"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>
                <a:solidFill>
                  <a:srgbClr val="333399"/>
                </a:solidFill>
              </a:rPr>
              <a:t>Не рычи и не серчай,</a:t>
            </a:r>
          </a:p>
          <a:p>
            <a:pPr indent="-338138"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>
                <a:solidFill>
                  <a:srgbClr val="333399"/>
                </a:solidFill>
              </a:rPr>
              <a:t>А гостей скорей встречай!</a:t>
            </a:r>
          </a:p>
          <a:p>
            <a:pPr indent="-338138"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400" b="1" dirty="0">
              <a:solidFill>
                <a:srgbClr val="333399"/>
              </a:solidFill>
            </a:endParaRPr>
          </a:p>
          <a:p>
            <a:pPr indent="-338138"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000" dirty="0">
              <a:solidFill>
                <a:srgbClr val="333399"/>
              </a:solidFill>
              <a:latin typeface="Times New Roman" pitchFamily="16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6393408"/>
              </p:ext>
            </p:extLst>
          </p:nvPr>
        </p:nvGraphicFramePr>
        <p:xfrm>
          <a:off x="7224713" y="2743200"/>
          <a:ext cx="12192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Объект упаковщика для оболочки" showAsIcon="1" r:id="rId4" imgW="1219320" imgH="685800" progId="Package">
                  <p:embed/>
                </p:oleObj>
              </mc:Choice>
              <mc:Fallback>
                <p:oleObj name="Объект упаковщика для оболочки" showAsIcon="1" r:id="rId4" imgW="12193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24713" y="2743200"/>
                        <a:ext cx="12192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2" name="Picture 4" descr="D:\Кутняк\резюме\angry-bear-character-art-vector-1419612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52736"/>
            <a:ext cx="3556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821965"/>
      </p:ext>
    </p:extLst>
  </p:cSld>
  <p:clrMapOvr>
    <a:masterClrMapping/>
  </p:clrMapOvr>
  <p:transition spd="med" advTm="28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едвед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38073" y="4842669"/>
            <a:ext cx="609600" cy="609600"/>
          </a:xfrm>
          <a:prstGeom prst="rect">
            <a:avLst/>
          </a:prstGeom>
        </p:spPr>
      </p:pic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105400" y="1600200"/>
            <a:ext cx="4038600" cy="4525963"/>
          </a:xfrm>
          <a:ln/>
        </p:spPr>
        <p:txBody>
          <a:bodyPr/>
          <a:lstStyle/>
          <a:p>
            <a:pPr marL="341313" indent="-338138">
              <a:spcBef>
                <a:spcPts val="7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ru-RU" altLang="ru-RU" sz="2800"/>
          </a:p>
          <a:p>
            <a:pPr marL="341313" indent="-338138">
              <a:spcBef>
                <a:spcPts val="7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ru-RU" altLang="ru-RU" sz="2800"/>
          </a:p>
          <a:p>
            <a:pPr marL="341313" indent="-338138">
              <a:spcBef>
                <a:spcPts val="7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ru-RU" altLang="ru-RU" sz="2800"/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-33027" y="15768"/>
            <a:ext cx="9144000" cy="6937882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8138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600"/>
              </a:spcBef>
              <a:buClrTx/>
              <a:buFontTx/>
              <a:buNone/>
            </a:pPr>
            <a:r>
              <a:rPr lang="ru-RU" altLang="ru-RU" sz="2400" i="1" dirty="0" smtClean="0">
                <a:solidFill>
                  <a:schemeClr val="accent6">
                    <a:lumMod val="75000"/>
                  </a:schemeClr>
                </a:solidFill>
              </a:rPr>
              <a:t>Мишка, смотри как мы умеем</a:t>
            </a:r>
            <a:r>
              <a:rPr lang="ru-RU" altLang="ru-RU" sz="2400" i="1" dirty="0" smtClean="0"/>
              <a:t>:</a:t>
            </a:r>
            <a:endParaRPr lang="ru-RU" altLang="ru-RU" sz="2400" i="1" dirty="0"/>
          </a:p>
          <a:p>
            <a:pPr algn="ctr">
              <a:spcBef>
                <a:spcPts val="600"/>
              </a:spcBef>
              <a:buClrTx/>
              <a:buFontTx/>
              <a:buNone/>
            </a:pPr>
            <a:r>
              <a:rPr lang="ru-RU" altLang="ru-RU" sz="2400" b="1" dirty="0" smtClean="0">
                <a:solidFill>
                  <a:srgbClr val="000099"/>
                </a:solidFill>
              </a:rPr>
              <a:t> Как </a:t>
            </a:r>
            <a:r>
              <a:rPr lang="ru-RU" altLang="ru-RU" sz="2400" b="1" dirty="0">
                <a:solidFill>
                  <a:srgbClr val="000099"/>
                </a:solidFill>
              </a:rPr>
              <a:t>зайчики </a:t>
            </a:r>
            <a:r>
              <a:rPr lang="ru-RU" altLang="ru-RU" sz="2400" b="1" dirty="0" smtClean="0">
                <a:solidFill>
                  <a:srgbClr val="000099"/>
                </a:solidFill>
              </a:rPr>
              <a:t>попрыгаем</a:t>
            </a:r>
            <a:endParaRPr lang="ru-RU" altLang="ru-RU" sz="2400" b="1" dirty="0">
              <a:solidFill>
                <a:srgbClr val="000099"/>
              </a:solidFill>
            </a:endParaRPr>
          </a:p>
          <a:p>
            <a:pPr algn="ctr">
              <a:spcBef>
                <a:spcPts val="600"/>
              </a:spcBef>
              <a:buClrTx/>
              <a:buFontTx/>
              <a:buNone/>
            </a:pPr>
            <a:r>
              <a:rPr lang="ru-RU" altLang="ru-RU" sz="2400" b="1" dirty="0">
                <a:solidFill>
                  <a:srgbClr val="000099"/>
                </a:solidFill>
              </a:rPr>
              <a:t>Лапками подрыгаем.</a:t>
            </a:r>
          </a:p>
          <a:p>
            <a:pPr algn="ctr">
              <a:spcBef>
                <a:spcPts val="600"/>
              </a:spcBef>
              <a:buClrTx/>
              <a:buFontTx/>
              <a:buNone/>
            </a:pPr>
            <a:endParaRPr lang="ru-RU" altLang="ru-RU" b="1" dirty="0"/>
          </a:p>
          <a:p>
            <a:pPr algn="ctr">
              <a:spcBef>
                <a:spcPts val="600"/>
              </a:spcBef>
              <a:buClrTx/>
              <a:buFontTx/>
              <a:buNone/>
            </a:pPr>
            <a:endParaRPr lang="ru-RU" altLang="ru-RU" sz="1500" b="1" dirty="0"/>
          </a:p>
          <a:p>
            <a:pPr algn="ctr">
              <a:spcBef>
                <a:spcPts val="600"/>
              </a:spcBef>
              <a:buClrTx/>
              <a:buFontTx/>
              <a:buNone/>
            </a:pPr>
            <a:r>
              <a:rPr lang="ru-RU" altLang="ru-RU" sz="2400" b="1" dirty="0">
                <a:solidFill>
                  <a:srgbClr val="663300"/>
                </a:solidFill>
              </a:rPr>
              <a:t>А теперь, как мишки-</a:t>
            </a:r>
          </a:p>
          <a:p>
            <a:pPr algn="ctr">
              <a:spcBef>
                <a:spcPts val="600"/>
              </a:spcBef>
              <a:buClrTx/>
              <a:buFontTx/>
              <a:buNone/>
            </a:pPr>
            <a:r>
              <a:rPr lang="ru-RU" altLang="ru-RU" sz="2400" b="1" dirty="0">
                <a:solidFill>
                  <a:srgbClr val="663300"/>
                </a:solidFill>
              </a:rPr>
              <a:t>Косолапые </a:t>
            </a:r>
            <a:r>
              <a:rPr lang="ru-RU" altLang="ru-RU" sz="2400" b="1" dirty="0" err="1">
                <a:solidFill>
                  <a:srgbClr val="663300"/>
                </a:solidFill>
              </a:rPr>
              <a:t>топтыжки</a:t>
            </a:r>
            <a:r>
              <a:rPr lang="ru-RU" altLang="ru-RU" sz="2400" b="1" dirty="0"/>
              <a:t>.</a:t>
            </a:r>
          </a:p>
          <a:p>
            <a:pPr algn="ctr">
              <a:spcBef>
                <a:spcPts val="600"/>
              </a:spcBef>
              <a:buClrTx/>
              <a:buFontTx/>
              <a:buNone/>
            </a:pPr>
            <a:endParaRPr lang="ru-RU" altLang="ru-RU" sz="1300" b="1" dirty="0"/>
          </a:p>
          <a:p>
            <a:pPr algn="ctr">
              <a:spcBef>
                <a:spcPts val="600"/>
              </a:spcBef>
              <a:buClrTx/>
              <a:buFontTx/>
              <a:buNone/>
            </a:pPr>
            <a:r>
              <a:rPr lang="ru-RU" altLang="ru-RU" sz="1600" b="1" i="1" dirty="0" smtClean="0">
                <a:solidFill>
                  <a:srgbClr val="008000"/>
                </a:solidFill>
              </a:rPr>
              <a:t>(Идем под музыку , переваливаясь из стороны в сторону).</a:t>
            </a:r>
            <a:endParaRPr lang="ru-RU" altLang="ru-RU" sz="1600" b="1" i="1" dirty="0">
              <a:solidFill>
                <a:srgbClr val="008000"/>
              </a:solidFill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80728"/>
            <a:ext cx="132397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076700"/>
            <a:ext cx="1374775" cy="17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069" y="4251324"/>
            <a:ext cx="1217612" cy="153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Зайка прыгал, прыгал и устал (www.hotplayer.ru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02075" y="13420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179"/>
      </p:ext>
    </p:extLst>
  </p:cSld>
  <p:clrMapOvr>
    <a:masterClrMapping/>
  </p:clrMapOvr>
  <p:transition spd="med" advTm="29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6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823913" y="-23896"/>
            <a:ext cx="7931150" cy="706437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 b="1">
                <a:solidFill>
                  <a:srgbClr val="006600"/>
                </a:solidFill>
              </a:rPr>
              <a:t>Танец с мишкой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27584" y="860425"/>
            <a:ext cx="4321175" cy="4929188"/>
          </a:xfrm>
          <a:ln/>
        </p:spPr>
        <p:txBody>
          <a:bodyPr>
            <a:normAutofit/>
          </a:bodyPr>
          <a:lstStyle/>
          <a:p>
            <a:pPr indent="-338138" algn="ctr">
              <a:lnSpc>
                <a:spcPct val="80000"/>
              </a:lnSpc>
              <a:spcBef>
                <a:spcPts val="4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600" dirty="0"/>
          </a:p>
          <a:p>
            <a:pPr indent="-338138" algn="ctr">
              <a:lnSpc>
                <a:spcPct val="80000"/>
              </a:lnSpc>
              <a:spcBef>
                <a:spcPts val="6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200" i="1" dirty="0" smtClean="0">
                <a:solidFill>
                  <a:srgbClr val="008000"/>
                </a:solidFill>
              </a:rPr>
              <a:t>Мишка, а теперь мы с тобой хотим поиграть.</a:t>
            </a:r>
          </a:p>
          <a:p>
            <a:pPr indent="-338138" algn="ctr">
              <a:lnSpc>
                <a:spcPct val="80000"/>
              </a:lnSpc>
              <a:spcBef>
                <a:spcPts val="6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200" b="1" i="1" dirty="0" smtClean="0">
                <a:solidFill>
                  <a:srgbClr val="FF0000"/>
                </a:solidFill>
              </a:rPr>
              <a:t>«Игра с мишкой»</a:t>
            </a:r>
          </a:p>
          <a:p>
            <a:pPr indent="-338138" algn="ctr">
              <a:lnSpc>
                <a:spcPct val="80000"/>
              </a:lnSpc>
              <a:spcBef>
                <a:spcPts val="6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200" b="1" i="1" dirty="0" smtClean="0">
                <a:solidFill>
                  <a:srgbClr val="00B0F0"/>
                </a:solidFill>
              </a:rPr>
              <a:t>Рекомендации</a:t>
            </a:r>
            <a:r>
              <a:rPr lang="ru-RU" altLang="ru-RU" sz="2200" b="1" i="1" dirty="0" smtClean="0">
                <a:solidFill>
                  <a:srgbClr val="00B0F0"/>
                </a:solidFill>
              </a:rPr>
              <a:t>:</a:t>
            </a:r>
            <a:r>
              <a:rPr lang="ru-RU" altLang="ru-RU" sz="2200" b="1" i="1" dirty="0" smtClean="0">
                <a:solidFill>
                  <a:srgbClr val="00B0F0"/>
                </a:solidFill>
              </a:rPr>
              <a:t>  </a:t>
            </a:r>
            <a:r>
              <a:rPr lang="ru-RU" altLang="ru-RU" sz="2200" b="1" i="1" dirty="0" smtClean="0"/>
              <a:t>ведущий с медведем сидит на стульчике, как бы спит. Дети тихонечко подходят. На слова: догоню сейчас всех я ….дети убегают от мишки.</a:t>
            </a:r>
          </a:p>
          <a:p>
            <a:pPr indent="-338138" algn="ctr">
              <a:lnSpc>
                <a:spcPct val="80000"/>
              </a:lnSpc>
              <a:spcBef>
                <a:spcPts val="6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200" b="1" i="1" dirty="0"/>
          </a:p>
          <a:p>
            <a:pPr indent="-338138" algn="ctr">
              <a:lnSpc>
                <a:spcPct val="80000"/>
              </a:lnSpc>
              <a:spcBef>
                <a:spcPts val="6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200" b="1" i="1" dirty="0" smtClean="0"/>
              <a:t>Мишку мы разбудили, он с нами поиграл, повеселился, опять спать хочет. Давайте споем ему колыбельную.</a:t>
            </a:r>
          </a:p>
          <a:p>
            <a:pPr indent="-338138" algn="ctr">
              <a:lnSpc>
                <a:spcPct val="80000"/>
              </a:lnSpc>
              <a:spcBef>
                <a:spcPts val="6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200" b="1" i="1" dirty="0">
              <a:solidFill>
                <a:srgbClr val="FF0000"/>
              </a:solidFill>
            </a:endParaRPr>
          </a:p>
        </p:txBody>
      </p:sp>
      <p:pic>
        <p:nvPicPr>
          <p:cNvPr id="1027" name="Picture 3" descr="D:\Кутняк\резюме\67538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12662"/>
            <a:ext cx="3746032" cy="519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1406927"/>
              </p:ext>
            </p:extLst>
          </p:nvPr>
        </p:nvGraphicFramePr>
        <p:xfrm>
          <a:off x="4860032" y="908720"/>
          <a:ext cx="18415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Объект упаковщика для оболочки" showAsIcon="1" r:id="rId5" imgW="1841760" imgH="685800" progId="Package">
                  <p:embed/>
                </p:oleObj>
              </mc:Choice>
              <mc:Fallback>
                <p:oleObj name="Объект упаковщика для оболочки" showAsIcon="1" r:id="rId5" imgW="184176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60032" y="908720"/>
                        <a:ext cx="18415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7472938"/>
      </p:ext>
    </p:extLst>
  </p:cSld>
  <p:clrMapOvr>
    <a:masterClrMapping/>
  </p:clrMapOvr>
  <p:transition spd="med" advTm="27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281</Words>
  <Application>Microsoft Office PowerPoint</Application>
  <PresentationFormat>Экран (4:3)</PresentationFormat>
  <Paragraphs>72</Paragraphs>
  <Slides>11</Slides>
  <Notes>9</Notes>
  <HiddenSlides>0</HiddenSlides>
  <MMClips>8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Тема Office</vt:lpstr>
      <vt:lpstr>Объект упаковщика для оболочки</vt:lpstr>
      <vt:lpstr>Пакет</vt:lpstr>
      <vt:lpstr>Презентация PowerPoint</vt:lpstr>
      <vt:lpstr>   Непосредственно-образовательная деятельность </vt:lpstr>
      <vt:lpstr>Презентация PowerPoint</vt:lpstr>
      <vt:lpstr>  </vt:lpstr>
      <vt:lpstr>Ход занятия</vt:lpstr>
      <vt:lpstr>Презентация PowerPoint</vt:lpstr>
      <vt:lpstr>Презентация PowerPoint</vt:lpstr>
      <vt:lpstr>Презентация PowerPoint</vt:lpstr>
      <vt:lpstr>Танец с мишкой</vt:lpstr>
      <vt:lpstr>Колыбельная для мишки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27</cp:revision>
  <dcterms:created xsi:type="dcterms:W3CDTF">2020-05-13T09:32:01Z</dcterms:created>
  <dcterms:modified xsi:type="dcterms:W3CDTF">2020-05-19T05:41:10Z</dcterms:modified>
</cp:coreProperties>
</file>