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4" r:id="rId3"/>
    <p:sldId id="267" r:id="rId4"/>
    <p:sldId id="256" r:id="rId5"/>
    <p:sldId id="268" r:id="rId6"/>
    <p:sldId id="258" r:id="rId7"/>
    <p:sldId id="259" r:id="rId8"/>
    <p:sldId id="270" r:id="rId9"/>
    <p:sldId id="271" r:id="rId10"/>
    <p:sldId id="26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81D5-33EC-42A9-AF5B-7F4CF10DFEC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E14E-2D7C-4CC8-A1E3-05726E80F1B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81D5-33EC-42A9-AF5B-7F4CF10DFEC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E14E-2D7C-4CC8-A1E3-05726E80F1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81D5-33EC-42A9-AF5B-7F4CF10DFEC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E14E-2D7C-4CC8-A1E3-05726E80F1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81D5-33EC-42A9-AF5B-7F4CF10DFEC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E14E-2D7C-4CC8-A1E3-05726E80F1B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81D5-33EC-42A9-AF5B-7F4CF10DFEC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E14E-2D7C-4CC8-A1E3-05726E80F1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81D5-33EC-42A9-AF5B-7F4CF10DFEC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E14E-2D7C-4CC8-A1E3-05726E80F1B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81D5-33EC-42A9-AF5B-7F4CF10DFEC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E14E-2D7C-4CC8-A1E3-05726E80F1B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81D5-33EC-42A9-AF5B-7F4CF10DFEC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E14E-2D7C-4CC8-A1E3-05726E80F1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81D5-33EC-42A9-AF5B-7F4CF10DFEC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E14E-2D7C-4CC8-A1E3-05726E80F1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81D5-33EC-42A9-AF5B-7F4CF10DFEC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E14E-2D7C-4CC8-A1E3-05726E80F1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81D5-33EC-42A9-AF5B-7F4CF10DFEC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E14E-2D7C-4CC8-A1E3-05726E80F1B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F1B81D5-33EC-42A9-AF5B-7F4CF10DFEC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27E14E-2D7C-4CC8-A1E3-05726E80F1B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ШАБЛОНЫ(5)\331e0fe694f6d2532266a369ced7f9f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960"/>
            <a:ext cx="7980040" cy="798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29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0"/>
            <a:ext cx="10044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1A33"/>
                </a:solidFill>
                <a:effectLst/>
                <a:latin typeface="Roboto"/>
              </a:rPr>
              <a:t>Хорошо мы погуляли, с ёжиком в прятки поиграли!</a:t>
            </a:r>
            <a:br>
              <a:rPr lang="ru-RU" b="1" i="1" dirty="0" smtClean="0">
                <a:solidFill>
                  <a:srgbClr val="001A33"/>
                </a:solidFill>
                <a:effectLst/>
                <a:latin typeface="Roboto"/>
              </a:rPr>
            </a:br>
            <a:r>
              <a:rPr lang="ru-RU" b="1" i="1" dirty="0" smtClean="0">
                <a:solidFill>
                  <a:srgbClr val="001A33"/>
                </a:solidFill>
                <a:effectLst/>
                <a:latin typeface="Roboto"/>
              </a:rPr>
              <a:t>Ёжик тропкой лесной , побежал к себе домой!</a:t>
            </a:r>
            <a:br>
              <a:rPr lang="ru-RU" b="1" i="1" dirty="0" smtClean="0">
                <a:solidFill>
                  <a:srgbClr val="001A33"/>
                </a:solidFill>
                <a:effectLst/>
                <a:latin typeface="Roboto"/>
              </a:rPr>
            </a:br>
            <a:r>
              <a:rPr lang="ru-RU" b="1" i="1" dirty="0" smtClean="0">
                <a:solidFill>
                  <a:srgbClr val="001A33"/>
                </a:solidFill>
                <a:effectLst/>
                <a:latin typeface="Roboto"/>
              </a:rPr>
              <a:t>И мы с вами будем отдыхать и ежика рисовать!</a:t>
            </a:r>
          </a:p>
          <a:p>
            <a:r>
              <a:rPr lang="ru-RU" b="1" i="1" dirty="0" smtClean="0">
                <a:solidFill>
                  <a:srgbClr val="001A33"/>
                </a:solidFill>
                <a:effectLst/>
                <a:latin typeface="Roboto"/>
              </a:rPr>
              <a:t>До свидания, ребята!</a:t>
            </a:r>
            <a:endParaRPr lang="ru-RU" b="1" i="1" dirty="0">
              <a:solidFill>
                <a:srgbClr val="001A33"/>
              </a:solidFill>
              <a:effectLst/>
              <a:latin typeface="Roboto"/>
            </a:endParaRPr>
          </a:p>
        </p:txBody>
      </p:sp>
      <p:pic>
        <p:nvPicPr>
          <p:cNvPr id="8194" name="Picture 2" descr="D:\Кутняк\резюме\img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4609"/>
            <a:ext cx="7128792" cy="53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73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852" y="980728"/>
            <a:ext cx="87849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Yeseva One"/>
              </a:rPr>
              <a:t>Дистанционное музыкальное  занятие</a:t>
            </a: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Yeseva One"/>
              </a:rPr>
              <a:t>«Музыкальные забавы»</a:t>
            </a:r>
          </a:p>
          <a:p>
            <a:pPr algn="ctr"/>
            <a:endParaRPr lang="ru-RU" sz="3600" b="1" i="1" dirty="0">
              <a:solidFill>
                <a:srgbClr val="FF0000"/>
              </a:solidFill>
              <a:latin typeface="Yeseva One"/>
            </a:endParaRPr>
          </a:p>
          <a:p>
            <a:pPr algn="ctr"/>
            <a:r>
              <a:rPr lang="ru-RU" sz="3600" b="1" i="1" dirty="0" smtClean="0">
                <a:solidFill>
                  <a:schemeClr val="accent1"/>
                </a:solidFill>
                <a:effectLst/>
                <a:latin typeface="Yeseva One"/>
              </a:rPr>
              <a:t>Вторая младшая группа</a:t>
            </a:r>
          </a:p>
          <a:p>
            <a:pPr algn="ctr"/>
            <a:endParaRPr lang="ru-RU" sz="3600" b="1" i="1" dirty="0" smtClean="0">
              <a:solidFill>
                <a:schemeClr val="accent1"/>
              </a:solidFill>
              <a:effectLst/>
              <a:latin typeface="Yeseva One"/>
            </a:endParaRPr>
          </a:p>
          <a:p>
            <a:pPr algn="ctr"/>
            <a:r>
              <a:rPr lang="ru-RU" sz="2800" b="1" i="1" dirty="0" smtClean="0">
                <a:solidFill>
                  <a:srgbClr val="7030A0"/>
                </a:solidFill>
                <a:effectLst/>
                <a:latin typeface="Yeseva One"/>
              </a:rPr>
              <a:t>Музыкальный руководитель :</a:t>
            </a:r>
            <a:r>
              <a:rPr lang="ru-RU" sz="2800" b="1" i="1" dirty="0" err="1" smtClean="0">
                <a:solidFill>
                  <a:srgbClr val="7030A0"/>
                </a:solidFill>
                <a:effectLst/>
                <a:latin typeface="Yeseva One"/>
              </a:rPr>
              <a:t>Ноянова</a:t>
            </a:r>
            <a:r>
              <a:rPr lang="ru-RU" sz="2800" b="1" i="1" dirty="0" smtClean="0">
                <a:solidFill>
                  <a:srgbClr val="7030A0"/>
                </a:solidFill>
                <a:effectLst/>
                <a:latin typeface="Yeseva One"/>
              </a:rPr>
              <a:t> О.В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/>
                <a:latin typeface="Yeseva One"/>
              </a:rPr>
              <a:t>.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/>
                <a:latin typeface="Yeseva One"/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  <a:latin typeface="Yeseva One"/>
              </a:rPr>
              <a:t>МКДОУ «Детский сад№3 п. Теплое</a:t>
            </a:r>
            <a:r>
              <a:rPr lang="ru-RU" sz="3600" b="1" i="1" dirty="0" smtClean="0">
                <a:solidFill>
                  <a:srgbClr val="7030A0"/>
                </a:solidFill>
                <a:latin typeface="Yeseva One"/>
              </a:rPr>
              <a:t>»</a:t>
            </a:r>
            <a:endParaRPr lang="ru-RU" sz="3600" b="1" i="1" dirty="0" smtClean="0">
              <a:solidFill>
                <a:srgbClr val="7030A0"/>
              </a:solidFill>
              <a:effectLst/>
              <a:latin typeface="Yeseva One"/>
            </a:endParaRPr>
          </a:p>
        </p:txBody>
      </p:sp>
    </p:spTree>
    <p:extLst>
      <p:ext uri="{BB962C8B-B14F-4D97-AF65-F5344CB8AC3E}">
        <p14:creationId xmlns:p14="http://schemas.microsoft.com/office/powerpoint/2010/main" val="50749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3254" y="188640"/>
            <a:ext cx="9144000" cy="6367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i="1" u="sng" dirty="0">
                <a:solidFill>
                  <a:srgbClr val="212745"/>
                </a:solidFill>
                <a:latin typeface="Cambria"/>
                <a:ea typeface="Calibri"/>
                <a:cs typeface="Times New Roman"/>
              </a:rPr>
              <a:t>Цель:</a:t>
            </a:r>
            <a:endParaRPr lang="ru-RU" sz="2400" dirty="0">
              <a:solidFill>
                <a:srgbClr val="212745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Arial"/>
              </a:rPr>
              <a:t>-настроить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Arial"/>
              </a:rPr>
              <a:t>ребенка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Arial"/>
              </a:rPr>
              <a:t>на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Arial"/>
              </a:rPr>
              <a:t>занятие</a:t>
            </a:r>
            <a:endParaRPr lang="ru-RU" sz="24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Times New Roman"/>
              </a:rPr>
              <a:t>-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Arial"/>
              </a:rPr>
              <a:t>развивать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Arial"/>
              </a:rPr>
              <a:t>музыкальность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Arial"/>
              </a:rPr>
              <a:t>ребенка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24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2400"/>
              </a:spcBef>
            </a:pPr>
            <a:r>
              <a:rPr lang="ru-RU" sz="2400" kern="0" dirty="0">
                <a:solidFill>
                  <a:srgbClr val="C00000"/>
                </a:solidFill>
                <a:latin typeface="Cambria"/>
                <a:ea typeface="Times New Roman"/>
                <a:cs typeface="Arial"/>
              </a:rPr>
              <a:t>-вызывать</a:t>
            </a:r>
            <a:r>
              <a:rPr lang="ru-RU" sz="2400" kern="0" dirty="0">
                <a:solidFill>
                  <a:srgbClr val="C00000"/>
                </a:solidFill>
                <a:latin typeface="Cambria"/>
                <a:ea typeface="Times New Roman"/>
                <a:cs typeface="Times New Roman"/>
              </a:rPr>
              <a:t> </a:t>
            </a:r>
            <a:r>
              <a:rPr lang="ru-RU" sz="2400" kern="0" dirty="0">
                <a:solidFill>
                  <a:srgbClr val="C00000"/>
                </a:solidFill>
                <a:latin typeface="Cambria"/>
                <a:ea typeface="Times New Roman"/>
                <a:cs typeface="Arial"/>
              </a:rPr>
              <a:t>эмоциональную</a:t>
            </a:r>
            <a:r>
              <a:rPr lang="ru-RU" sz="2400" kern="0" dirty="0">
                <a:solidFill>
                  <a:srgbClr val="C00000"/>
                </a:solidFill>
                <a:latin typeface="Cambria"/>
                <a:ea typeface="Times New Roman"/>
                <a:cs typeface="Times New Roman"/>
              </a:rPr>
              <a:t> </a:t>
            </a:r>
            <a:r>
              <a:rPr lang="ru-RU" sz="2400" kern="0" dirty="0">
                <a:solidFill>
                  <a:srgbClr val="C00000"/>
                </a:solidFill>
                <a:latin typeface="Cambria"/>
                <a:ea typeface="Times New Roman"/>
                <a:cs typeface="Arial"/>
              </a:rPr>
              <a:t>отзывчивость</a:t>
            </a:r>
            <a:r>
              <a:rPr lang="ru-RU" sz="2400" kern="0" dirty="0">
                <a:solidFill>
                  <a:srgbClr val="C00000"/>
                </a:solidFill>
                <a:latin typeface="Cambria"/>
                <a:ea typeface="Times New Roman"/>
                <a:cs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2400" kern="0" dirty="0">
                <a:solidFill>
                  <a:srgbClr val="C00000"/>
                </a:solidFill>
                <a:latin typeface="Cambria"/>
                <a:ea typeface="Times New Roman"/>
                <a:cs typeface="Arial"/>
              </a:rPr>
              <a:t>на</a:t>
            </a:r>
            <a:r>
              <a:rPr lang="ru-RU" sz="2400" kern="0" dirty="0">
                <a:solidFill>
                  <a:srgbClr val="C00000"/>
                </a:solidFill>
                <a:latin typeface="Cambria"/>
                <a:ea typeface="Times New Roman"/>
                <a:cs typeface="Times New Roman"/>
              </a:rPr>
              <a:t> </a:t>
            </a:r>
            <a:r>
              <a:rPr lang="ru-RU" sz="2400" kern="0" dirty="0">
                <a:solidFill>
                  <a:srgbClr val="C00000"/>
                </a:solidFill>
                <a:latin typeface="Cambria"/>
                <a:ea typeface="Times New Roman"/>
                <a:cs typeface="Arial"/>
              </a:rPr>
              <a:t>музыку</a:t>
            </a:r>
            <a:r>
              <a:rPr lang="ru-RU" sz="2400" kern="0" dirty="0">
                <a:solidFill>
                  <a:srgbClr val="C00000"/>
                </a:solidFill>
                <a:latin typeface="Cambria"/>
                <a:ea typeface="Times New Roman"/>
                <a:cs typeface="Times New Roman"/>
              </a:rPr>
              <a:t> </a:t>
            </a:r>
            <a:r>
              <a:rPr lang="ru-RU" sz="2400" kern="0" dirty="0">
                <a:solidFill>
                  <a:srgbClr val="C00000"/>
                </a:solidFill>
                <a:latin typeface="Cambria"/>
                <a:ea typeface="Times New Roman"/>
                <a:cs typeface="Arial"/>
              </a:rPr>
              <a:t>в</a:t>
            </a:r>
            <a:r>
              <a:rPr lang="ru-RU" sz="2400" kern="0" dirty="0">
                <a:solidFill>
                  <a:srgbClr val="C00000"/>
                </a:solidFill>
                <a:latin typeface="Cambria"/>
                <a:ea typeface="Times New Roman"/>
                <a:cs typeface="Times New Roman"/>
              </a:rPr>
              <a:t> </a:t>
            </a:r>
            <a:r>
              <a:rPr lang="ru-RU" sz="2400" kern="0" dirty="0">
                <a:solidFill>
                  <a:srgbClr val="C00000"/>
                </a:solidFill>
                <a:latin typeface="Cambria"/>
                <a:ea typeface="Times New Roman"/>
                <a:cs typeface="Arial"/>
              </a:rPr>
              <a:t>пении</a:t>
            </a:r>
            <a:r>
              <a:rPr lang="ru-RU" sz="2400" kern="0" dirty="0">
                <a:solidFill>
                  <a:srgbClr val="C00000"/>
                </a:solidFill>
                <a:latin typeface="Cambria"/>
                <a:ea typeface="Times New Roman"/>
                <a:cs typeface="Times New Roman"/>
              </a:rPr>
              <a:t>, </a:t>
            </a:r>
            <a:r>
              <a:rPr lang="ru-RU" sz="2400" kern="0" dirty="0">
                <a:solidFill>
                  <a:srgbClr val="C00000"/>
                </a:solidFill>
                <a:latin typeface="Cambria"/>
                <a:ea typeface="Times New Roman"/>
                <a:cs typeface="Arial"/>
              </a:rPr>
              <a:t>слушании</a:t>
            </a:r>
            <a:r>
              <a:rPr lang="ru-RU" sz="2400" kern="0" dirty="0">
                <a:solidFill>
                  <a:srgbClr val="C00000"/>
                </a:solidFill>
                <a:latin typeface="Cambria"/>
                <a:ea typeface="Times New Roman"/>
                <a:cs typeface="Times New Roman"/>
              </a:rPr>
              <a:t> </a:t>
            </a:r>
            <a:r>
              <a:rPr lang="ru-RU" sz="2400" kern="0" dirty="0">
                <a:solidFill>
                  <a:srgbClr val="C00000"/>
                </a:solidFill>
                <a:latin typeface="Cambria"/>
                <a:ea typeface="Times New Roman"/>
                <a:cs typeface="Arial"/>
              </a:rPr>
              <a:t>музыки</a:t>
            </a:r>
            <a:r>
              <a:rPr lang="ru-RU" sz="2400" kern="0" dirty="0">
                <a:solidFill>
                  <a:srgbClr val="C00000"/>
                </a:solidFill>
                <a:latin typeface="Cambria"/>
                <a:ea typeface="Times New Roman"/>
                <a:cs typeface="Times New Roman"/>
              </a:rPr>
              <a:t>, </a:t>
            </a:r>
            <a:r>
              <a:rPr lang="ru-RU" sz="2400" kern="0" dirty="0">
                <a:solidFill>
                  <a:srgbClr val="C00000"/>
                </a:solidFill>
                <a:latin typeface="Cambria"/>
                <a:ea typeface="Times New Roman"/>
                <a:cs typeface="Arial"/>
              </a:rPr>
              <a:t>музыкально</a:t>
            </a:r>
            <a:r>
              <a:rPr lang="ru-RU" sz="2400" kern="0" dirty="0">
                <a:solidFill>
                  <a:srgbClr val="C00000"/>
                </a:solidFill>
                <a:latin typeface="Cambria"/>
                <a:ea typeface="Times New Roman"/>
                <a:cs typeface="Times New Roman"/>
              </a:rPr>
              <a:t> –</a:t>
            </a:r>
            <a:r>
              <a:rPr lang="ru-RU" sz="2400" kern="0" dirty="0">
                <a:solidFill>
                  <a:srgbClr val="C00000"/>
                </a:solidFill>
                <a:latin typeface="Cambria"/>
                <a:ea typeface="Times New Roman"/>
                <a:cs typeface="Arial"/>
              </a:rPr>
              <a:t>ритмических</a:t>
            </a:r>
            <a:r>
              <a:rPr lang="ru-RU" sz="2400" kern="0" dirty="0">
                <a:solidFill>
                  <a:srgbClr val="C00000"/>
                </a:solidFill>
                <a:latin typeface="Cambria"/>
                <a:ea typeface="Times New Roman"/>
                <a:cs typeface="Times New Roman"/>
              </a:rPr>
              <a:t> </a:t>
            </a:r>
            <a:r>
              <a:rPr lang="ru-RU" sz="2400" kern="0" dirty="0">
                <a:solidFill>
                  <a:srgbClr val="C00000"/>
                </a:solidFill>
                <a:latin typeface="Cambria"/>
                <a:ea typeface="Times New Roman"/>
                <a:cs typeface="Arial"/>
              </a:rPr>
              <a:t>занятий</a:t>
            </a:r>
            <a:r>
              <a:rPr lang="ru-RU" sz="2400" b="1" kern="0" dirty="0">
                <a:solidFill>
                  <a:srgbClr val="C00000"/>
                </a:solidFill>
                <a:latin typeface="Cambria"/>
                <a:ea typeface="Times New Roman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i="1" u="sng" dirty="0">
                <a:solidFill>
                  <a:srgbClr val="212745"/>
                </a:solidFill>
                <a:latin typeface="Cambria"/>
                <a:ea typeface="Calibri"/>
                <a:cs typeface="Arial"/>
              </a:rPr>
              <a:t>Задачи</a:t>
            </a:r>
            <a:r>
              <a:rPr lang="ru-RU" sz="2400" b="1" i="1" u="sng" dirty="0">
                <a:solidFill>
                  <a:srgbClr val="212745"/>
                </a:solidFill>
                <a:latin typeface="Cambria"/>
                <a:ea typeface="Calibri"/>
                <a:cs typeface="Times New Roman"/>
              </a:rPr>
              <a:t>:</a:t>
            </a:r>
            <a:endParaRPr lang="ru-RU" sz="2400" dirty="0">
              <a:solidFill>
                <a:srgbClr val="212745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Times New Roman"/>
              </a:rPr>
              <a:t>-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Arial"/>
              </a:rPr>
              <a:t>формировать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Arial"/>
              </a:rPr>
              <a:t>знания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Arial"/>
              </a:rPr>
              <a:t>о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Arial"/>
              </a:rPr>
              <a:t>музыке</a:t>
            </a:r>
            <a:endParaRPr lang="ru-RU" sz="24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Times New Roman"/>
              </a:rPr>
              <a:t>-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Arial"/>
              </a:rPr>
              <a:t>совершенствовать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Arial"/>
              </a:rPr>
              <a:t>песенные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Arial"/>
              </a:rPr>
              <a:t>навыки</a:t>
            </a:r>
            <a:endParaRPr lang="ru-RU" sz="24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Arial"/>
              </a:rPr>
              <a:t>Развивать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Arial"/>
              </a:rPr>
              <a:t>музыкально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Times New Roman"/>
              </a:rPr>
              <a:t>-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Arial"/>
              </a:rPr>
              <a:t>исполнительские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Arial"/>
              </a:rPr>
              <a:t>навыки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Times New Roman"/>
              </a:rPr>
              <a:t>, 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Arial"/>
              </a:rPr>
              <a:t>активизировать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Arial"/>
              </a:rPr>
              <a:t>творческие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Arial"/>
              </a:rPr>
              <a:t>способности</a:t>
            </a: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Times New Roman"/>
              </a:rPr>
              <a:t>.</a:t>
            </a:r>
            <a:endParaRPr lang="ru-RU" sz="24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C00000"/>
                </a:solidFill>
                <a:latin typeface="Cambria"/>
                <a:ea typeface="Calibri"/>
                <a:cs typeface="Times New Roman"/>
              </a:rPr>
              <a:t> </a:t>
            </a:r>
            <a:endParaRPr lang="ru-RU" sz="2400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984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670" y="260648"/>
            <a:ext cx="87849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Здравствуйте</a:t>
            </a:r>
            <a:r>
              <a:rPr lang="ru-RU" dirty="0">
                <a:solidFill>
                  <a:srgbClr val="C00000"/>
                </a:solidFill>
              </a:rPr>
              <a:t>, ребята!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Сегодня такой хороший денёк, давайте пожелаем друг другу доброго </a:t>
            </a:r>
            <a:r>
              <a:rPr lang="ru-RU" dirty="0" smtClean="0">
                <a:solidFill>
                  <a:srgbClr val="C00000"/>
                </a:solidFill>
              </a:rPr>
              <a:t>утра!</a:t>
            </a:r>
          </a:p>
          <a:p>
            <a:endParaRPr lang="ru-RU" dirty="0"/>
          </a:p>
          <a:p>
            <a:r>
              <a:rPr lang="ru-RU" dirty="0">
                <a:solidFill>
                  <a:schemeClr val="accent6"/>
                </a:solidFill>
              </a:rPr>
              <a:t>♫ </a:t>
            </a:r>
            <a:r>
              <a:rPr lang="ru-RU" dirty="0" err="1">
                <a:solidFill>
                  <a:schemeClr val="accent6"/>
                </a:solidFill>
              </a:rPr>
              <a:t>Распевка</a:t>
            </a:r>
            <a:r>
              <a:rPr lang="ru-RU" dirty="0">
                <a:solidFill>
                  <a:schemeClr val="accent6"/>
                </a:solidFill>
              </a:rPr>
              <a:t> «Доброе утро». Музыка и слова О. </a:t>
            </a:r>
            <a:r>
              <a:rPr lang="ru-RU" dirty="0" err="1">
                <a:solidFill>
                  <a:schemeClr val="accent6"/>
                </a:solidFill>
              </a:rPr>
              <a:t>Арсеневской</a:t>
            </a:r>
            <a:r>
              <a:rPr lang="ru-RU" dirty="0">
                <a:solidFill>
                  <a:schemeClr val="accent6"/>
                </a:solidFill>
              </a:rPr>
              <a:t> </a:t>
            </a:r>
            <a:r>
              <a:rPr lang="ru-RU" dirty="0" smtClean="0">
                <a:solidFill>
                  <a:schemeClr val="accent6"/>
                </a:solidFill>
              </a:rPr>
              <a:t>♫</a:t>
            </a:r>
            <a:endParaRPr lang="ru-RU" dirty="0">
              <a:solidFill>
                <a:schemeClr val="accent6"/>
              </a:solidFill>
            </a:endParaRPr>
          </a:p>
          <a:p>
            <a:r>
              <a:rPr lang="ru-RU" b="1" i="1" dirty="0"/>
              <a:t>Доброе утро! Улыбнись скорее! (Руки разводят в стороны)</a:t>
            </a:r>
            <a:br>
              <a:rPr lang="ru-RU" b="1" i="1" dirty="0"/>
            </a:br>
            <a:r>
              <a:rPr lang="ru-RU" b="1" i="1" dirty="0"/>
              <a:t>И сегодня целый день будет веселее! (Руки разводят в стороны)</a:t>
            </a:r>
            <a:br>
              <a:rPr lang="ru-RU" b="1" i="1" dirty="0"/>
            </a:br>
            <a:r>
              <a:rPr lang="ru-RU" b="1" i="1" dirty="0"/>
              <a:t>Не забудем мы умыть носик, глазки, щёчки! (Движения по тексту)</a:t>
            </a:r>
            <a:br>
              <a:rPr lang="ru-RU" b="1" i="1" dirty="0"/>
            </a:br>
            <a:r>
              <a:rPr lang="ru-RU" b="1" i="1" dirty="0"/>
              <a:t>Будем мы красивыми, как в саду цветочки! (Бахвалимся)</a:t>
            </a:r>
            <a:br>
              <a:rPr lang="ru-RU" b="1" i="1" dirty="0"/>
            </a:br>
            <a:r>
              <a:rPr lang="ru-RU" b="1" i="1" dirty="0"/>
              <a:t>Будем мы красивыми, как в саду цветочки! (Руки разводят в стороны)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3597945"/>
              </p:ext>
            </p:extLst>
          </p:nvPr>
        </p:nvGraphicFramePr>
        <p:xfrm>
          <a:off x="2627784" y="0"/>
          <a:ext cx="51577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Объект упаковщика для оболочки" showAsIcon="1" r:id="rId3" imgW="5157360" imgH="685800" progId="Package">
                  <p:embed/>
                </p:oleObj>
              </mc:Choice>
              <mc:Fallback>
                <p:oleObj name="Объект упаковщика для оболочки" showAsIcon="1" r:id="rId3" imgW="515736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27784" y="0"/>
                        <a:ext cx="515778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2" descr="D:\Кутняк\резюме\s12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62" y="2845971"/>
            <a:ext cx="7128792" cy="400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60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507" y="1196752"/>
            <a:ext cx="89644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</a:rPr>
              <a:t>У окошка я сижу,  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</a:rPr>
              <a:t>(«колечки» из большого пальчика поочередно с каждым одной руки)</a:t>
            </a:r>
            <a:endParaRPr lang="ru-RU" sz="1400" b="1" i="0" dirty="0" smtClean="0">
              <a:solidFill>
                <a:schemeClr val="accent5">
                  <a:lumMod val="50000"/>
                </a:schemeClr>
              </a:solidFill>
              <a:effectLst/>
              <a:latin typeface="Calibri"/>
            </a:endParaRPr>
          </a:p>
          <a:p>
            <a:r>
              <a:rPr lang="ru-RU" b="1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</a:rPr>
              <a:t>целый день в окно гляжу 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</a:rPr>
              <a:t>(то же другой рукой)</a:t>
            </a:r>
            <a:endParaRPr lang="ru-RU" sz="1400" b="1" i="0" dirty="0" smtClean="0">
              <a:solidFill>
                <a:schemeClr val="accent5">
                  <a:lumMod val="50000"/>
                </a:schemeClr>
              </a:solidFill>
              <a:effectLst/>
              <a:latin typeface="Calibri"/>
            </a:endParaRPr>
          </a:p>
          <a:p>
            <a:r>
              <a:rPr lang="ru-RU" b="1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</a:rPr>
              <a:t>Вижу я в окошко, </a:t>
            </a:r>
            <a:r>
              <a:rPr lang="ru-RU" b="1" i="1" u="none" strike="noStrike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</a:rPr>
              <a:t>(колечки возле глаз)</a:t>
            </a:r>
            <a:endParaRPr lang="ru-RU" sz="1400" b="1" i="0" dirty="0" smtClean="0">
              <a:solidFill>
                <a:schemeClr val="accent5">
                  <a:lumMod val="50000"/>
                </a:schemeClr>
              </a:solidFill>
              <a:effectLst/>
              <a:latin typeface="Calibri"/>
            </a:endParaRPr>
          </a:p>
          <a:p>
            <a:r>
              <a:rPr lang="ru-RU" b="1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</a:rPr>
              <a:t>как гуляет кошка.  (2 раза) </a:t>
            </a:r>
            <a:r>
              <a:rPr lang="ru-RU" b="1" i="1" u="none" strike="noStrike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</a:rPr>
              <a:t>(«усики»- растопыренные пальцы у подбородка)</a:t>
            </a:r>
            <a:endParaRPr lang="ru-RU" sz="1400" b="1" i="0" dirty="0" smtClean="0">
              <a:solidFill>
                <a:schemeClr val="accent5">
                  <a:lumMod val="50000"/>
                </a:schemeClr>
              </a:solidFill>
              <a:effectLst/>
              <a:latin typeface="Calibri"/>
            </a:endParaRPr>
          </a:p>
          <a:p>
            <a:r>
              <a:rPr lang="ru-RU" b="1" i="0" u="none" strike="noStrike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</a:rPr>
              <a:t>У окошка я сижу, целый день в окно гляжу.</a:t>
            </a:r>
            <a:endParaRPr lang="ru-RU" sz="1400" b="1" i="0" dirty="0" smtClean="0">
              <a:solidFill>
                <a:schemeClr val="accent5">
                  <a:lumMod val="50000"/>
                </a:schemeClr>
              </a:solidFill>
              <a:effectLst/>
              <a:latin typeface="Calibri"/>
            </a:endParaRPr>
          </a:p>
          <a:p>
            <a:r>
              <a:rPr lang="ru-RU" b="1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</a:rPr>
              <a:t>Птички зернышки клюют, только кошке не дают.  (2 раза) </a:t>
            </a:r>
            <a:r>
              <a:rPr lang="ru-RU" b="1" i="1" u="none" strike="noStrike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</a:rPr>
              <a:t>(пальчиками «клюют» на ладошках обеих рук - с начала на одной, потом на другой)</a:t>
            </a:r>
            <a:endParaRPr lang="ru-RU" sz="1400" b="1" i="0" dirty="0" smtClean="0">
              <a:solidFill>
                <a:schemeClr val="accent5">
                  <a:lumMod val="50000"/>
                </a:schemeClr>
              </a:solidFill>
              <a:effectLst/>
              <a:latin typeface="Calibri"/>
            </a:endParaRPr>
          </a:p>
          <a:p>
            <a:r>
              <a:rPr lang="ru-RU" b="1" i="0" u="none" strike="noStrike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</a:rPr>
              <a:t>У окошка я сижу, целый день в окно гляжу.</a:t>
            </a:r>
            <a:endParaRPr lang="ru-RU" sz="1400" b="1" i="0" dirty="0" smtClean="0">
              <a:solidFill>
                <a:schemeClr val="accent5">
                  <a:lumMod val="50000"/>
                </a:schemeClr>
              </a:solidFill>
              <a:effectLst/>
              <a:latin typeface="Calibri"/>
            </a:endParaRPr>
          </a:p>
          <a:p>
            <a:r>
              <a:rPr lang="ru-RU" b="1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</a:rPr>
              <a:t>Дождик на дорожку капает немножко.  (2 раза) </a:t>
            </a:r>
            <a:r>
              <a:rPr lang="ru-RU" b="1" i="1" u="none" strike="noStrike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</a:rPr>
              <a:t>(пальчики-«капельки» по вытянутой руке от ладошки к плечу)</a:t>
            </a:r>
            <a:endParaRPr lang="ru-RU" sz="1400" b="1" i="0" dirty="0" smtClean="0">
              <a:solidFill>
                <a:schemeClr val="accent5">
                  <a:lumMod val="50000"/>
                </a:schemeClr>
              </a:solidFill>
              <a:effectLst/>
              <a:latin typeface="Calibri"/>
            </a:endParaRPr>
          </a:p>
          <a:p>
            <a:r>
              <a:rPr lang="ru-RU" b="1" i="0" u="none" strike="noStrike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</a:rPr>
              <a:t>У окошка я сижу, целый день в окно гляжу.</a:t>
            </a:r>
            <a:endParaRPr lang="ru-RU" sz="1400" b="1" i="0" dirty="0" smtClean="0">
              <a:solidFill>
                <a:schemeClr val="accent5">
                  <a:lumMod val="50000"/>
                </a:schemeClr>
              </a:solidFill>
              <a:effectLst/>
              <a:latin typeface="Calibri"/>
            </a:endParaRPr>
          </a:p>
          <a:p>
            <a:r>
              <a:rPr lang="ru-RU" b="1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</a:rPr>
              <a:t>Вижу я в окошко – убежала кошка!  (2 раза) </a:t>
            </a:r>
            <a:r>
              <a:rPr lang="ru-RU" b="1" i="1" u="none" strike="noStrike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</a:rPr>
              <a:t>(два пальчика «убегают» по обратной стороне руки от ладошек к плечу)</a:t>
            </a:r>
            <a:endParaRPr lang="ru-RU" sz="1400" b="1" i="0" dirty="0">
              <a:solidFill>
                <a:schemeClr val="accent5">
                  <a:lumMod val="50000"/>
                </a:schemeClr>
              </a:solidFill>
              <a:effectLst/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260648"/>
            <a:ext cx="89514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 сейчас мы посидим, и в окошко поглядим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Садитесь, ребята, повторяйте за мной.</a:t>
            </a:r>
            <a:endParaRPr lang="ru-RU" dirty="0"/>
          </a:p>
          <a:p>
            <a:r>
              <a:rPr lang="ru-RU" sz="2000" b="1" i="1" dirty="0">
                <a:solidFill>
                  <a:schemeClr val="accent6"/>
                </a:solidFill>
              </a:rPr>
              <a:t>Пальчиковая гимнастика « У окошка»</a:t>
            </a:r>
          </a:p>
        </p:txBody>
      </p:sp>
    </p:spTree>
    <p:extLst>
      <p:ext uri="{BB962C8B-B14F-4D97-AF65-F5344CB8AC3E}">
        <p14:creationId xmlns:p14="http://schemas.microsoft.com/office/powerpoint/2010/main" val="296454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001A33"/>
                </a:solidFill>
                <a:effectLst/>
                <a:latin typeface="Roboto"/>
              </a:rPr>
              <a:t>Как здорово мы с вами погуляли… Смотрите, и жука на ветке увидали!</a:t>
            </a:r>
            <a:br>
              <a:rPr lang="ru-RU" b="0" i="0" dirty="0" smtClean="0">
                <a:solidFill>
                  <a:srgbClr val="001A33"/>
                </a:solidFill>
                <a:effectLst/>
                <a:latin typeface="Roboto"/>
              </a:rPr>
            </a:br>
            <a:r>
              <a:rPr lang="ru-RU" b="0" i="0" dirty="0" smtClean="0">
                <a:solidFill>
                  <a:srgbClr val="001A33"/>
                </a:solidFill>
                <a:effectLst/>
                <a:latin typeface="Roboto"/>
              </a:rPr>
              <a:t>Давайте на пенёчке отдохнем, и песню про жука споём!</a:t>
            </a:r>
          </a:p>
          <a:p>
            <a:r>
              <a:rPr lang="ru-RU" b="1" i="1" dirty="0" smtClean="0">
                <a:solidFill>
                  <a:srgbClr val="FF0000"/>
                </a:solidFill>
                <a:effectLst/>
                <a:latin typeface="Yeseva One"/>
              </a:rPr>
              <a:t>♫ Песенка-</a:t>
            </a:r>
            <a:r>
              <a:rPr lang="ru-RU" b="1" i="1" dirty="0" err="1" smtClean="0">
                <a:solidFill>
                  <a:srgbClr val="FF0000"/>
                </a:solidFill>
                <a:effectLst/>
                <a:latin typeface="Yeseva One"/>
              </a:rPr>
              <a:t>распевка</a:t>
            </a:r>
            <a:r>
              <a:rPr lang="ru-RU" b="1" i="1" dirty="0" smtClean="0">
                <a:solidFill>
                  <a:srgbClr val="FF0000"/>
                </a:solidFill>
                <a:effectLst/>
                <a:latin typeface="Yeseva One"/>
              </a:rPr>
              <a:t> «Жук». 35 секунд ♫</a:t>
            </a:r>
          </a:p>
          <a:p>
            <a:r>
              <a:rPr lang="ru-RU" b="0" i="0" dirty="0" smtClean="0">
                <a:solidFill>
                  <a:srgbClr val="001A33"/>
                </a:solidFill>
                <a:effectLst/>
                <a:latin typeface="Roboto"/>
              </a:rPr>
              <a:t>Жук, жук, пожужжи, как летаешь, покажи?</a:t>
            </a:r>
            <a:br>
              <a:rPr lang="ru-RU" b="0" i="0" dirty="0" smtClean="0">
                <a:solidFill>
                  <a:srgbClr val="001A33"/>
                </a:solidFill>
                <a:effectLst/>
                <a:latin typeface="Roboto"/>
              </a:rPr>
            </a:br>
            <a:r>
              <a:rPr lang="ru-RU" b="0" i="0" dirty="0" err="1" smtClean="0">
                <a:solidFill>
                  <a:srgbClr val="001A33"/>
                </a:solidFill>
                <a:effectLst/>
                <a:latin typeface="Roboto"/>
              </a:rPr>
              <a:t>Жу-жу-жу-жу</a:t>
            </a:r>
            <a:r>
              <a:rPr lang="ru-RU" b="0" i="0" dirty="0" smtClean="0">
                <a:solidFill>
                  <a:srgbClr val="001A33"/>
                </a:solidFill>
                <a:effectLst/>
                <a:latin typeface="Roboto"/>
              </a:rPr>
              <a:t>, я летаю и жужжу…</a:t>
            </a:r>
            <a:br>
              <a:rPr lang="ru-RU" b="0" i="0" dirty="0" smtClean="0">
                <a:solidFill>
                  <a:srgbClr val="001A33"/>
                </a:solidFill>
                <a:effectLst/>
                <a:latin typeface="Roboto"/>
              </a:rPr>
            </a:br>
            <a:r>
              <a:rPr lang="ru-RU" b="0" i="0" dirty="0" err="1" smtClean="0">
                <a:solidFill>
                  <a:srgbClr val="001A33"/>
                </a:solidFill>
                <a:effectLst/>
                <a:latin typeface="Roboto"/>
              </a:rPr>
              <a:t>Жу-жу-жу-жу</a:t>
            </a:r>
            <a:r>
              <a:rPr lang="ru-RU" b="0" i="0" dirty="0" smtClean="0">
                <a:solidFill>
                  <a:srgbClr val="001A33"/>
                </a:solidFill>
                <a:effectLst/>
                <a:latin typeface="Roboto"/>
              </a:rPr>
              <a:t>.</a:t>
            </a:r>
            <a:br>
              <a:rPr lang="ru-RU" b="0" i="0" dirty="0" smtClean="0">
                <a:solidFill>
                  <a:srgbClr val="001A33"/>
                </a:solidFill>
                <a:effectLst/>
                <a:latin typeface="Roboto"/>
              </a:rPr>
            </a:br>
            <a:r>
              <a:rPr lang="ru-RU" b="0" i="0" dirty="0" smtClean="0">
                <a:solidFill>
                  <a:srgbClr val="001A33"/>
                </a:solidFill>
                <a:effectLst/>
                <a:latin typeface="Roboto"/>
              </a:rPr>
              <a:t>Жук, жук, пожужжи, как летаешь, покажи?</a:t>
            </a:r>
            <a:br>
              <a:rPr lang="ru-RU" b="0" i="0" dirty="0" smtClean="0">
                <a:solidFill>
                  <a:srgbClr val="001A33"/>
                </a:solidFill>
                <a:effectLst/>
                <a:latin typeface="Roboto"/>
              </a:rPr>
            </a:br>
            <a:r>
              <a:rPr lang="ru-RU" b="0" i="0" dirty="0" err="1" smtClean="0">
                <a:solidFill>
                  <a:srgbClr val="001A33"/>
                </a:solidFill>
                <a:effectLst/>
                <a:latin typeface="Roboto"/>
              </a:rPr>
              <a:t>Жуууу</a:t>
            </a:r>
            <a:r>
              <a:rPr lang="ru-RU" b="0" i="0" dirty="0" smtClean="0">
                <a:solidFill>
                  <a:srgbClr val="001A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001A33"/>
                </a:solidFill>
                <a:effectLst/>
                <a:latin typeface="Roboto"/>
              </a:rPr>
              <a:t>жуууу</a:t>
            </a:r>
            <a:r>
              <a:rPr lang="ru-RU" b="0" i="0" dirty="0" smtClean="0">
                <a:solidFill>
                  <a:srgbClr val="001A33"/>
                </a:solidFill>
                <a:effectLst/>
                <a:latin typeface="Roboto"/>
              </a:rPr>
              <a:t>, я летаю и </a:t>
            </a:r>
            <a:r>
              <a:rPr lang="ru-RU" b="0" i="0" dirty="0" err="1" smtClean="0">
                <a:solidFill>
                  <a:srgbClr val="001A33"/>
                </a:solidFill>
                <a:effectLst/>
                <a:latin typeface="Roboto"/>
              </a:rPr>
              <a:t>жужжуууу</a:t>
            </a:r>
            <a:r>
              <a:rPr lang="ru-RU" b="0" i="0" dirty="0" smtClean="0">
                <a:solidFill>
                  <a:srgbClr val="001A33"/>
                </a:solidFill>
                <a:effectLst/>
                <a:latin typeface="Roboto"/>
              </a:rPr>
              <a:t/>
            </a:r>
            <a:br>
              <a:rPr lang="ru-RU" b="0" i="0" dirty="0" smtClean="0">
                <a:solidFill>
                  <a:srgbClr val="001A33"/>
                </a:solidFill>
                <a:effectLst/>
                <a:latin typeface="Roboto"/>
              </a:rPr>
            </a:br>
            <a:r>
              <a:rPr lang="ru-RU" b="0" i="0" dirty="0" err="1" smtClean="0">
                <a:solidFill>
                  <a:srgbClr val="001A33"/>
                </a:solidFill>
                <a:effectLst/>
                <a:latin typeface="Roboto"/>
              </a:rPr>
              <a:t>Жуууу</a:t>
            </a:r>
            <a:r>
              <a:rPr lang="ru-RU" b="0" i="0" dirty="0" smtClean="0">
                <a:solidFill>
                  <a:srgbClr val="001A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001A33"/>
                </a:solidFill>
                <a:effectLst/>
                <a:latin typeface="Roboto"/>
              </a:rPr>
              <a:t>жуууу</a:t>
            </a:r>
            <a:r>
              <a:rPr lang="ru-RU" b="0" i="0" dirty="0" smtClean="0">
                <a:solidFill>
                  <a:srgbClr val="001A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001A33"/>
                </a:solidFill>
                <a:effectLst/>
                <a:latin typeface="Roboto"/>
              </a:rPr>
              <a:t>жуууу</a:t>
            </a:r>
            <a:r>
              <a:rPr lang="ru-RU" b="0" i="0" dirty="0" smtClean="0">
                <a:solidFill>
                  <a:srgbClr val="001A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001A33"/>
                </a:solidFill>
                <a:effectLst/>
                <a:latin typeface="Roboto"/>
              </a:rPr>
              <a:t>жуууу</a:t>
            </a:r>
            <a:r>
              <a:rPr lang="ru-RU" b="0" i="0" dirty="0" smtClean="0">
                <a:solidFill>
                  <a:srgbClr val="001A33"/>
                </a:solidFill>
                <a:effectLst/>
                <a:latin typeface="Roboto"/>
              </a:rPr>
              <a:t>.</a:t>
            </a:r>
            <a:endParaRPr lang="ru-RU" b="0" i="0" dirty="0">
              <a:solidFill>
                <a:srgbClr val="001A33"/>
              </a:solidFill>
              <a:effectLst/>
              <a:latin typeface="Roboto"/>
            </a:endParaRPr>
          </a:p>
        </p:txBody>
      </p:sp>
      <p:pic>
        <p:nvPicPr>
          <p:cNvPr id="5122" name="Picture 2" descr="D:\Кутняк\резюме\depositphotos_55855801-stock-illustration-смешные-жу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86" y="2645756"/>
            <a:ext cx="5461502" cy="421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7141543"/>
              </p:ext>
            </p:extLst>
          </p:nvPr>
        </p:nvGraphicFramePr>
        <p:xfrm>
          <a:off x="2627784" y="980728"/>
          <a:ext cx="80787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Объект упаковщика для оболочки" showAsIcon="1" r:id="rId4" imgW="8079120" imgH="685800" progId="Package">
                  <p:embed/>
                </p:oleObj>
              </mc:Choice>
              <mc:Fallback>
                <p:oleObj name="Объект упаковщика для оболочки" showAsIcon="1" r:id="rId4" imgW="80791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7784" y="980728"/>
                        <a:ext cx="8078788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831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21" y="332656"/>
            <a:ext cx="90243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 </a:t>
            </a:r>
            <a:r>
              <a:rPr lang="ru-RU" dirty="0"/>
              <a:t>в лесу под ёлкой нас кто-то поджидает!</a:t>
            </a:r>
            <a:br>
              <a:rPr lang="ru-RU" dirty="0"/>
            </a:br>
            <a:r>
              <a:rPr lang="ru-RU" dirty="0"/>
              <a:t>А кто он, вы узнаете, когда отгадаете </a:t>
            </a:r>
            <a:r>
              <a:rPr lang="ru-RU" dirty="0" smtClean="0"/>
              <a:t>загадку</a:t>
            </a:r>
            <a:r>
              <a:rPr lang="ru-RU" i="1" dirty="0" smtClean="0">
                <a:solidFill>
                  <a:srgbClr val="C00000"/>
                </a:solidFill>
              </a:rPr>
              <a:t>:(прочитать загадку)</a:t>
            </a:r>
            <a:endParaRPr lang="ru-RU" i="1" dirty="0">
              <a:solidFill>
                <a:srgbClr val="C00000"/>
              </a:solidFill>
            </a:endParaRPr>
          </a:p>
          <a:p>
            <a:r>
              <a:rPr lang="ru-RU" b="1" i="1" dirty="0"/>
              <a:t>«Лежала под ёлками подушка с иголками,</a:t>
            </a:r>
            <a:br>
              <a:rPr lang="ru-RU" b="1" i="1" dirty="0"/>
            </a:br>
            <a:r>
              <a:rPr lang="ru-RU" b="1" i="1" dirty="0"/>
              <a:t>Лежала, лежала, да и побежала… Угадали?»</a:t>
            </a:r>
          </a:p>
          <a:p>
            <a:r>
              <a:rPr lang="ru-RU" b="1" i="1" dirty="0"/>
              <a:t>Это ёжик!</a:t>
            </a:r>
          </a:p>
          <a:p>
            <a:r>
              <a:rPr lang="ru-RU" dirty="0"/>
              <a:t>Ёжик хочет с нами поиграть, а мы его научим танцевать.</a:t>
            </a:r>
          </a:p>
          <a:p>
            <a:r>
              <a:rPr lang="ru-RU" dirty="0"/>
              <a:t>♫ </a:t>
            </a:r>
            <a:r>
              <a:rPr lang="ru-RU" dirty="0">
                <a:solidFill>
                  <a:srgbClr val="C00000"/>
                </a:solidFill>
              </a:rPr>
              <a:t>Музыка «Жил в лесу колючий ёжик» Веселовской. 1 минута 15 секунд ♫</a:t>
            </a:r>
          </a:p>
          <a:p>
            <a:r>
              <a:rPr lang="ru-RU" dirty="0">
                <a:solidFill>
                  <a:srgbClr val="C00000"/>
                </a:solidFill>
              </a:rPr>
              <a:t>Движения</a:t>
            </a:r>
            <a:r>
              <a:rPr lang="ru-RU" dirty="0" smtClean="0">
                <a:solidFill>
                  <a:srgbClr val="C00000"/>
                </a:solidFill>
              </a:rPr>
              <a:t>: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146" name="Picture 2" descr="D:\Кутняк\резюме\screen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40980"/>
            <a:ext cx="6984776" cy="395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9088999"/>
              </p:ext>
            </p:extLst>
          </p:nvPr>
        </p:nvGraphicFramePr>
        <p:xfrm>
          <a:off x="5148064" y="1124744"/>
          <a:ext cx="33162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Объект упаковщика для оболочки" showAsIcon="1" r:id="rId4" imgW="3315600" imgH="685800" progId="Package">
                  <p:embed/>
                </p:oleObj>
              </mc:Choice>
              <mc:Fallback>
                <p:oleObj name="Объект упаковщика для оболочки" showAsIcon="1" r:id="rId4" imgW="331560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48064" y="1124744"/>
                        <a:ext cx="331628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27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5698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1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упражнение </a:t>
            </a:r>
            <a:r>
              <a:rPr lang="ru-RU" sz="2000" b="1" i="1" u="none" strike="noStrike" dirty="0" smtClean="0">
                <a:solidFill>
                  <a:srgbClr val="FF0000"/>
                </a:solidFill>
                <a:effectLst/>
                <a:latin typeface="Times New Roman"/>
              </a:rPr>
              <a:t>«Жил в лесу колючий ёжик»</a:t>
            </a:r>
            <a:endParaRPr lang="ru-RU" sz="2000" b="0" i="0" dirty="0" smtClean="0">
              <a:solidFill>
                <a:srgbClr val="FF0000"/>
              </a:solidFill>
              <a:effectLst/>
              <a:latin typeface="Calibri"/>
            </a:endParaRPr>
          </a:p>
          <a:p>
            <a:pPr algn="just"/>
            <a:r>
              <a:rPr lang="ru-RU" b="1" i="1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Жил в лесу колючий ёжик, да-да-да.       Соединяют ладошки, растопырив пальчики.</a:t>
            </a:r>
            <a:endParaRPr lang="ru-RU" b="1" i="1" dirty="0" smtClean="0">
              <a:solidFill>
                <a:srgbClr val="000000"/>
              </a:solidFill>
              <a:effectLst/>
              <a:latin typeface="Calibri"/>
            </a:endParaRPr>
          </a:p>
          <a:p>
            <a:pPr algn="just"/>
            <a:r>
              <a:rPr lang="ru-RU" b="1" i="1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Был клубочком и без ножек, да-да-да.                        Приседают, обнимают колени.</a:t>
            </a:r>
            <a:endParaRPr lang="ru-RU" b="1" i="1" dirty="0" smtClean="0">
              <a:solidFill>
                <a:srgbClr val="000000"/>
              </a:solidFill>
              <a:effectLst/>
              <a:latin typeface="Calibri"/>
            </a:endParaRPr>
          </a:p>
          <a:p>
            <a:pPr algn="just"/>
            <a:r>
              <a:rPr lang="ru-RU" b="1" i="1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Не умел он хлопать хлоп, хлоп, хлоп.                                                 Хлопают.</a:t>
            </a:r>
            <a:endParaRPr lang="ru-RU" b="1" i="1" dirty="0" smtClean="0">
              <a:solidFill>
                <a:srgbClr val="000000"/>
              </a:solidFill>
              <a:effectLst/>
              <a:latin typeface="Calibri"/>
            </a:endParaRPr>
          </a:p>
          <a:p>
            <a:pPr algn="just"/>
            <a:r>
              <a:rPr lang="ru-RU" b="1" i="1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Не умел он топать топ-топ-топ.                                                         Топают.</a:t>
            </a:r>
            <a:endParaRPr lang="ru-RU" b="1" i="1" dirty="0" smtClean="0">
              <a:solidFill>
                <a:srgbClr val="000000"/>
              </a:solidFill>
              <a:effectLst/>
              <a:latin typeface="Calibri"/>
            </a:endParaRPr>
          </a:p>
          <a:p>
            <a:pPr algn="just"/>
            <a:r>
              <a:rPr lang="ru-RU" b="1" i="1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Не умел он прыгать прыг-прыг-прыг,                                                Прыгают.</a:t>
            </a:r>
            <a:endParaRPr lang="ru-RU" b="1" i="1" dirty="0" smtClean="0">
              <a:solidFill>
                <a:srgbClr val="000000"/>
              </a:solidFill>
              <a:effectLst/>
              <a:latin typeface="Calibri"/>
            </a:endParaRPr>
          </a:p>
          <a:p>
            <a:pPr algn="just"/>
            <a:r>
              <a:rPr lang="ru-RU" b="1" i="1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А только носом шмыгать шмыг, шмыг, шмыг.                                Качают головой.</a:t>
            </a:r>
            <a:endParaRPr lang="ru-RU" b="1" i="1" dirty="0" smtClean="0">
              <a:solidFill>
                <a:srgbClr val="000000"/>
              </a:solidFill>
              <a:effectLst/>
              <a:latin typeface="Calibri"/>
            </a:endParaRPr>
          </a:p>
          <a:p>
            <a:pPr algn="just"/>
            <a:r>
              <a:rPr lang="ru-RU" b="1" i="1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В лес зайчата приходили да-да-да.                                          Прыгают, как зайчики</a:t>
            </a:r>
            <a:endParaRPr lang="ru-RU" b="1" i="1" dirty="0" smtClean="0">
              <a:solidFill>
                <a:srgbClr val="000000"/>
              </a:solidFill>
              <a:effectLst/>
              <a:latin typeface="Calibri"/>
            </a:endParaRPr>
          </a:p>
          <a:p>
            <a:pPr algn="just"/>
            <a:r>
              <a:rPr lang="ru-RU" b="1" i="1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И ежа всему учили да-да-да.                                    Машут указательным пальчиком.</a:t>
            </a:r>
            <a:endParaRPr lang="ru-RU" b="1" i="1" dirty="0" smtClean="0">
              <a:solidFill>
                <a:srgbClr val="000000"/>
              </a:solidFill>
              <a:effectLst/>
              <a:latin typeface="Calibri"/>
            </a:endParaRPr>
          </a:p>
          <a:p>
            <a:pPr algn="just"/>
            <a:r>
              <a:rPr lang="ru-RU" b="1" i="1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Научили хлопать: хлоп, хлоп, хлоп.                               Движения повторяются.</a:t>
            </a:r>
            <a:endParaRPr lang="ru-RU" b="1" i="1" dirty="0" smtClean="0">
              <a:solidFill>
                <a:srgbClr val="000000"/>
              </a:solidFill>
              <a:effectLst/>
              <a:latin typeface="Calibri"/>
            </a:endParaRPr>
          </a:p>
          <a:p>
            <a:pPr algn="just"/>
            <a:r>
              <a:rPr lang="ru-RU" b="1" i="1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Научили топать: топ, топ, топ,</a:t>
            </a:r>
            <a:endParaRPr lang="ru-RU" b="1" i="1" dirty="0" smtClean="0">
              <a:solidFill>
                <a:srgbClr val="000000"/>
              </a:solidFill>
              <a:effectLst/>
              <a:latin typeface="Calibri"/>
            </a:endParaRPr>
          </a:p>
          <a:p>
            <a:pPr algn="just"/>
            <a:r>
              <a:rPr lang="ru-RU" b="1" i="1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Научили прыгать: прыг, прыг, прыг.</a:t>
            </a:r>
            <a:endParaRPr lang="ru-RU" b="1" i="1" dirty="0" smtClean="0">
              <a:solidFill>
                <a:srgbClr val="000000"/>
              </a:solidFill>
              <a:effectLst/>
              <a:latin typeface="Calibri"/>
            </a:endParaRPr>
          </a:p>
          <a:p>
            <a:pPr algn="just"/>
            <a:r>
              <a:rPr lang="ru-RU" b="1" i="1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А он их носом шмыгать: шмыг, шмыг, шмыг.</a:t>
            </a:r>
          </a:p>
          <a:p>
            <a:pPr algn="just"/>
            <a:endParaRPr lang="ru-RU" b="1" i="1" dirty="0" smtClean="0">
              <a:solidFill>
                <a:srgbClr val="000000"/>
              </a:solidFill>
              <a:effectLst/>
              <a:latin typeface="Calibri"/>
            </a:endParaRPr>
          </a:p>
          <a:p>
            <a:pPr algn="just"/>
            <a:r>
              <a:rPr lang="ru-RU" b="1" i="1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Ёжику очень понравилось наше упражнение. А сейчас мы немного отдохнём и вместе с нашим другом послушаем музыку.</a:t>
            </a:r>
            <a:endParaRPr lang="ru-RU" b="1" i="1" dirty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ru-RU" b="1" i="1" dirty="0" smtClean="0">
              <a:solidFill>
                <a:srgbClr val="000000"/>
              </a:solidFill>
              <a:effectLst/>
              <a:latin typeface="Calibri"/>
            </a:endParaRPr>
          </a:p>
          <a:p>
            <a:pPr algn="just"/>
            <a:r>
              <a:rPr lang="ru-RU" b="1" i="1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Ёжику очень понравилось наше упражнение. А сейчас мы немного отдохнём и вместе с нашим другом послушаем музыку.</a:t>
            </a:r>
            <a:endParaRPr lang="ru-RU" b="1" i="1" dirty="0" smtClean="0">
              <a:solidFill>
                <a:srgbClr val="000000"/>
              </a:solidFill>
              <a:effectLst/>
              <a:latin typeface="Calibri"/>
            </a:endParaRPr>
          </a:p>
          <a:p>
            <a:pPr algn="ctr"/>
            <a:r>
              <a:rPr lang="ru-RU" b="1" i="1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Предложить ребенку сесть на стульчик.</a:t>
            </a:r>
            <a:endParaRPr lang="ru-RU" b="1" i="1" dirty="0" smtClean="0">
              <a:solidFill>
                <a:srgbClr val="000000"/>
              </a:solidFill>
              <a:effectLst/>
              <a:latin typeface="Calibri"/>
            </a:endParaRPr>
          </a:p>
          <a:p>
            <a:pPr algn="ctr"/>
            <a:r>
              <a:rPr lang="ru-RU" b="1" i="1" u="none" strike="noStrike" dirty="0" smtClean="0">
                <a:solidFill>
                  <a:srgbClr val="FF0000"/>
                </a:solidFill>
                <a:effectLst/>
                <a:latin typeface="Times New Roman"/>
              </a:rPr>
              <a:t>Слушание пьесы «Ёжик» Д. Б. </a:t>
            </a:r>
            <a:r>
              <a:rPr lang="ru-RU" b="1" i="1" u="none" strike="noStrike" dirty="0" err="1" smtClean="0">
                <a:solidFill>
                  <a:srgbClr val="FF0000"/>
                </a:solidFill>
                <a:effectLst/>
                <a:latin typeface="Times New Roman"/>
              </a:rPr>
              <a:t>Кабалевского</a:t>
            </a:r>
            <a:r>
              <a:rPr lang="ru-RU" b="1" i="1" u="none" strike="noStrike" dirty="0" smtClean="0">
                <a:solidFill>
                  <a:srgbClr val="FF0000"/>
                </a:solidFill>
                <a:effectLst/>
                <a:latin typeface="Times New Roman"/>
              </a:rPr>
              <a:t>.(видеоклип)</a:t>
            </a:r>
            <a:endParaRPr lang="ru-RU" b="1" i="1" dirty="0" smtClean="0">
              <a:solidFill>
                <a:srgbClr val="FF0000"/>
              </a:solidFill>
              <a:effectLst/>
              <a:latin typeface="Calibri"/>
            </a:endParaRPr>
          </a:p>
          <a:p>
            <a:pPr algn="just">
              <a:tabLst>
                <a:tab pos="2963863" algn="l"/>
              </a:tabLst>
            </a:pPr>
            <a:r>
              <a:rPr lang="ru-RU" b="1" i="1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-</a:t>
            </a:r>
            <a:r>
              <a:rPr lang="ru-RU" b="1" i="1" u="none" strike="noStrike" dirty="0" err="1" smtClean="0">
                <a:solidFill>
                  <a:srgbClr val="000000"/>
                </a:solidFill>
                <a:effectLst/>
                <a:latin typeface="Times New Roman"/>
              </a:rPr>
              <a:t>Скажи,как</a:t>
            </a:r>
            <a:r>
              <a:rPr lang="ru-RU" b="1" i="1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 называется пьеса, которую мы слушали?</a:t>
            </a:r>
            <a:endParaRPr lang="ru-RU" b="1" i="1" dirty="0" smtClean="0">
              <a:solidFill>
                <a:srgbClr val="000000"/>
              </a:solidFill>
              <a:effectLst/>
              <a:latin typeface="Calibri"/>
            </a:endParaRPr>
          </a:p>
          <a:p>
            <a:pPr algn="just"/>
            <a:r>
              <a:rPr lang="ru-RU" b="1" i="1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-( Пьеса называется «Ёжик»)</a:t>
            </a:r>
            <a:endParaRPr lang="ru-RU" b="1" i="1" dirty="0" smtClean="0">
              <a:solidFill>
                <a:srgbClr val="000000"/>
              </a:solidFill>
              <a:effectLst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660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39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- А как ты думаешь, почему именно «Ёжик», а не «Птичка» или «Медведь»?</a:t>
            </a:r>
            <a:endParaRPr lang="ru-RU" sz="1100" b="0" i="0" dirty="0" smtClean="0">
              <a:solidFill>
                <a:srgbClr val="000000"/>
              </a:solidFill>
              <a:effectLst/>
              <a:latin typeface="Calibri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- 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правильно, потому что музыка </a:t>
            </a: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похожа на самого ёжика, звуки отрывистые, колкие, резкие. Музыка может не только выражать настроения и чувства, но и изображать кого-нибудь. В этой пьесе Дмитрий Борисович </a:t>
            </a:r>
            <a:r>
              <a:rPr lang="ru-RU" b="0" i="0" u="none" strike="noStrike" dirty="0" err="1" smtClean="0">
                <a:solidFill>
                  <a:srgbClr val="000000"/>
                </a:solidFill>
                <a:effectLst/>
                <a:latin typeface="Times New Roman"/>
              </a:rPr>
              <a:t>Кабалевский</a:t>
            </a: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  изобразил ёжика.</a:t>
            </a:r>
            <a:endParaRPr lang="ru-RU" sz="1100" b="0" i="0" dirty="0">
              <a:solidFill>
                <a:srgbClr val="000000"/>
              </a:solidFill>
              <a:effectLst/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556791"/>
            <a:ext cx="8856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>
                <a:solidFill>
                  <a:prstClr val="black"/>
                </a:solidFill>
              </a:rPr>
              <a:t>А давайте поиграем с ежиком.</a:t>
            </a:r>
            <a:endParaRPr lang="ru-RU" b="1" i="1" dirty="0">
              <a:solidFill>
                <a:prstClr val="black"/>
              </a:solidFill>
            </a:endParaRPr>
          </a:p>
          <a:p>
            <a:pPr lvl="0"/>
            <a:r>
              <a:rPr lang="ru-RU" b="1" i="1" dirty="0">
                <a:solidFill>
                  <a:prstClr val="black"/>
                </a:solidFill>
              </a:rPr>
              <a:t>Будем в прятки мы играть и в саду плоды искать!</a:t>
            </a:r>
            <a:br>
              <a:rPr lang="ru-RU" b="1" i="1" dirty="0">
                <a:solidFill>
                  <a:prstClr val="black"/>
                </a:solidFill>
              </a:rPr>
            </a:br>
            <a:r>
              <a:rPr lang="ru-RU" b="1" i="1" dirty="0">
                <a:solidFill>
                  <a:prstClr val="black"/>
                </a:solidFill>
              </a:rPr>
              <a:t>Будем играть с ёжиком, ребята?</a:t>
            </a:r>
            <a:br>
              <a:rPr lang="ru-RU" b="1" i="1" dirty="0">
                <a:solidFill>
                  <a:prstClr val="black"/>
                </a:solidFill>
              </a:rPr>
            </a:br>
            <a:r>
              <a:rPr lang="ru-RU" b="1" i="1" dirty="0">
                <a:solidFill>
                  <a:prstClr val="black"/>
                </a:solidFill>
              </a:rPr>
              <a:t>Тогда слушайте правила игры:</a:t>
            </a:r>
            <a:br>
              <a:rPr lang="ru-RU" b="1" i="1" dirty="0">
                <a:solidFill>
                  <a:prstClr val="black"/>
                </a:solidFill>
              </a:rPr>
            </a:b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если весёлая музыка звучит – мы с вами прыгаем и танцуем!</a:t>
            </a:r>
            <a:br>
              <a:rPr lang="ru-RU" b="1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i="1" dirty="0">
                <a:solidFill>
                  <a:srgbClr val="0070C0"/>
                </a:solidFill>
              </a:rPr>
              <a:t>Как музыка остановится – присаживайтесь на корточки и не шевелитесь, а то ёжик вас найдет!</a:t>
            </a:r>
          </a:p>
          <a:p>
            <a:pPr lvl="0"/>
            <a:r>
              <a:rPr lang="ru-RU" b="1" i="1" dirty="0">
                <a:solidFill>
                  <a:schemeClr val="accent5"/>
                </a:solidFill>
              </a:rPr>
              <a:t>♫ Игра под слушание пьесы «Ёжик» </a:t>
            </a:r>
            <a:r>
              <a:rPr lang="ru-RU" b="1" i="1" dirty="0" err="1">
                <a:solidFill>
                  <a:schemeClr val="accent5"/>
                </a:solidFill>
              </a:rPr>
              <a:t>Кабалевского</a:t>
            </a:r>
            <a:r>
              <a:rPr lang="ru-RU" b="1" i="1" dirty="0">
                <a:solidFill>
                  <a:schemeClr val="accent5"/>
                </a:solidFill>
              </a:rPr>
              <a:t>. 45 секунд ♫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Neizvesten_-_D._Kabalevskij_EZHIK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6256" y="1700808"/>
            <a:ext cx="609600" cy="609600"/>
          </a:xfrm>
          <a:prstGeom prst="rect">
            <a:avLst/>
          </a:prstGeom>
        </p:spPr>
      </p:pic>
      <p:pic>
        <p:nvPicPr>
          <p:cNvPr id="7170" name="Picture 2" descr="D:\Кутняк\резюме\depositphotos_50985131-stock-photo-hide-and-see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946" y="3892619"/>
            <a:ext cx="4667054" cy="296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Кутняк\резюме\смешные-скача-ети-479684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10081"/>
            <a:ext cx="3169920" cy="293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02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181</TotalTime>
  <Words>160</Words>
  <Application>Microsoft Office PowerPoint</Application>
  <PresentationFormat>Экран (4:3)</PresentationFormat>
  <Paragraphs>72</Paragraphs>
  <Slides>10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Воздушный поток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17</cp:revision>
  <dcterms:created xsi:type="dcterms:W3CDTF">2020-05-21T05:56:00Z</dcterms:created>
  <dcterms:modified xsi:type="dcterms:W3CDTF">2020-05-21T09:00:17Z</dcterms:modified>
</cp:coreProperties>
</file>