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280B980-C2F3-4AB2-834C-831A7A185C98}" type="datetimeFigureOut">
              <a:rPr lang="ru-RU" smtClean="0"/>
              <a:pPr/>
              <a:t>18.05.2020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395C9E7-4B0D-4755-BC30-043CC8DC16E6}"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280B980-C2F3-4AB2-834C-831A7A185C98}" type="datetimeFigureOut">
              <a:rPr lang="ru-RU" smtClean="0"/>
              <a:pPr/>
              <a:t>18.05.2020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395C9E7-4B0D-4755-BC30-043CC8DC16E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280B980-C2F3-4AB2-834C-831A7A185C98}" type="datetimeFigureOut">
              <a:rPr lang="ru-RU" smtClean="0"/>
              <a:pPr/>
              <a:t>18.05.2020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395C9E7-4B0D-4755-BC30-043CC8DC16E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280B980-C2F3-4AB2-834C-831A7A185C98}" type="datetimeFigureOut">
              <a:rPr lang="ru-RU" smtClean="0"/>
              <a:pPr/>
              <a:t>18.05.2020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395C9E7-4B0D-4755-BC30-043CC8DC16E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280B980-C2F3-4AB2-834C-831A7A185C98}" type="datetimeFigureOut">
              <a:rPr lang="ru-RU" smtClean="0"/>
              <a:pPr/>
              <a:t>18.05.2020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395C9E7-4B0D-4755-BC30-043CC8DC16E6}"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280B980-C2F3-4AB2-834C-831A7A185C98}" type="datetimeFigureOut">
              <a:rPr lang="ru-RU" smtClean="0"/>
              <a:pPr/>
              <a:t>18.05.2020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395C9E7-4B0D-4755-BC30-043CC8DC16E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280B980-C2F3-4AB2-834C-831A7A185C98}" type="datetimeFigureOut">
              <a:rPr lang="ru-RU" smtClean="0"/>
              <a:pPr/>
              <a:t>18.05.2020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395C9E7-4B0D-4755-BC30-043CC8DC16E6}"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280B980-C2F3-4AB2-834C-831A7A185C98}" type="datetimeFigureOut">
              <a:rPr lang="ru-RU" smtClean="0"/>
              <a:pPr/>
              <a:t>18.05.2020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395C9E7-4B0D-4755-BC30-043CC8DC16E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280B980-C2F3-4AB2-834C-831A7A185C98}" type="datetimeFigureOut">
              <a:rPr lang="ru-RU" smtClean="0"/>
              <a:pPr/>
              <a:t>18.05.2020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395C9E7-4B0D-4755-BC30-043CC8DC16E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280B980-C2F3-4AB2-834C-831A7A185C98}" type="datetimeFigureOut">
              <a:rPr lang="ru-RU" smtClean="0"/>
              <a:pPr/>
              <a:t>18.05.2020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395C9E7-4B0D-4755-BC30-043CC8DC16E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280B980-C2F3-4AB2-834C-831A7A185C98}" type="datetimeFigureOut">
              <a:rPr lang="ru-RU" smtClean="0"/>
              <a:pPr/>
              <a:t>18.05.2020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395C9E7-4B0D-4755-BC30-043CC8DC16E6}"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80B980-C2F3-4AB2-834C-831A7A185C98}" type="datetimeFigureOut">
              <a:rPr lang="ru-RU" smtClean="0"/>
              <a:pPr/>
              <a:t>18.05.2020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95C9E7-4B0D-4755-BC30-043CC8DC16E6}"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дс 3-1\Desktop\По дороге в сказку\Курочка Ряба\21966wide.jpg"/>
          <p:cNvPicPr>
            <a:picLocks noChangeAspect="1" noChangeArrowheads="1"/>
          </p:cNvPicPr>
          <p:nvPr/>
        </p:nvPicPr>
        <p:blipFill>
          <a:blip r:embed="rId2" cstate="print"/>
          <a:srcRect/>
          <a:stretch>
            <a:fillRect/>
          </a:stretch>
        </p:blipFill>
        <p:spPr bwMode="auto">
          <a:xfrm>
            <a:off x="0" y="-1"/>
            <a:ext cx="9121285" cy="6858001"/>
          </a:xfrm>
          <a:prstGeom prst="rect">
            <a:avLst/>
          </a:prstGeom>
          <a:noFill/>
        </p:spPr>
      </p:pic>
      <p:sp>
        <p:nvSpPr>
          <p:cNvPr id="2" name="Заголовок 1"/>
          <p:cNvSpPr>
            <a:spLocks noGrp="1"/>
          </p:cNvSpPr>
          <p:nvPr>
            <p:ph type="ctrTitle"/>
          </p:nvPr>
        </p:nvSpPr>
        <p:spPr>
          <a:xfrm>
            <a:off x="685800" y="285729"/>
            <a:ext cx="7772400" cy="3314722"/>
          </a:xfrm>
        </p:spPr>
        <p:txBody>
          <a:bodyPr>
            <a:normAutofit/>
          </a:bodyPr>
          <a:lstStyle/>
          <a:p>
            <a:r>
              <a:rPr lang="ru-RU" sz="1800" dirty="0" smtClean="0">
                <a:solidFill>
                  <a:schemeClr val="tx2"/>
                </a:solidFill>
                <a:latin typeface="Impact" pitchFamily="34" charset="0"/>
              </a:rPr>
              <a:t>Муниципальное Казенное Образовательное Учреждение</a:t>
            </a:r>
            <a:br>
              <a:rPr lang="ru-RU" sz="1800" dirty="0" smtClean="0">
                <a:solidFill>
                  <a:schemeClr val="tx2"/>
                </a:solidFill>
                <a:latin typeface="Impact" pitchFamily="34" charset="0"/>
              </a:rPr>
            </a:br>
            <a:r>
              <a:rPr lang="ru-RU" sz="1800" dirty="0" smtClean="0">
                <a:solidFill>
                  <a:schemeClr val="tx2"/>
                </a:solidFill>
                <a:latin typeface="Impact" pitchFamily="34" charset="0"/>
              </a:rPr>
              <a:t>«Детский сад №3 п. Теплое»</a:t>
            </a:r>
            <a:br>
              <a:rPr lang="ru-RU" sz="1800" dirty="0" smtClean="0">
                <a:solidFill>
                  <a:schemeClr val="tx2"/>
                </a:solidFill>
                <a:latin typeface="Impact" pitchFamily="34" charset="0"/>
              </a:rPr>
            </a:br>
            <a:r>
              <a:rPr lang="ru-RU" sz="1800" dirty="0">
                <a:solidFill>
                  <a:schemeClr val="tx2"/>
                </a:solidFill>
                <a:latin typeface="Impact" pitchFamily="34" charset="0"/>
              </a:rPr>
              <a:t/>
            </a:r>
            <a:br>
              <a:rPr lang="ru-RU" sz="1800" dirty="0">
                <a:solidFill>
                  <a:schemeClr val="tx2"/>
                </a:solidFill>
                <a:latin typeface="Impact" pitchFamily="34" charset="0"/>
              </a:rPr>
            </a:br>
            <a:r>
              <a:rPr lang="ru-RU" sz="1800" dirty="0" smtClean="0">
                <a:solidFill>
                  <a:schemeClr val="tx2"/>
                </a:solidFill>
                <a:latin typeface="Impact" pitchFamily="34" charset="0"/>
              </a:rPr>
              <a:t/>
            </a:r>
            <a:br>
              <a:rPr lang="ru-RU" sz="1800" dirty="0" smtClean="0">
                <a:solidFill>
                  <a:schemeClr val="tx2"/>
                </a:solidFill>
                <a:latin typeface="Impact" pitchFamily="34" charset="0"/>
              </a:rPr>
            </a:br>
            <a:r>
              <a:rPr lang="ru-RU" sz="1800" dirty="0">
                <a:solidFill>
                  <a:schemeClr val="tx2"/>
                </a:solidFill>
                <a:latin typeface="Impact" pitchFamily="34" charset="0"/>
              </a:rPr>
              <a:t/>
            </a:r>
            <a:br>
              <a:rPr lang="ru-RU" sz="1800" dirty="0">
                <a:solidFill>
                  <a:schemeClr val="tx2"/>
                </a:solidFill>
                <a:latin typeface="Impact" pitchFamily="34" charset="0"/>
              </a:rPr>
            </a:br>
            <a:r>
              <a:rPr lang="ru-RU" dirty="0" smtClean="0">
                <a:solidFill>
                  <a:schemeClr val="tx2"/>
                </a:solidFill>
                <a:latin typeface="Impact" pitchFamily="34" charset="0"/>
              </a:rPr>
              <a:t>Развитие </a:t>
            </a:r>
            <a:r>
              <a:rPr lang="ru-RU" dirty="0" smtClean="0">
                <a:solidFill>
                  <a:schemeClr val="tx2"/>
                </a:solidFill>
                <a:latin typeface="Impact" pitchFamily="34" charset="0"/>
              </a:rPr>
              <a:t>гибкости</a:t>
            </a:r>
            <a:r>
              <a:rPr lang="ru-RU" dirty="0" smtClean="0">
                <a:solidFill>
                  <a:schemeClr val="tx2"/>
                </a:solidFill>
                <a:latin typeface="Impact" pitchFamily="34" charset="0"/>
              </a:rPr>
              <a:t> </a:t>
            </a:r>
            <a:r>
              <a:rPr lang="ru-RU" dirty="0" smtClean="0">
                <a:solidFill>
                  <a:schemeClr val="tx2"/>
                </a:solidFill>
                <a:latin typeface="Impact" pitchFamily="34" charset="0"/>
              </a:rPr>
              <a:t>у детей дошкольного возраста</a:t>
            </a:r>
            <a:endParaRPr lang="ru-RU" sz="1800" dirty="0">
              <a:solidFill>
                <a:schemeClr val="tx2"/>
              </a:solidFill>
              <a:latin typeface="Impact" pitchFamily="34" charset="0"/>
            </a:endParaRPr>
          </a:p>
        </p:txBody>
      </p:sp>
      <p:sp>
        <p:nvSpPr>
          <p:cNvPr id="3" name="Подзаголовок 2"/>
          <p:cNvSpPr>
            <a:spLocks noGrp="1"/>
          </p:cNvSpPr>
          <p:nvPr>
            <p:ph type="subTitle" idx="1"/>
          </p:nvPr>
        </p:nvSpPr>
        <p:spPr/>
        <p:txBody>
          <a:bodyPr>
            <a:normAutofit/>
          </a:bodyPr>
          <a:lstStyle/>
          <a:p>
            <a:pPr algn="r"/>
            <a:r>
              <a:rPr lang="ru-RU" sz="2800" dirty="0" smtClean="0">
                <a:solidFill>
                  <a:schemeClr val="tx2"/>
                </a:solidFill>
              </a:rPr>
              <a:t>Подготовил:</a:t>
            </a:r>
          </a:p>
          <a:p>
            <a:pPr algn="r"/>
            <a:r>
              <a:rPr lang="ru-RU" sz="2800" dirty="0">
                <a:solidFill>
                  <a:schemeClr val="tx2"/>
                </a:solidFill>
              </a:rPr>
              <a:t>и</a:t>
            </a:r>
            <a:r>
              <a:rPr lang="ru-RU" sz="2800" dirty="0" smtClean="0">
                <a:solidFill>
                  <a:schemeClr val="tx2"/>
                </a:solidFill>
              </a:rPr>
              <a:t>нструктор по ФК</a:t>
            </a:r>
          </a:p>
          <a:p>
            <a:pPr algn="r"/>
            <a:r>
              <a:rPr lang="ru-RU" sz="2800" dirty="0" smtClean="0">
                <a:solidFill>
                  <a:schemeClr val="tx2"/>
                </a:solidFill>
              </a:rPr>
              <a:t>Евстратова О. С.</a:t>
            </a:r>
            <a:endParaRPr lang="ru-RU" sz="2800" dirty="0">
              <a:solidFill>
                <a:schemeClr val="tx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дс 3-1\Desktop\По дороге в сказку\Курочка Ряба\21966wide.jpg"/>
          <p:cNvPicPr>
            <a:picLocks noChangeAspect="1" noChangeArrowheads="1"/>
          </p:cNvPicPr>
          <p:nvPr/>
        </p:nvPicPr>
        <p:blipFill>
          <a:blip r:embed="rId2" cstate="print"/>
          <a:srcRect/>
          <a:stretch>
            <a:fillRect/>
          </a:stretch>
        </p:blipFill>
        <p:spPr bwMode="auto">
          <a:xfrm>
            <a:off x="0" y="0"/>
            <a:ext cx="9121285" cy="6858001"/>
          </a:xfrm>
          <a:prstGeom prst="rect">
            <a:avLst/>
          </a:prstGeom>
          <a:noFill/>
        </p:spPr>
      </p:pic>
      <p:sp>
        <p:nvSpPr>
          <p:cNvPr id="7" name="Заголовок 6"/>
          <p:cNvSpPr>
            <a:spLocks noGrp="1"/>
          </p:cNvSpPr>
          <p:nvPr>
            <p:ph type="title"/>
          </p:nvPr>
        </p:nvSpPr>
        <p:spPr>
          <a:xfrm>
            <a:off x="457200" y="274638"/>
            <a:ext cx="8229600" cy="3582990"/>
          </a:xfrm>
        </p:spPr>
        <p:txBody>
          <a:bodyPr>
            <a:normAutofit/>
          </a:bodyPr>
          <a:lstStyle/>
          <a:p>
            <a:pPr algn="just"/>
            <a:r>
              <a:rPr lang="ru-RU" sz="3600" dirty="0" smtClean="0"/>
              <a:t>       </a:t>
            </a:r>
            <a:r>
              <a:rPr lang="ru-RU" sz="2400" dirty="0" smtClean="0"/>
              <a:t>Регулярное выполнение этих упражнений с постепенным увеличением амплитуды поможет сохранить и даже улучшить природную гибкость малышей в дошкольном возрасте. Школьникам можно добавить в программу более сложные и вместе с тем эффективные упражнения для гибкости тела, направленные на улучшение состояния определенных мышц с целью улучшения спортивных результатов в будущем</a:t>
            </a:r>
            <a:r>
              <a:rPr lang="ru-RU" sz="3200" dirty="0" smtClean="0"/>
              <a:t>.</a:t>
            </a:r>
            <a:endParaRPr lang="ru-RU" sz="3200" dirty="0"/>
          </a:p>
        </p:txBody>
      </p:sp>
      <p:pic>
        <p:nvPicPr>
          <p:cNvPr id="20482" name="Picture 2" descr="http://rebenkoved.ru/wp-content/uploads/2016/07/file.5356.jpg"/>
          <p:cNvPicPr>
            <a:picLocks noChangeAspect="1" noChangeArrowheads="1"/>
          </p:cNvPicPr>
          <p:nvPr/>
        </p:nvPicPr>
        <p:blipFill>
          <a:blip r:embed="rId3" cstate="print"/>
          <a:srcRect/>
          <a:stretch>
            <a:fillRect/>
          </a:stretch>
        </p:blipFill>
        <p:spPr bwMode="auto">
          <a:xfrm>
            <a:off x="4357686" y="4000504"/>
            <a:ext cx="2857500" cy="19050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дс 3-1\Desktop\По дороге в сказку\Курочка Ряба\21966wide.jpg"/>
          <p:cNvPicPr>
            <a:picLocks noChangeAspect="1" noChangeArrowheads="1"/>
          </p:cNvPicPr>
          <p:nvPr/>
        </p:nvPicPr>
        <p:blipFill>
          <a:blip r:embed="rId2" cstate="print"/>
          <a:srcRect/>
          <a:stretch>
            <a:fillRect/>
          </a:stretch>
        </p:blipFill>
        <p:spPr bwMode="auto">
          <a:xfrm>
            <a:off x="0" y="1"/>
            <a:ext cx="9121285" cy="6858000"/>
          </a:xfrm>
          <a:prstGeom prst="rect">
            <a:avLst/>
          </a:prstGeom>
          <a:noFill/>
        </p:spPr>
      </p:pic>
      <p:sp>
        <p:nvSpPr>
          <p:cNvPr id="5" name="Заголовок 4"/>
          <p:cNvSpPr>
            <a:spLocks noGrp="1"/>
          </p:cNvSpPr>
          <p:nvPr>
            <p:ph type="title"/>
          </p:nvPr>
        </p:nvSpPr>
        <p:spPr/>
        <p:txBody>
          <a:bodyPr>
            <a:normAutofit/>
          </a:bodyPr>
          <a:lstStyle/>
          <a:p>
            <a:pPr algn="l"/>
            <a:r>
              <a:rPr lang="ru-RU" sz="2400" dirty="0" smtClean="0"/>
              <a:t>      </a:t>
            </a:r>
            <a:endParaRPr lang="ru-RU" sz="2400" dirty="0"/>
          </a:p>
        </p:txBody>
      </p:sp>
      <p:sp>
        <p:nvSpPr>
          <p:cNvPr id="6" name="Содержимое 5"/>
          <p:cNvSpPr>
            <a:spLocks noGrp="1"/>
          </p:cNvSpPr>
          <p:nvPr>
            <p:ph idx="1"/>
          </p:nvPr>
        </p:nvSpPr>
        <p:spPr>
          <a:xfrm>
            <a:off x="457200" y="642918"/>
            <a:ext cx="8229600" cy="5483245"/>
          </a:xfrm>
        </p:spPr>
        <p:txBody>
          <a:bodyPr>
            <a:normAutofit/>
          </a:bodyPr>
          <a:lstStyle/>
          <a:p>
            <a:pPr algn="just">
              <a:buNone/>
            </a:pPr>
            <a:r>
              <a:rPr lang="ru-RU" sz="3600" dirty="0" smtClean="0"/>
              <a:t>       Гибкостью называют «способность достигать наибольшей величины размаха (амплитуды) движений отдельных частей тела в определенном направлении»</a:t>
            </a:r>
            <a:endParaRPr lang="ru-RU" sz="3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дс 3-1\Desktop\По дороге в сказку\Курочка Ряба\21966wide.jpg"/>
          <p:cNvPicPr>
            <a:picLocks noChangeAspect="1" noChangeArrowheads="1"/>
          </p:cNvPicPr>
          <p:nvPr/>
        </p:nvPicPr>
        <p:blipFill>
          <a:blip r:embed="rId2" cstate="print"/>
          <a:srcRect/>
          <a:stretch>
            <a:fillRect/>
          </a:stretch>
        </p:blipFill>
        <p:spPr bwMode="auto">
          <a:xfrm>
            <a:off x="0" y="1"/>
            <a:ext cx="9121285" cy="6858000"/>
          </a:xfrm>
          <a:prstGeom prst="rect">
            <a:avLst/>
          </a:prstGeom>
          <a:noFill/>
        </p:spPr>
      </p:pic>
      <p:sp>
        <p:nvSpPr>
          <p:cNvPr id="5" name="Заголовок 4"/>
          <p:cNvSpPr>
            <a:spLocks noGrp="1"/>
          </p:cNvSpPr>
          <p:nvPr>
            <p:ph type="title"/>
          </p:nvPr>
        </p:nvSpPr>
        <p:spPr/>
        <p:txBody>
          <a:bodyPr/>
          <a:lstStyle/>
          <a:p>
            <a:endParaRPr lang="ru-RU"/>
          </a:p>
        </p:txBody>
      </p:sp>
      <p:sp>
        <p:nvSpPr>
          <p:cNvPr id="6" name="Содержимое 5"/>
          <p:cNvSpPr>
            <a:spLocks noGrp="1"/>
          </p:cNvSpPr>
          <p:nvPr>
            <p:ph idx="1"/>
          </p:nvPr>
        </p:nvSpPr>
        <p:spPr>
          <a:xfrm>
            <a:off x="457200" y="357166"/>
            <a:ext cx="8229600" cy="5768997"/>
          </a:xfrm>
        </p:spPr>
        <p:txBody>
          <a:bodyPr/>
          <a:lstStyle/>
          <a:p>
            <a:pPr algn="just">
              <a:buNone/>
            </a:pPr>
            <a:r>
              <a:rPr lang="ru-RU" smtClean="0"/>
              <a:t>        Основным </a:t>
            </a:r>
            <a:r>
              <a:rPr lang="ru-RU" dirty="0" smtClean="0"/>
              <a:t>методом развития гибкости является повторный метод, который предполагает выполнение упражнений на растягивание сериями, по нескольку повторений в каждой, с интервалами активного отдыха между сериями, достаточными для восстановления работоспособности ребенка.</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дс 3-1\Desktop\По дороге в сказку\Курочка Ряба\21966wide.jpg"/>
          <p:cNvPicPr>
            <a:picLocks noChangeAspect="1" noChangeArrowheads="1"/>
          </p:cNvPicPr>
          <p:nvPr/>
        </p:nvPicPr>
        <p:blipFill>
          <a:blip r:embed="rId2" cstate="print"/>
          <a:srcRect/>
          <a:stretch>
            <a:fillRect/>
          </a:stretch>
        </p:blipFill>
        <p:spPr bwMode="auto">
          <a:xfrm>
            <a:off x="0" y="-1"/>
            <a:ext cx="9121285" cy="6858001"/>
          </a:xfrm>
          <a:prstGeom prst="rect">
            <a:avLst/>
          </a:prstGeom>
          <a:noFill/>
        </p:spPr>
      </p:pic>
      <p:sp>
        <p:nvSpPr>
          <p:cNvPr id="7" name="Заголовок 6"/>
          <p:cNvSpPr>
            <a:spLocks noGrp="1"/>
          </p:cNvSpPr>
          <p:nvPr>
            <p:ph type="title"/>
          </p:nvPr>
        </p:nvSpPr>
        <p:spPr/>
        <p:txBody>
          <a:bodyPr>
            <a:normAutofit/>
          </a:bodyPr>
          <a:lstStyle/>
          <a:p>
            <a:endParaRPr lang="ru-RU" sz="3600" dirty="0">
              <a:solidFill>
                <a:schemeClr val="tx2">
                  <a:lumMod val="75000"/>
                </a:schemeClr>
              </a:solidFill>
            </a:endParaRPr>
          </a:p>
        </p:txBody>
      </p:sp>
      <p:sp>
        <p:nvSpPr>
          <p:cNvPr id="8" name="Содержимое 7"/>
          <p:cNvSpPr>
            <a:spLocks noGrp="1"/>
          </p:cNvSpPr>
          <p:nvPr>
            <p:ph idx="1"/>
          </p:nvPr>
        </p:nvSpPr>
        <p:spPr>
          <a:xfrm>
            <a:off x="457200" y="428604"/>
            <a:ext cx="8229600" cy="5697559"/>
          </a:xfrm>
        </p:spPr>
        <p:txBody>
          <a:bodyPr>
            <a:noAutofit/>
          </a:bodyPr>
          <a:lstStyle/>
          <a:p>
            <a:pPr algn="just">
              <a:buNone/>
            </a:pPr>
            <a:r>
              <a:rPr lang="ru-RU" sz="2400" dirty="0" smtClean="0"/>
              <a:t>             Развитие гибкости у ребят дошкольного возраста специалисты справедливо считают одним из наиболее эффективных методов оздоровления организма, способствующим нормальному физическому развитию. Упражнения для развития гибкости помогут:</a:t>
            </a:r>
          </a:p>
          <a:p>
            <a:pPr algn="just"/>
            <a:r>
              <a:rPr lang="ru-RU" sz="2400" dirty="0" smtClean="0"/>
              <a:t>укрепить суставы и связки;</a:t>
            </a:r>
          </a:p>
          <a:p>
            <a:pPr algn="just"/>
            <a:r>
              <a:rPr lang="ru-RU" sz="2400" dirty="0" smtClean="0"/>
              <a:t>укрепить мышечные волокна;</a:t>
            </a:r>
          </a:p>
          <a:p>
            <a:pPr algn="just"/>
            <a:r>
              <a:rPr lang="ru-RU" sz="2400" dirty="0" smtClean="0"/>
              <a:t>сделать мышцы более эластичными;</a:t>
            </a:r>
          </a:p>
          <a:p>
            <a:pPr algn="just"/>
            <a:r>
              <a:rPr lang="ru-RU" sz="2400" dirty="0" smtClean="0"/>
              <a:t>предупредить травмы.</a:t>
            </a:r>
          </a:p>
          <a:p>
            <a:pPr algn="just">
              <a:buNone/>
            </a:pPr>
            <a:r>
              <a:rPr lang="ru-RU" sz="2400" dirty="0" smtClean="0"/>
              <a:t>              Также гибкое тело позволит ребенку повысить собственные двигательные возможности, улучшить результаты в спорте в будущем. От того, насколько высоким будет являться уровень гибкости, зависят показатели силы, быстроты и координации детей.</a:t>
            </a:r>
          </a:p>
          <a:p>
            <a:pPr algn="just">
              <a:buNone/>
            </a:pPr>
            <a:endParaRPr lang="ru-RU" sz="2400" i="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дс 3-1\Desktop\По дороге в сказку\Курочка Ряба\21966wide.jpg"/>
          <p:cNvPicPr>
            <a:picLocks noChangeAspect="1" noChangeArrowheads="1"/>
          </p:cNvPicPr>
          <p:nvPr/>
        </p:nvPicPr>
        <p:blipFill>
          <a:blip r:embed="rId2" cstate="print"/>
          <a:srcRect/>
          <a:stretch>
            <a:fillRect/>
          </a:stretch>
        </p:blipFill>
        <p:spPr bwMode="auto">
          <a:xfrm>
            <a:off x="0" y="-1"/>
            <a:ext cx="9121285" cy="6858001"/>
          </a:xfrm>
          <a:prstGeom prst="rect">
            <a:avLst/>
          </a:prstGeom>
          <a:noFill/>
        </p:spPr>
      </p:pic>
      <p:sp>
        <p:nvSpPr>
          <p:cNvPr id="8" name="Заголовок 7"/>
          <p:cNvSpPr>
            <a:spLocks noGrp="1"/>
          </p:cNvSpPr>
          <p:nvPr>
            <p:ph type="title"/>
          </p:nvPr>
        </p:nvSpPr>
        <p:spPr/>
        <p:txBody>
          <a:bodyPr>
            <a:normAutofit/>
          </a:bodyPr>
          <a:lstStyle/>
          <a:p>
            <a:endParaRPr lang="ru-RU" sz="3200" dirty="0">
              <a:solidFill>
                <a:schemeClr val="tx2">
                  <a:lumMod val="75000"/>
                </a:schemeClr>
              </a:solidFill>
            </a:endParaRPr>
          </a:p>
        </p:txBody>
      </p:sp>
      <p:sp>
        <p:nvSpPr>
          <p:cNvPr id="9" name="Содержимое 8"/>
          <p:cNvSpPr>
            <a:spLocks noGrp="1"/>
          </p:cNvSpPr>
          <p:nvPr>
            <p:ph idx="1"/>
          </p:nvPr>
        </p:nvSpPr>
        <p:spPr>
          <a:xfrm>
            <a:off x="457200" y="357166"/>
            <a:ext cx="8229600" cy="5768997"/>
          </a:xfrm>
        </p:spPr>
        <p:txBody>
          <a:bodyPr>
            <a:normAutofit/>
          </a:bodyPr>
          <a:lstStyle/>
          <a:p>
            <a:pPr algn="just"/>
            <a:r>
              <a:rPr lang="ru-RU" sz="2000" dirty="0" smtClean="0"/>
              <a:t>Ребята дошкольного возраста очень часто гибкие от природы, по крайней мере большая их часть. Тем не менее это не означает, что развивать гибкость у них не нужно. Со временем, если не внедрить в жизнь дошкольника занятия, направленные на развитие гибкости, его природные способности поблекнут и уровень физической подготовки заметно снизится.</a:t>
            </a:r>
          </a:p>
          <a:p>
            <a:pPr algn="just"/>
            <a:r>
              <a:rPr lang="ru-RU" sz="2000" dirty="0" smtClean="0"/>
              <a:t>Гибкие и пластичные дети не только более активные и ловкие. При всей своей подвижности они на порядок меньше травмируются за счет эластичности мышц и их способности к быстрому восстановлению. Выполняя физические упражнения, ребенок с нормально развитой гибкостью потратит в разы меньше энергии, чем сверстники, а значит, меньше устанет.</a:t>
            </a:r>
          </a:p>
          <a:p>
            <a:endParaRPr lang="ru-RU" sz="2000" i="1" dirty="0"/>
          </a:p>
        </p:txBody>
      </p:sp>
      <p:pic>
        <p:nvPicPr>
          <p:cNvPr id="3074" name="Picture 2" descr="http://rebenkoved.ru/wp-content/uploads/2016/07/3613277.jpg"/>
          <p:cNvPicPr>
            <a:picLocks noChangeAspect="1" noChangeArrowheads="1"/>
          </p:cNvPicPr>
          <p:nvPr/>
        </p:nvPicPr>
        <p:blipFill>
          <a:blip r:embed="rId3" cstate="print"/>
          <a:srcRect/>
          <a:stretch>
            <a:fillRect/>
          </a:stretch>
        </p:blipFill>
        <p:spPr bwMode="auto">
          <a:xfrm>
            <a:off x="4210086" y="4143380"/>
            <a:ext cx="4195699" cy="2538398"/>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дс 3-1\Desktop\По дороге в сказку\Курочка Ряба\21966wide.jpg"/>
          <p:cNvPicPr>
            <a:picLocks noChangeAspect="1" noChangeArrowheads="1"/>
          </p:cNvPicPr>
          <p:nvPr/>
        </p:nvPicPr>
        <p:blipFill>
          <a:blip r:embed="rId2" cstate="print"/>
          <a:srcRect/>
          <a:stretch>
            <a:fillRect/>
          </a:stretch>
        </p:blipFill>
        <p:spPr bwMode="auto">
          <a:xfrm>
            <a:off x="0" y="-1"/>
            <a:ext cx="9121285" cy="6858001"/>
          </a:xfrm>
          <a:prstGeom prst="rect">
            <a:avLst/>
          </a:prstGeom>
          <a:noFill/>
        </p:spPr>
      </p:pic>
      <p:sp>
        <p:nvSpPr>
          <p:cNvPr id="5" name="Заголовок 4"/>
          <p:cNvSpPr>
            <a:spLocks noGrp="1"/>
          </p:cNvSpPr>
          <p:nvPr>
            <p:ph type="title"/>
          </p:nvPr>
        </p:nvSpPr>
        <p:spPr/>
        <p:txBody>
          <a:bodyPr>
            <a:normAutofit/>
          </a:bodyPr>
          <a:lstStyle/>
          <a:p>
            <a:endParaRPr lang="ru-RU" sz="3200" dirty="0">
              <a:solidFill>
                <a:schemeClr val="tx2">
                  <a:lumMod val="75000"/>
                </a:schemeClr>
              </a:solidFill>
            </a:endParaRPr>
          </a:p>
        </p:txBody>
      </p:sp>
      <p:sp>
        <p:nvSpPr>
          <p:cNvPr id="6" name="Содержимое 5"/>
          <p:cNvSpPr>
            <a:spLocks noGrp="1"/>
          </p:cNvSpPr>
          <p:nvPr>
            <p:ph idx="1"/>
          </p:nvPr>
        </p:nvSpPr>
        <p:spPr>
          <a:xfrm>
            <a:off x="457200" y="285728"/>
            <a:ext cx="8229600" cy="5840435"/>
          </a:xfrm>
        </p:spPr>
        <p:txBody>
          <a:bodyPr>
            <a:normAutofit/>
          </a:bodyPr>
          <a:lstStyle/>
          <a:p>
            <a:pPr algn="just"/>
            <a:r>
              <a:rPr lang="ru-RU" sz="2000" dirty="0" smtClean="0"/>
              <a:t>Дополнительно стоит отметить, что дети, активно работающие над упражнениями, развивающими гибкость, отличаются легкой эффектной походкой и практически идеальной осанкой, которой удается достичь за счет укрепленного опорно-двигательного аппарата.</a:t>
            </a:r>
          </a:p>
          <a:p>
            <a:pPr algn="just"/>
            <a:r>
              <a:rPr lang="ru-RU" sz="2000" dirty="0" smtClean="0"/>
              <a:t>Развивать гибкость у детей дошкольного возраста нужно начинать с раннего детства. В 2-3 года малышам гораздо проще выполнять упражнения на растяжку, чем в более старшем возрасте. Если заниматься с крохой с рождения, к моменту поступления в школу он не утратит природной гибкости, заложенной в нем на генетическом уровне.</a:t>
            </a:r>
          </a:p>
          <a:p>
            <a:endParaRPr lang="ru-RU" sz="2000" i="1" dirty="0"/>
          </a:p>
        </p:txBody>
      </p:sp>
      <p:pic>
        <p:nvPicPr>
          <p:cNvPr id="2050" name="Picture 2" descr="http://rebenkoved.ru/wp-content/uploads/2016/07/007-300x224.jpg"/>
          <p:cNvPicPr>
            <a:picLocks noChangeAspect="1" noChangeArrowheads="1"/>
          </p:cNvPicPr>
          <p:nvPr/>
        </p:nvPicPr>
        <p:blipFill>
          <a:blip r:embed="rId3" cstate="print"/>
          <a:srcRect/>
          <a:stretch>
            <a:fillRect/>
          </a:stretch>
        </p:blipFill>
        <p:spPr bwMode="auto">
          <a:xfrm>
            <a:off x="4500562" y="3857628"/>
            <a:ext cx="2857500" cy="2133601"/>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дс 3-1\Desktop\По дороге в сказку\Курочка Ряба\21966wide.jpg"/>
          <p:cNvPicPr>
            <a:picLocks noChangeAspect="1" noChangeArrowheads="1"/>
          </p:cNvPicPr>
          <p:nvPr/>
        </p:nvPicPr>
        <p:blipFill>
          <a:blip r:embed="rId2" cstate="print"/>
          <a:srcRect/>
          <a:stretch>
            <a:fillRect/>
          </a:stretch>
        </p:blipFill>
        <p:spPr bwMode="auto">
          <a:xfrm>
            <a:off x="0" y="0"/>
            <a:ext cx="9121285" cy="6858001"/>
          </a:xfrm>
          <a:prstGeom prst="rect">
            <a:avLst/>
          </a:prstGeom>
          <a:noFill/>
        </p:spPr>
      </p:pic>
      <p:sp>
        <p:nvSpPr>
          <p:cNvPr id="5" name="Заголовок 4"/>
          <p:cNvSpPr>
            <a:spLocks noGrp="1"/>
          </p:cNvSpPr>
          <p:nvPr>
            <p:ph type="title"/>
          </p:nvPr>
        </p:nvSpPr>
        <p:spPr/>
        <p:txBody>
          <a:bodyPr>
            <a:normAutofit/>
          </a:bodyPr>
          <a:lstStyle/>
          <a:p>
            <a:r>
              <a:rPr lang="ru-RU" sz="3200" dirty="0" smtClean="0"/>
              <a:t>Какие факторы влияют на развитие гибкости?</a:t>
            </a:r>
            <a:br>
              <a:rPr lang="ru-RU" sz="3200" dirty="0" smtClean="0"/>
            </a:br>
            <a:endParaRPr lang="ru-RU" sz="3200" dirty="0"/>
          </a:p>
        </p:txBody>
      </p:sp>
      <p:sp>
        <p:nvSpPr>
          <p:cNvPr id="6" name="Содержимое 5"/>
          <p:cNvSpPr>
            <a:spLocks noGrp="1"/>
          </p:cNvSpPr>
          <p:nvPr>
            <p:ph idx="1"/>
          </p:nvPr>
        </p:nvSpPr>
        <p:spPr>
          <a:xfrm>
            <a:off x="457200" y="2071678"/>
            <a:ext cx="8229600" cy="4500594"/>
          </a:xfrm>
        </p:spPr>
        <p:txBody>
          <a:bodyPr>
            <a:normAutofit/>
          </a:bodyPr>
          <a:lstStyle/>
          <a:p>
            <a:pPr>
              <a:buNone/>
            </a:pPr>
            <a:r>
              <a:rPr lang="ru-RU" sz="2000" dirty="0" smtClean="0"/>
              <a:t>   </a:t>
            </a:r>
          </a:p>
          <a:p>
            <a:pPr>
              <a:buNone/>
            </a:pPr>
            <a:endParaRPr lang="ru-RU" sz="2000" dirty="0"/>
          </a:p>
        </p:txBody>
      </p:sp>
      <p:sp>
        <p:nvSpPr>
          <p:cNvPr id="7" name="Прямоугольник 6"/>
          <p:cNvSpPr/>
          <p:nvPr/>
        </p:nvSpPr>
        <p:spPr>
          <a:xfrm>
            <a:off x="571472" y="1214422"/>
            <a:ext cx="8143932" cy="4247317"/>
          </a:xfrm>
          <a:prstGeom prst="rect">
            <a:avLst/>
          </a:prstGeom>
        </p:spPr>
        <p:txBody>
          <a:bodyPr wrap="square">
            <a:spAutoFit/>
          </a:bodyPr>
          <a:lstStyle/>
          <a:p>
            <a:pPr algn="just">
              <a:buFont typeface="Arial" pitchFamily="34" charset="0"/>
              <a:buChar char="•"/>
            </a:pPr>
            <a:r>
              <a:rPr lang="ru-RU" dirty="0" smtClean="0"/>
              <a:t>  анатомическое строение суставов;</a:t>
            </a:r>
          </a:p>
          <a:p>
            <a:pPr algn="just">
              <a:buFont typeface="Arial" pitchFamily="34" charset="0"/>
              <a:buChar char="•"/>
            </a:pPr>
            <a:r>
              <a:rPr lang="ru-RU" dirty="0" smtClean="0"/>
              <a:t>  форма и площадь суставов;</a:t>
            </a:r>
          </a:p>
          <a:p>
            <a:pPr algn="just">
              <a:buFont typeface="Arial" pitchFamily="34" charset="0"/>
              <a:buChar char="•"/>
            </a:pPr>
            <a:r>
              <a:rPr lang="ru-RU" dirty="0" smtClean="0"/>
              <a:t>  строение связок и сухожилий;</a:t>
            </a:r>
          </a:p>
          <a:p>
            <a:pPr algn="just">
              <a:buFont typeface="Arial" pitchFamily="34" charset="0"/>
              <a:buChar char="•"/>
            </a:pPr>
            <a:r>
              <a:rPr lang="ru-RU" dirty="0" smtClean="0"/>
              <a:t>  особенности задействованных мышц;</a:t>
            </a:r>
          </a:p>
          <a:p>
            <a:pPr algn="just">
              <a:buFont typeface="Arial" pitchFamily="34" charset="0"/>
              <a:buChar char="•"/>
            </a:pPr>
            <a:r>
              <a:rPr lang="ru-RU" dirty="0" smtClean="0"/>
              <a:t>  состояние отвечающих за тонус мышц нервных центров;</a:t>
            </a:r>
          </a:p>
          <a:p>
            <a:pPr algn="just">
              <a:buFont typeface="Arial" pitchFamily="34" charset="0"/>
              <a:buChar char="•"/>
            </a:pPr>
            <a:r>
              <a:rPr lang="ru-RU" dirty="0" smtClean="0"/>
              <a:t>   пол и возраст;</a:t>
            </a:r>
          </a:p>
          <a:p>
            <a:pPr algn="just">
              <a:buFont typeface="Arial" pitchFamily="34" charset="0"/>
              <a:buChar char="•"/>
            </a:pPr>
            <a:r>
              <a:rPr lang="ru-RU" dirty="0" smtClean="0"/>
              <a:t>   наследственность;</a:t>
            </a:r>
          </a:p>
          <a:p>
            <a:pPr algn="just">
              <a:buFont typeface="Arial" pitchFamily="34" charset="0"/>
              <a:buChar char="•"/>
            </a:pPr>
            <a:r>
              <a:rPr lang="ru-RU" dirty="0" smtClean="0"/>
              <a:t>   температура мышц;</a:t>
            </a:r>
          </a:p>
          <a:p>
            <a:pPr algn="just">
              <a:buFont typeface="Arial" pitchFamily="34" charset="0"/>
              <a:buChar char="•"/>
            </a:pPr>
            <a:r>
              <a:rPr lang="ru-RU" dirty="0" smtClean="0"/>
              <a:t>   время дня;</a:t>
            </a:r>
          </a:p>
          <a:p>
            <a:pPr algn="just">
              <a:buFont typeface="Arial" pitchFamily="34" charset="0"/>
              <a:buChar char="•"/>
            </a:pPr>
            <a:r>
              <a:rPr lang="ru-RU" dirty="0" smtClean="0"/>
              <a:t>   тип предыдущей деятельности и пр.</a:t>
            </a:r>
          </a:p>
          <a:p>
            <a:pPr algn="r"/>
            <a:r>
              <a:rPr lang="ru-RU" dirty="0" smtClean="0"/>
              <a:t>                                     Особое значение имеет ритм выполнения упражнений.</a:t>
            </a:r>
          </a:p>
          <a:p>
            <a:pPr algn="r"/>
            <a:r>
              <a:rPr lang="ru-RU" dirty="0" smtClean="0"/>
              <a:t>                        Ритмичность позволяет поддерживать возбудимость мышц на</a:t>
            </a:r>
          </a:p>
          <a:p>
            <a:pPr algn="r"/>
            <a:r>
              <a:rPr lang="ru-RU" dirty="0" smtClean="0"/>
              <a:t>                       определенном     уровне, что положительным образом будет</a:t>
            </a:r>
          </a:p>
          <a:p>
            <a:pPr algn="r"/>
            <a:r>
              <a:rPr lang="ru-RU" dirty="0" smtClean="0"/>
              <a:t>               сказываться на их эластичности. Несоблюдение ритма приведет к снижению эластичности мышц.</a:t>
            </a:r>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дс 3-1\Desktop\По дороге в сказку\Курочка Ряба\21966wide.jpg"/>
          <p:cNvPicPr>
            <a:picLocks noChangeAspect="1" noChangeArrowheads="1"/>
          </p:cNvPicPr>
          <p:nvPr/>
        </p:nvPicPr>
        <p:blipFill>
          <a:blip r:embed="rId2" cstate="print"/>
          <a:srcRect/>
          <a:stretch>
            <a:fillRect/>
          </a:stretch>
        </p:blipFill>
        <p:spPr bwMode="auto">
          <a:xfrm>
            <a:off x="0" y="0"/>
            <a:ext cx="9121285" cy="6858001"/>
          </a:xfrm>
          <a:prstGeom prst="rect">
            <a:avLst/>
          </a:prstGeom>
          <a:noFill/>
        </p:spPr>
      </p:pic>
      <p:sp>
        <p:nvSpPr>
          <p:cNvPr id="6" name="Заголовок 5"/>
          <p:cNvSpPr>
            <a:spLocks noGrp="1"/>
          </p:cNvSpPr>
          <p:nvPr>
            <p:ph type="title"/>
          </p:nvPr>
        </p:nvSpPr>
        <p:spPr>
          <a:xfrm>
            <a:off x="457200" y="571480"/>
            <a:ext cx="8229600" cy="846158"/>
          </a:xfrm>
        </p:spPr>
        <p:txBody>
          <a:bodyPr>
            <a:normAutofit fontScale="90000"/>
          </a:bodyPr>
          <a:lstStyle/>
          <a:p>
            <a:r>
              <a:rPr lang="ru-RU" dirty="0" smtClean="0"/>
              <a:t>Упражнения для развития гибкости младших дошкольников</a:t>
            </a:r>
            <a:br>
              <a:rPr lang="ru-RU" dirty="0" smtClean="0"/>
            </a:br>
            <a:endParaRPr lang="ru-RU" dirty="0"/>
          </a:p>
        </p:txBody>
      </p:sp>
      <p:sp>
        <p:nvSpPr>
          <p:cNvPr id="7" name="Содержимое 6"/>
          <p:cNvSpPr>
            <a:spLocks noGrp="1"/>
          </p:cNvSpPr>
          <p:nvPr>
            <p:ph idx="1"/>
          </p:nvPr>
        </p:nvSpPr>
        <p:spPr/>
        <p:txBody>
          <a:bodyPr>
            <a:normAutofit/>
          </a:bodyPr>
          <a:lstStyle/>
          <a:p>
            <a:r>
              <a:rPr lang="ru-RU" sz="1800" dirty="0" smtClean="0"/>
              <a:t>Наклоны. Положите за спину стоящего ребенка игрушку. Попросите его из исходного положения с расставленными на уровне плеч ногами достать игрушку, после чего взять ее и, прогнувшись назад, передать маме, брату, сестре или любому другому человеку, стоящему сзади. Игра помогает развивать гибкость позвоночника.</a:t>
            </a:r>
          </a:p>
          <a:p>
            <a:r>
              <a:rPr lang="ru-RU" sz="1800" dirty="0" smtClean="0"/>
              <a:t>«</a:t>
            </a:r>
            <a:r>
              <a:rPr lang="ru-RU" sz="1800" dirty="0" err="1" smtClean="0"/>
              <a:t>Потягушки</a:t>
            </a:r>
            <a:r>
              <a:rPr lang="ru-RU" sz="1800" dirty="0" smtClean="0"/>
              <a:t>». Предложите малышу встать возле кресла или дивана, развернувшись к нему правым боком. Ребенку нужно будет положить правую ногу на поверхность дивана или кресла, после чего выполнить серию пружинистых наклонов, пытаясь достать кончиками пальцев пола. Выполнить упражнение нужно будет поочередно для каждой ноги.</a:t>
            </a:r>
          </a:p>
          <a:p>
            <a:endParaRPr lang="ru-RU"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дс 3-1\Desktop\По дороге в сказку\Курочка Ряба\21966wide.jpg"/>
          <p:cNvPicPr>
            <a:picLocks noChangeAspect="1" noChangeArrowheads="1"/>
          </p:cNvPicPr>
          <p:nvPr/>
        </p:nvPicPr>
        <p:blipFill>
          <a:blip r:embed="rId2" cstate="print"/>
          <a:srcRect/>
          <a:stretch>
            <a:fillRect/>
          </a:stretch>
        </p:blipFill>
        <p:spPr bwMode="auto">
          <a:xfrm>
            <a:off x="0" y="0"/>
            <a:ext cx="9121285" cy="6858001"/>
          </a:xfrm>
          <a:prstGeom prst="rect">
            <a:avLst/>
          </a:prstGeom>
          <a:noFill/>
        </p:spPr>
      </p:pic>
      <p:sp>
        <p:nvSpPr>
          <p:cNvPr id="5" name="Заголовок 4"/>
          <p:cNvSpPr>
            <a:spLocks noGrp="1"/>
          </p:cNvSpPr>
          <p:nvPr>
            <p:ph type="title"/>
          </p:nvPr>
        </p:nvSpPr>
        <p:spPr/>
        <p:txBody>
          <a:bodyPr/>
          <a:lstStyle/>
          <a:p>
            <a:endParaRPr lang="ru-RU"/>
          </a:p>
        </p:txBody>
      </p:sp>
      <p:sp>
        <p:nvSpPr>
          <p:cNvPr id="6" name="Содержимое 5"/>
          <p:cNvSpPr>
            <a:spLocks noGrp="1"/>
          </p:cNvSpPr>
          <p:nvPr>
            <p:ph idx="1"/>
          </p:nvPr>
        </p:nvSpPr>
        <p:spPr>
          <a:xfrm>
            <a:off x="457200" y="571480"/>
            <a:ext cx="8229600" cy="5554683"/>
          </a:xfrm>
        </p:spPr>
        <p:txBody>
          <a:bodyPr>
            <a:normAutofit fontScale="70000" lnSpcReduction="20000"/>
          </a:bodyPr>
          <a:lstStyle/>
          <a:p>
            <a:r>
              <a:rPr lang="ru-RU" dirty="0" smtClean="0"/>
              <a:t>«Мельница». Простое и проверенное упражнение. Малышом кистями рук очерчивает в воздухе круги, постоянно увеличивающиеся в диаметре.</a:t>
            </a:r>
          </a:p>
          <a:p>
            <a:r>
              <a:rPr lang="ru-RU" dirty="0" smtClean="0"/>
              <a:t>«Йог». Ребенку предлагают занять место на коврике с вытянутыми вперед ногами, после чего принять позу лотоса (можно показать на личном примере). Будет здорово, если малыш сможет удержаться в этом положении как можно дольше.</a:t>
            </a:r>
          </a:p>
          <a:p>
            <a:r>
              <a:rPr lang="ru-RU" dirty="0" smtClean="0"/>
              <a:t>«Мостик». Знакомое многим с детства упражнение. Выполнять его можно на полу, стараясь, чтобы малыш выдержал в положении мостика не менее 10 секунд. Обратите внимание на положение стоп и кистей во время выполнения упражнения. Стопы должны полностью касаться пола, а кисти — оставаться параллельными друг другу.</a:t>
            </a:r>
          </a:p>
          <a:p>
            <a:r>
              <a:rPr lang="ru-RU" dirty="0" smtClean="0"/>
              <a:t>«Кукла». Упражнение особенно оценят девочки дошкольного возраста. Для выполнения им необходимо будет поставить ноги на ширине плеч и выполнить наклоны вперед, не сгибая ноги в коленях, после чего вернуться в исходное положение с незначительным прогибом назад.</a:t>
            </a:r>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TotalTime>
  <Words>629</Words>
  <Application>Microsoft Office PowerPoint</Application>
  <PresentationFormat>Экран (4:3)</PresentationFormat>
  <Paragraphs>41</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Муниципальное Казенное Образовательное Учреждение «Детский сад №3 п. Теплое»    Развитие гибкости у детей дошкольного возраста</vt:lpstr>
      <vt:lpstr>      </vt:lpstr>
      <vt:lpstr>Слайд 3</vt:lpstr>
      <vt:lpstr>Слайд 4</vt:lpstr>
      <vt:lpstr>Слайд 5</vt:lpstr>
      <vt:lpstr>Слайд 6</vt:lpstr>
      <vt:lpstr>Какие факторы влияют на развитие гибкости? </vt:lpstr>
      <vt:lpstr>Упражнения для развития гибкости младших дошкольников </vt:lpstr>
      <vt:lpstr>Слайд 9</vt:lpstr>
      <vt:lpstr>       Регулярное выполнение этих упражнений с постепенным увеличением амплитуды поможет сохранить и даже улучшить природную гибкость малышей в дошкольном возрасте. Школьникам можно добавить в программу более сложные и вместе с тем эффективные упражнения для гибкости тела, направленные на улучшение состояния определенных мышц с целью улучшения спортивных результатов в будущем.</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Муниципальное Казенное Образовательное Учреждение «Детский сад №3 п. Теплое»    Развитие ловкости детей дошкольного возраста</dc:title>
  <dc:creator>дс 3-1</dc:creator>
  <cp:lastModifiedBy>дс 3-1</cp:lastModifiedBy>
  <cp:revision>27</cp:revision>
  <dcterms:created xsi:type="dcterms:W3CDTF">2020-05-15T16:32:45Z</dcterms:created>
  <dcterms:modified xsi:type="dcterms:W3CDTF">2020-05-18T10:28:03Z</dcterms:modified>
</cp:coreProperties>
</file>