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66" r:id="rId3"/>
    <p:sldId id="257" r:id="rId4"/>
    <p:sldId id="258" r:id="rId5"/>
    <p:sldId id="259" r:id="rId6"/>
    <p:sldId id="260" r:id="rId7"/>
    <p:sldId id="261" r:id="rId8"/>
    <p:sldId id="262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544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32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631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1CD47-013A-4B3B-A237-F4EB7312E673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3D6F-B649-4304-8C1D-A8EBAD4A9F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1CD47-013A-4B3B-A237-F4EB7312E673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3D6F-B649-4304-8C1D-A8EBAD4A9F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1CD47-013A-4B3B-A237-F4EB7312E673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3D6F-B649-4304-8C1D-A8EBAD4A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1CD47-013A-4B3B-A237-F4EB7312E673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3D6F-B649-4304-8C1D-A8EBAD4A9F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1CD47-013A-4B3B-A237-F4EB7312E673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3D6F-B649-4304-8C1D-A8EBAD4A9F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1CD47-013A-4B3B-A237-F4EB7312E673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3D6F-B649-4304-8C1D-A8EBAD4A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1CD47-013A-4B3B-A237-F4EB7312E673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3D6F-B649-4304-8C1D-A8EBAD4A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1CD47-013A-4B3B-A237-F4EB7312E673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3D6F-B649-4304-8C1D-A8EBAD4A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09810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1CD47-013A-4B3B-A237-F4EB7312E673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3D6F-B649-4304-8C1D-A8EBAD4A9F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1CD47-013A-4B3B-A237-F4EB7312E673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3D6F-B649-4304-8C1D-A8EBAD4A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1CD47-013A-4B3B-A237-F4EB7312E673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3D6F-B649-4304-8C1D-A8EBAD4A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680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065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9453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9663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378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1539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81D5-33EC-42A9-AF5B-7F4CF10DFEC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E14E-2D7C-4CC8-A1E3-05726E80F1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0923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F1B81D5-33EC-42A9-AF5B-7F4CF10DFEC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27E14E-2D7C-4CC8-A1E3-05726E80F1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50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F1B81D5-33EC-42A9-AF5B-7F4CF10DFEC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27E14E-2D7C-4CC8-A1E3-05726E80F1B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852" y="980728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Yeseva One"/>
              </a:rPr>
              <a:t>Дистанционное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Yeseva One"/>
              </a:rPr>
              <a:t> тематическое музыкальное  </a:t>
            </a:r>
            <a:r>
              <a:rPr lang="ru-RU" sz="3600" b="1" i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Yeseva One"/>
              </a:rPr>
              <a:t>занятие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Yeseva One"/>
              </a:rPr>
              <a:t>«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Yeseva One"/>
              </a:rPr>
              <a:t>Мы -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Yeseva One"/>
              </a:rPr>
              <a:t>солдаты»</a:t>
            </a:r>
            <a:endParaRPr lang="ru-RU" sz="3600" b="1" i="1" dirty="0"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Yeseva One"/>
            </a:endParaRPr>
          </a:p>
          <a:p>
            <a:pPr algn="ctr"/>
            <a:endParaRPr lang="ru-RU" sz="3600" b="1" i="1" dirty="0">
              <a:solidFill>
                <a:srgbClr val="FF0000"/>
              </a:solidFill>
              <a:latin typeface="Yeseva One"/>
            </a:endParaRPr>
          </a:p>
          <a:p>
            <a:pPr algn="ctr"/>
            <a:r>
              <a:rPr lang="ru-RU" sz="3600" b="1" i="1" dirty="0">
                <a:solidFill>
                  <a:srgbClr val="4E67C8"/>
                </a:solidFill>
                <a:latin typeface="Yeseva One"/>
              </a:rPr>
              <a:t>Вторая младшая группа</a:t>
            </a:r>
          </a:p>
          <a:p>
            <a:pPr algn="ctr"/>
            <a:endParaRPr lang="ru-RU" sz="3600" b="1" i="1" dirty="0">
              <a:solidFill>
                <a:srgbClr val="4E67C8"/>
              </a:solidFill>
              <a:latin typeface="Yeseva One"/>
            </a:endParaRPr>
          </a:p>
          <a:p>
            <a:pPr algn="ctr"/>
            <a:r>
              <a:rPr lang="ru-RU" sz="2800" b="1" i="1">
                <a:solidFill>
                  <a:srgbClr val="7030A0"/>
                </a:solidFill>
                <a:latin typeface="Yeseva One"/>
              </a:rPr>
              <a:t>Музыкальный </a:t>
            </a:r>
            <a:r>
              <a:rPr lang="ru-RU" sz="2800" b="1" i="1" smtClean="0">
                <a:solidFill>
                  <a:srgbClr val="7030A0"/>
                </a:solidFill>
                <a:latin typeface="Yeseva One"/>
              </a:rPr>
              <a:t>руководитель: Ноянова </a:t>
            </a:r>
            <a:r>
              <a:rPr lang="ru-RU" sz="2800" b="1" i="1" dirty="0">
                <a:solidFill>
                  <a:srgbClr val="7030A0"/>
                </a:solidFill>
                <a:latin typeface="Yeseva One"/>
              </a:rPr>
              <a:t>О.В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Yeseva One"/>
              </a:rPr>
              <a:t>.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Yeseva One"/>
              </a:rPr>
              <a:t> </a:t>
            </a:r>
            <a:r>
              <a:rPr lang="ru-RU" sz="2800" b="1" i="1" dirty="0">
                <a:solidFill>
                  <a:srgbClr val="7030A0"/>
                </a:solidFill>
                <a:latin typeface="Yeseva One"/>
              </a:rPr>
              <a:t>МКДОУ «Детский сад№3 п. Теплое</a:t>
            </a:r>
            <a:r>
              <a:rPr lang="ru-RU" sz="3600" b="1" i="1" dirty="0">
                <a:solidFill>
                  <a:srgbClr val="7030A0"/>
                </a:solidFill>
                <a:latin typeface="Yeseva One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327612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648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Цель:</a:t>
            </a:r>
            <a:r>
              <a:rPr lang="ru-RU" sz="2800" b="1" i="1" dirty="0"/>
              <a:t> Формировать эмоциональную отзывчивость на музыку, способствуя дальнейшему развитию основ музыкальной культуры.</a:t>
            </a:r>
          </a:p>
          <a:p>
            <a:r>
              <a:rPr lang="ru-RU" sz="2800" b="1" i="1" dirty="0">
                <a:solidFill>
                  <a:srgbClr val="C00000"/>
                </a:solidFill>
              </a:rPr>
              <a:t>Задачи:</a:t>
            </a:r>
          </a:p>
          <a:p>
            <a:r>
              <a:rPr lang="ru-RU" sz="2800" b="1" i="1" dirty="0"/>
              <a:t>развивать умение выполнять ритмические движения ритмично, в соответствии с характером музыки;</a:t>
            </a:r>
          </a:p>
          <a:p>
            <a:r>
              <a:rPr lang="ru-RU" sz="2800" b="1" i="1" dirty="0"/>
              <a:t>развивать вокальные навыки, формировать умение петь согласовано с музыкой в пределах перовой октавы.</a:t>
            </a:r>
          </a:p>
          <a:p>
            <a:r>
              <a:rPr lang="ru-RU" sz="2800" b="1" i="1" dirty="0"/>
              <a:t/>
            </a:r>
            <a:br>
              <a:rPr lang="ru-RU" sz="2800" b="1" i="1" dirty="0"/>
            </a:b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372560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утняк\резюме\img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утняк\резюме\img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0" y="134076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617" y="0"/>
            <a:ext cx="9080293" cy="1386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/>
                <a:ea typeface="Times New Roman"/>
              </a:rPr>
              <a:t>Рекомендации родителям: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Выполняйте вместе с ребенком ритмические движения, ориентируясь на слова, развивая, при этом слух у ребенка и умение действовать согласованно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2400" dirty="0" smtClean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50" dirty="0"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42748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               Слушание</a:t>
            </a:r>
            <a:r>
              <a:rPr lang="ru-RU" sz="2400" b="1" dirty="0">
                <a:solidFill>
                  <a:srgbClr val="FF0000"/>
                </a:solidFill>
              </a:rPr>
              <a:t> музыки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00B050"/>
                </a:solidFill>
              </a:rPr>
              <a:t>                                            </a:t>
            </a:r>
            <a:r>
              <a:rPr lang="ru-RU" sz="2000" dirty="0">
                <a:solidFill>
                  <a:srgbClr val="00B050"/>
                </a:solidFill>
              </a:rPr>
              <a:t> </a:t>
            </a:r>
            <a:r>
              <a:rPr lang="ru-RU" sz="2000" b="1" dirty="0">
                <a:solidFill>
                  <a:srgbClr val="00B050"/>
                </a:solidFill>
              </a:rPr>
              <a:t>«Марш солдатиков» музыка Е</a:t>
            </a:r>
            <a:r>
              <a:rPr lang="ru-RU" sz="2000" dirty="0">
                <a:solidFill>
                  <a:srgbClr val="00B050"/>
                </a:solidFill>
              </a:rPr>
              <a:t>.</a:t>
            </a:r>
            <a:r>
              <a:rPr lang="ru-RU" sz="2000" b="1" dirty="0">
                <a:solidFill>
                  <a:srgbClr val="00B050"/>
                </a:solidFill>
              </a:rPr>
              <a:t> </a:t>
            </a:r>
            <a:r>
              <a:rPr lang="ru-RU" sz="2000" b="1" dirty="0" err="1">
                <a:solidFill>
                  <a:srgbClr val="00B050"/>
                </a:solidFill>
              </a:rPr>
              <a:t>Юцкевич</a:t>
            </a:r>
            <a:r>
              <a:rPr lang="ru-RU" sz="2000" b="1" dirty="0" smtClean="0">
                <a:solidFill>
                  <a:srgbClr val="00B050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Рекомендации родителям:</a:t>
            </a:r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dirty="0" smtClean="0"/>
              <a:t>-Рассмотреть </a:t>
            </a:r>
            <a:r>
              <a:rPr lang="ru-RU" sz="2000" dirty="0"/>
              <a:t>картинку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-спросить, кто изображен на ней.</a:t>
            </a:r>
          </a:p>
          <a:p>
            <a:r>
              <a:rPr lang="ru-RU" sz="2000" dirty="0" smtClean="0"/>
              <a:t>-что они делают. 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Прослушать произведение. Обратить внимание детей на то, что музыка марша звучит бодро, весело, поэтому солдатики, прежде всего, должны держать спинку прямо и во время шага высоко поднимать ножки. Шагать нужно не вяло, а весело и задорно.</a:t>
            </a:r>
            <a:br>
              <a:rPr lang="ru-RU" sz="2000" dirty="0"/>
            </a:br>
            <a:r>
              <a:rPr lang="ru-RU" sz="2000" dirty="0"/>
              <a:t>Предложить детям прослушать марш ещё раз и </a:t>
            </a:r>
            <a:r>
              <a:rPr lang="ru-RU" sz="2000" dirty="0" err="1" smtClean="0"/>
              <a:t>помаршировать</a:t>
            </a:r>
            <a:r>
              <a:rPr lang="ru-RU" sz="2000" dirty="0" smtClean="0"/>
              <a:t>, </a:t>
            </a:r>
            <a:r>
              <a:rPr lang="ru-RU" sz="2000" dirty="0"/>
              <a:t>как солдатики</a:t>
            </a:r>
            <a:r>
              <a:rPr lang="ru-RU" dirty="0"/>
              <a:t>.</a:t>
            </a:r>
          </a:p>
        </p:txBody>
      </p:sp>
      <p:pic>
        <p:nvPicPr>
          <p:cNvPr id="2050" name="Picture 2" descr="D:\Кутняк\резюме\36a52fd811fb93beb915f6d532do--suveniry-i-podarki-olovyannye-kollektsionnye-soldati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37" y="3632049"/>
            <a:ext cx="4114763" cy="304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утняк\резюме\regnum_picture_14785145151576750_norm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5882"/>
            <a:ext cx="4755077" cy="316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73968908"/>
              </p:ext>
            </p:extLst>
          </p:nvPr>
        </p:nvGraphicFramePr>
        <p:xfrm>
          <a:off x="3203848" y="764704"/>
          <a:ext cx="5500687" cy="685800"/>
        </p:xfrm>
        <a:graphic>
          <a:graphicData uri="http://schemas.openxmlformats.org/presentationml/2006/ole">
            <p:oleObj spid="_x0000_s2055" name="Объект упаковщика для оболочки" showAsIcon="1" r:id="rId5" imgW="5500440" imgH="68580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85280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Кутняк\резюме\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1025352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22627"/>
            <a:ext cx="903649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FF0000"/>
                </a:solidFill>
                <a:ea typeface="Calibri"/>
                <a:cs typeface="Times New Roman"/>
              </a:rPr>
              <a:t>Рекомендации родителям: </a:t>
            </a:r>
            <a:r>
              <a:rPr lang="ru-RU" b="1" i="1" dirty="0">
                <a:ea typeface="Calibri"/>
                <a:cs typeface="Times New Roman"/>
              </a:rPr>
              <a:t>Выполняйте с ребенком движения пальчиковой гимнастики, одновременно проговаривая текст, развивая при этом мелкую моторику ,координацию движений пальцев рук.</a:t>
            </a:r>
          </a:p>
        </p:txBody>
      </p:sp>
    </p:spTree>
    <p:extLst>
      <p:ext uri="{BB962C8B-B14F-4D97-AF65-F5344CB8AC3E}">
        <p14:creationId xmlns:p14="http://schemas.microsoft.com/office/powerpoint/2010/main" xmlns="" val="142091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8892480" cy="176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C00000"/>
                </a:solidFill>
                <a:ea typeface="Calibri"/>
                <a:cs typeface="Times New Roman"/>
              </a:rPr>
              <a:t>                                                     Пение(подпевание</a:t>
            </a:r>
            <a:r>
              <a:rPr lang="ru-RU" sz="2400" b="1" i="1" dirty="0">
                <a:solidFill>
                  <a:srgbClr val="C00000"/>
                </a:solidFill>
                <a:ea typeface="Calibri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FF0000"/>
                </a:solidFill>
                <a:ea typeface="Calibri"/>
                <a:cs typeface="Times New Roman"/>
              </a:rPr>
              <a:t>Рекомендации для </a:t>
            </a:r>
            <a:r>
              <a:rPr lang="ru-RU" sz="2000" b="1" i="1" dirty="0" smtClean="0">
                <a:solidFill>
                  <a:srgbClr val="FF0000"/>
                </a:solidFill>
                <a:ea typeface="Calibri"/>
                <a:cs typeface="Times New Roman"/>
              </a:rPr>
              <a:t>родителей:</a:t>
            </a:r>
            <a:endParaRPr lang="ru-RU" sz="2000" b="1" i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ea typeface="Calibri"/>
                <a:cs typeface="Times New Roman"/>
              </a:rPr>
              <a:t>Предложите ребенку спеть песенку про </a:t>
            </a:r>
            <a:r>
              <a:rPr lang="ru-RU" b="1" i="1" dirty="0" smtClean="0">
                <a:ea typeface="Calibri"/>
                <a:cs typeface="Times New Roman"/>
              </a:rPr>
              <a:t>солдат</a:t>
            </a:r>
            <a:r>
              <a:rPr lang="ru-RU" b="1" i="1" dirty="0">
                <a:ea typeface="Calibri"/>
                <a:cs typeface="Times New Roman"/>
              </a:rPr>
              <a:t>, посмотреть видео песни. Окажите ребенку </a:t>
            </a:r>
            <a:r>
              <a:rPr lang="ru-RU" b="1" i="1" dirty="0" smtClean="0">
                <a:ea typeface="Calibri"/>
                <a:cs typeface="Times New Roman"/>
              </a:rPr>
              <a:t>помощь </a:t>
            </a:r>
            <a:r>
              <a:rPr lang="ru-RU" b="1" i="1" dirty="0">
                <a:ea typeface="Calibri"/>
                <a:cs typeface="Times New Roman"/>
              </a:rPr>
              <a:t>в повторении и запоминании слов.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772816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/>
              <a:t>Текст песни:</a:t>
            </a:r>
          </a:p>
          <a:p>
            <a:pPr fontAlgn="base"/>
            <a:r>
              <a:rPr lang="ru-RU" dirty="0"/>
              <a:t>1. Мы солдаты.</a:t>
            </a:r>
            <a:br>
              <a:rPr lang="ru-RU" dirty="0"/>
            </a:br>
            <a:r>
              <a:rPr lang="ru-RU" dirty="0"/>
              <a:t>Храбрые ребята!</a:t>
            </a:r>
            <a:br>
              <a:rPr lang="ru-RU" dirty="0"/>
            </a:br>
            <a:r>
              <a:rPr lang="ru-RU" dirty="0"/>
              <a:t>Раз-два, раз-два,</a:t>
            </a:r>
            <a:br>
              <a:rPr lang="ru-RU" dirty="0"/>
            </a:br>
            <a:r>
              <a:rPr lang="ru-RU" dirty="0"/>
              <a:t>Храбрые ребята!</a:t>
            </a:r>
          </a:p>
          <a:p>
            <a:pPr fontAlgn="base"/>
            <a:r>
              <a:rPr lang="ru-RU" dirty="0"/>
              <a:t>2. Мы танкисты</a:t>
            </a:r>
            <a:br>
              <a:rPr lang="ru-RU" dirty="0"/>
            </a:br>
            <a:r>
              <a:rPr lang="ru-RU" dirty="0"/>
              <a:t>И артиллеристы.</a:t>
            </a:r>
            <a:br>
              <a:rPr lang="ru-RU" dirty="0"/>
            </a:br>
            <a:r>
              <a:rPr lang="ru-RU" dirty="0"/>
              <a:t>Раз-два, раз-два,</a:t>
            </a:r>
            <a:br>
              <a:rPr lang="ru-RU" dirty="0"/>
            </a:br>
            <a:r>
              <a:rPr lang="ru-RU" dirty="0"/>
              <a:t>И артиллеристы!</a:t>
            </a:r>
          </a:p>
          <a:p>
            <a:pPr fontAlgn="base"/>
            <a:r>
              <a:rPr lang="ru-RU" dirty="0"/>
              <a:t>3. Мы пилоты.</a:t>
            </a:r>
            <a:br>
              <a:rPr lang="ru-RU" dirty="0"/>
            </a:br>
            <a:r>
              <a:rPr lang="ru-RU" dirty="0"/>
              <a:t>Водим самолеты.</a:t>
            </a:r>
            <a:br>
              <a:rPr lang="ru-RU" dirty="0"/>
            </a:br>
            <a:r>
              <a:rPr lang="ru-RU" dirty="0"/>
              <a:t>Раз-два, раз-два,</a:t>
            </a:r>
            <a:br>
              <a:rPr lang="ru-RU" dirty="0"/>
            </a:br>
            <a:r>
              <a:rPr lang="ru-RU" dirty="0"/>
              <a:t>Водим самолеты!</a:t>
            </a:r>
          </a:p>
          <a:p>
            <a:pPr fontAlgn="base"/>
            <a:r>
              <a:rPr lang="ru-RU" dirty="0"/>
              <a:t>4. Мир всем нужен,</a:t>
            </a:r>
            <a:br>
              <a:rPr lang="ru-RU" dirty="0"/>
            </a:br>
            <a:r>
              <a:rPr lang="ru-RU" dirty="0"/>
              <a:t>Родине мы служим!</a:t>
            </a:r>
            <a:br>
              <a:rPr lang="ru-RU" dirty="0"/>
            </a:br>
            <a:r>
              <a:rPr lang="ru-RU" dirty="0"/>
              <a:t>Раз-два, раз-два,</a:t>
            </a:r>
            <a:br>
              <a:rPr lang="ru-RU" dirty="0"/>
            </a:br>
            <a:r>
              <a:rPr lang="ru-RU" dirty="0"/>
              <a:t>Родине мы служим!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05332522"/>
              </p:ext>
            </p:extLst>
          </p:nvPr>
        </p:nvGraphicFramePr>
        <p:xfrm>
          <a:off x="5796136" y="3140968"/>
          <a:ext cx="1346200" cy="685800"/>
        </p:xfrm>
        <a:graphic>
          <a:graphicData uri="http://schemas.openxmlformats.org/presentationml/2006/ole">
            <p:oleObj spid="_x0000_s4100" name="Объект упаковщика для оболочки" showAsIcon="1" r:id="rId3" imgW="1346400" imgH="68580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0823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11490"/>
            <a:ext cx="10729192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ea typeface="Calibri"/>
                <a:cs typeface="Times New Roman"/>
              </a:rPr>
              <a:t>                       </a:t>
            </a:r>
            <a:r>
              <a:rPr lang="ru-RU" sz="2800" b="1" i="1" dirty="0" smtClean="0">
                <a:solidFill>
                  <a:srgbClr val="00B050"/>
                </a:solidFill>
                <a:ea typeface="Calibri"/>
                <a:cs typeface="Times New Roman"/>
              </a:rPr>
              <a:t>Музыкальная </a:t>
            </a:r>
            <a:r>
              <a:rPr lang="ru-RU" sz="2800" b="1" i="1" dirty="0">
                <a:solidFill>
                  <a:srgbClr val="00B050"/>
                </a:solidFill>
                <a:ea typeface="Calibri"/>
                <a:cs typeface="Times New Roman"/>
              </a:rPr>
              <a:t>игра «Самолеты»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19378893"/>
              </p:ext>
            </p:extLst>
          </p:nvPr>
        </p:nvGraphicFramePr>
        <p:xfrm>
          <a:off x="1259632" y="1124744"/>
          <a:ext cx="7405688" cy="685800"/>
        </p:xfrm>
        <a:graphic>
          <a:graphicData uri="http://schemas.openxmlformats.org/presentationml/2006/ole">
            <p:oleObj spid="_x0000_s5126" name="Объект упаковщика для оболочки" showAsIcon="1" r:id="rId3" imgW="7405560" imgH="685800" progId="Package">
              <p:embed/>
            </p:oleObj>
          </a:graphicData>
        </a:graphic>
      </p:graphicFrame>
      <p:pic>
        <p:nvPicPr>
          <p:cNvPr id="5122" name="Picture 2" descr="D:\Кутняк\резюме\88fc8b9dd8781e8e56f4f10856c3cf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5657"/>
            <a:ext cx="8690288" cy="489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974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утняк\резюме\img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353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426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124</Words>
  <Application>Microsoft Office PowerPoint</Application>
  <PresentationFormat>Экран (4:3)</PresentationFormat>
  <Paragraphs>32</Paragraphs>
  <Slides>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Воздушный поток</vt:lpstr>
      <vt:lpstr>1_Воздушный поток</vt:lpstr>
      <vt:lpstr>Объект упаковщика для оболочки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Буева</cp:lastModifiedBy>
  <cp:revision>12</cp:revision>
  <dcterms:created xsi:type="dcterms:W3CDTF">2020-05-23T10:01:47Z</dcterms:created>
  <dcterms:modified xsi:type="dcterms:W3CDTF">2020-05-29T12:25:31Z</dcterms:modified>
</cp:coreProperties>
</file>