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8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01C5334-2F9A-4FD8-9D57-6A8DDFB996FE}" type="datetimeFigureOut">
              <a:rPr lang="ru-RU" smtClean="0"/>
              <a:pPr/>
              <a:t>03.06.2020</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107DD79-FD8C-4C2D-8608-CF9D0955E5E0}" type="slidenum">
              <a:rPr lang="ru-RU" smtClean="0"/>
              <a:pPr/>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01C5334-2F9A-4FD8-9D57-6A8DDFB996FE}" type="datetimeFigureOut">
              <a:rPr lang="ru-RU" smtClean="0"/>
              <a:pPr/>
              <a:t>03.06.2020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07DD79-FD8C-4C2D-8608-CF9D0955E5E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01C5334-2F9A-4FD8-9D57-6A8DDFB996FE}" type="datetimeFigureOut">
              <a:rPr lang="ru-RU" smtClean="0"/>
              <a:pPr/>
              <a:t>03.06.2020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07DD79-FD8C-4C2D-8608-CF9D0955E5E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01C5334-2F9A-4FD8-9D57-6A8DDFB996FE}" type="datetimeFigureOut">
              <a:rPr lang="ru-RU" smtClean="0"/>
              <a:pPr/>
              <a:t>03.06.2020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07DD79-FD8C-4C2D-8608-CF9D0955E5E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01C5334-2F9A-4FD8-9D57-6A8DDFB996FE}" type="datetimeFigureOut">
              <a:rPr lang="ru-RU" smtClean="0"/>
              <a:pPr/>
              <a:t>03.06.2020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07DD79-FD8C-4C2D-8608-CF9D0955E5E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101C5334-2F9A-4FD8-9D57-6A8DDFB996FE}" type="datetimeFigureOut">
              <a:rPr lang="ru-RU" smtClean="0"/>
              <a:pPr/>
              <a:t>03.06.2020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107DD79-FD8C-4C2D-8608-CF9D0955E5E0}" type="slidenum">
              <a:rPr lang="ru-RU" smtClean="0"/>
              <a:pPr/>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01C5334-2F9A-4FD8-9D57-6A8DDFB996FE}" type="datetimeFigureOut">
              <a:rPr lang="ru-RU" smtClean="0"/>
              <a:pPr/>
              <a:t>03.06.2020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107DD79-FD8C-4C2D-8608-CF9D0955E5E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101C5334-2F9A-4FD8-9D57-6A8DDFB996FE}" type="datetimeFigureOut">
              <a:rPr lang="ru-RU" smtClean="0"/>
              <a:pPr/>
              <a:t>03.06.2020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107DD79-FD8C-4C2D-8608-CF9D0955E5E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C5334-2F9A-4FD8-9D57-6A8DDFB996FE}" type="datetimeFigureOut">
              <a:rPr lang="ru-RU" smtClean="0"/>
              <a:pPr/>
              <a:t>03.06.2020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107DD79-FD8C-4C2D-8608-CF9D0955E5E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01C5334-2F9A-4FD8-9D57-6A8DDFB996FE}" type="datetimeFigureOut">
              <a:rPr lang="ru-RU" smtClean="0"/>
              <a:pPr/>
              <a:t>03.06.2020</a:t>
            </a:fld>
            <a:endParaRPr lang="ru-RU"/>
          </a:p>
        </p:txBody>
      </p:sp>
      <p:sp>
        <p:nvSpPr>
          <p:cNvPr id="7" name="Slide Number Placeholder 6"/>
          <p:cNvSpPr>
            <a:spLocks noGrp="1"/>
          </p:cNvSpPr>
          <p:nvPr>
            <p:ph type="sldNum" sz="quarter" idx="12"/>
          </p:nvPr>
        </p:nvSpPr>
        <p:spPr/>
        <p:txBody>
          <a:bodyPr/>
          <a:lstStyle/>
          <a:p>
            <a:fld id="{D107DD79-FD8C-4C2D-8608-CF9D0955E5E0}" type="slidenum">
              <a:rPr lang="ru-RU" smtClean="0"/>
              <a:pPr/>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01C5334-2F9A-4FD8-9D57-6A8DDFB996FE}" type="datetimeFigureOut">
              <a:rPr lang="ru-RU" smtClean="0"/>
              <a:pPr/>
              <a:t>03.06.2020</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D107DD79-FD8C-4C2D-8608-CF9D0955E5E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01C5334-2F9A-4FD8-9D57-6A8DDFB996FE}" type="datetimeFigureOut">
              <a:rPr lang="ru-RU" smtClean="0"/>
              <a:pPr/>
              <a:t>03.06.2020</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107DD79-FD8C-4C2D-8608-CF9D0955E5E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44008" y="0"/>
            <a:ext cx="3528392" cy="2276872"/>
          </a:xfrm>
        </p:spPr>
        <p:txBody>
          <a:bodyPr>
            <a:normAutofit fontScale="90000"/>
          </a:bodyPr>
          <a:lstStyle/>
          <a:p>
            <a:pPr algn="ctr"/>
            <a:r>
              <a:rPr lang="ru-RU" b="1" dirty="0"/>
              <a:t>Консультации для родителей </a:t>
            </a:r>
            <a:r>
              <a:rPr lang="ru-RU" dirty="0"/>
              <a:t/>
            </a:r>
            <a:br>
              <a:rPr lang="ru-RU" dirty="0"/>
            </a:br>
            <a:r>
              <a:rPr lang="ru-RU" b="1" dirty="0"/>
              <a:t>в летний </a:t>
            </a:r>
            <a:r>
              <a:rPr lang="ru-RU" b="1" dirty="0" smtClean="0"/>
              <a:t>период</a:t>
            </a:r>
            <a:endParaRPr lang="ru-RU" dirty="0"/>
          </a:p>
        </p:txBody>
      </p:sp>
      <p:sp>
        <p:nvSpPr>
          <p:cNvPr id="3" name="Подзаголовок 2"/>
          <p:cNvSpPr>
            <a:spLocks noGrp="1"/>
          </p:cNvSpPr>
          <p:nvPr>
            <p:ph type="subTitle" idx="1"/>
          </p:nvPr>
        </p:nvSpPr>
        <p:spPr>
          <a:xfrm>
            <a:off x="4572000" y="4421080"/>
            <a:ext cx="3672408" cy="1672216"/>
          </a:xfrm>
        </p:spPr>
        <p:txBody>
          <a:bodyPr/>
          <a:lstStyle/>
          <a:p>
            <a:pPr algn="ctr"/>
            <a:r>
              <a:rPr lang="ru-RU" dirty="0" smtClean="0"/>
              <a:t>Подготовил воспитатель</a:t>
            </a:r>
          </a:p>
          <a:p>
            <a:pPr algn="ctr"/>
            <a:r>
              <a:rPr lang="ru-RU" dirty="0" smtClean="0"/>
              <a:t>с</a:t>
            </a:r>
            <a:r>
              <a:rPr lang="ru-RU" dirty="0" smtClean="0"/>
              <a:t>редней группы №2</a:t>
            </a:r>
            <a:r>
              <a:rPr lang="ru-RU" dirty="0" smtClean="0"/>
              <a:t> </a:t>
            </a:r>
            <a:endParaRPr lang="ru-RU" dirty="0" smtClean="0"/>
          </a:p>
          <a:p>
            <a:pPr algn="ctr"/>
            <a:r>
              <a:rPr lang="ru-RU" dirty="0" smtClean="0"/>
              <a:t>Михайлова А.Н.</a:t>
            </a:r>
            <a:endParaRPr lang="ru-RU" dirty="0"/>
          </a:p>
        </p:txBody>
      </p:sp>
    </p:spTree>
    <p:extLst>
      <p:ext uri="{BB962C8B-B14F-4D97-AF65-F5344CB8AC3E}">
        <p14:creationId xmlns:p14="http://schemas.microsoft.com/office/powerpoint/2010/main" xmlns="" val="1833742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99392"/>
            <a:ext cx="3528392" cy="720080"/>
          </a:xfrm>
        </p:spPr>
        <p:txBody>
          <a:bodyPr>
            <a:normAutofit/>
          </a:bodyPr>
          <a:lstStyle/>
          <a:p>
            <a:pPr algn="ctr"/>
            <a:r>
              <a:rPr lang="ru-RU" sz="2800" b="1" i="1" dirty="0"/>
              <a:t>«Сделай сам»</a:t>
            </a:r>
            <a:endParaRPr lang="ru-RU" sz="2800" dirty="0"/>
          </a:p>
        </p:txBody>
      </p:sp>
      <p:sp>
        <p:nvSpPr>
          <p:cNvPr id="3" name="Объект 2"/>
          <p:cNvSpPr>
            <a:spLocks noGrp="1"/>
          </p:cNvSpPr>
          <p:nvPr>
            <p:ph idx="1"/>
          </p:nvPr>
        </p:nvSpPr>
        <p:spPr>
          <a:xfrm>
            <a:off x="467544" y="692696"/>
            <a:ext cx="8208912" cy="5832648"/>
          </a:xfrm>
        </p:spPr>
        <p:txBody>
          <a:bodyPr>
            <a:normAutofit fontScale="55000" lnSpcReduction="20000"/>
          </a:bodyPr>
          <a:lstStyle/>
          <a:p>
            <a:pPr marL="68580" indent="0" algn="just">
              <a:buNone/>
            </a:pPr>
            <a:r>
              <a:rPr lang="ru-RU" dirty="0" smtClean="0"/>
              <a:t>	</a:t>
            </a:r>
            <a:r>
              <a:rPr lang="ru-RU" sz="2500" dirty="0" smtClean="0">
                <a:latin typeface="Times New Roman" panose="02020603050405020304" pitchFamily="18" charset="0"/>
                <a:cs typeface="Times New Roman" panose="02020603050405020304" pitchFamily="18" charset="0"/>
              </a:rPr>
              <a:t>Устройте </a:t>
            </a:r>
            <a:r>
              <a:rPr lang="ru-RU" sz="2500" dirty="0">
                <a:latin typeface="Times New Roman" panose="02020603050405020304" pitchFamily="18" charset="0"/>
                <a:cs typeface="Times New Roman" panose="02020603050405020304" pitchFamily="18" charset="0"/>
              </a:rPr>
              <a:t>вместе с малышом познавательное и веселое путешествие в мир  кукол. А кукольный театр можно создать своими </a:t>
            </a:r>
            <a:r>
              <a:rPr lang="ru-RU" sz="2500" dirty="0" smtClean="0">
                <a:latin typeface="Times New Roman" panose="02020603050405020304" pitchFamily="18" charset="0"/>
                <a:cs typeface="Times New Roman" panose="02020603050405020304" pitchFamily="18" charset="0"/>
              </a:rPr>
              <a:t>руками.</a:t>
            </a:r>
          </a:p>
          <a:p>
            <a:pPr marL="68580" indent="0" algn="just">
              <a:buNone/>
            </a:pPr>
            <a:r>
              <a:rPr lang="ru-RU" sz="2500" dirty="0" smtClean="0">
                <a:latin typeface="Times New Roman" panose="02020603050405020304" pitchFamily="18" charset="0"/>
                <a:cs typeface="Times New Roman" panose="02020603050405020304" pitchFamily="18" charset="0"/>
              </a:rPr>
              <a:t>Эти </a:t>
            </a:r>
            <a:r>
              <a:rPr lang="ru-RU" sz="2500" dirty="0">
                <a:latin typeface="Times New Roman" panose="02020603050405020304" pitchFamily="18" charset="0"/>
                <a:cs typeface="Times New Roman" panose="02020603050405020304" pitchFamily="18" charset="0"/>
              </a:rPr>
              <a:t>удивительные куклы</a:t>
            </a:r>
          </a:p>
          <a:p>
            <a:pPr marL="68580" indent="0" algn="just">
              <a:buNone/>
            </a:pPr>
            <a:r>
              <a:rPr lang="ru-RU" sz="2500" dirty="0" smtClean="0">
                <a:latin typeface="Times New Roman" panose="02020603050405020304" pitchFamily="18" charset="0"/>
                <a:cs typeface="Times New Roman" panose="02020603050405020304" pitchFamily="18" charset="0"/>
              </a:rPr>
              <a:t>	Многие </a:t>
            </a:r>
            <a:r>
              <a:rPr lang="ru-RU" sz="2500" dirty="0">
                <a:latin typeface="Times New Roman" panose="02020603050405020304" pitchFamily="18" charset="0"/>
                <a:cs typeface="Times New Roman" panose="02020603050405020304" pitchFamily="18" charset="0"/>
              </a:rPr>
              <a:t>мамы, которые играли с малышами куклами-перчатками, согласятся: для крохи это действительно чудо. Создавая домашний кукольный театр, вы вместе с малышом примеряете на себя множество ролей: будете делать кукол, рисовать декорации, писать сценарий, оформлять сцену, продумывать музыкальное сопровождение и, конечно, показывать сам спектакль. Только представьте, сколько творчества, смекалки, уверенности в себе потребует это занятие от крохи. А еще тренировка мелкой моторики, развитие речи, художественного вкуса и фантазии, познание нового и интересного, радость совместной деятельности с близкими людьми, гордость за свои успехи… Итак, попробуем…</a:t>
            </a:r>
          </a:p>
          <a:p>
            <a:pPr marL="68580" indent="0" algn="just">
              <a:buNone/>
            </a:pPr>
            <a:r>
              <a:rPr lang="ru-RU" sz="2500" dirty="0" smtClean="0">
                <a:latin typeface="Times New Roman" panose="02020603050405020304" pitchFamily="18" charset="0"/>
                <a:cs typeface="Times New Roman" panose="02020603050405020304" pitchFamily="18" charset="0"/>
              </a:rPr>
              <a:t>Жёваная </a:t>
            </a:r>
            <a:r>
              <a:rPr lang="ru-RU" sz="2500" dirty="0">
                <a:latin typeface="Times New Roman" panose="02020603050405020304" pitchFamily="18" charset="0"/>
                <a:cs typeface="Times New Roman" panose="02020603050405020304" pitchFamily="18" charset="0"/>
              </a:rPr>
              <a:t>бумага</a:t>
            </a:r>
          </a:p>
          <a:p>
            <a:pPr marL="68580" indent="0" algn="just">
              <a:buNone/>
            </a:pPr>
            <a:r>
              <a:rPr lang="ru-RU" sz="2500" dirty="0" smtClean="0">
                <a:latin typeface="Times New Roman" panose="02020603050405020304" pitchFamily="18" charset="0"/>
                <a:cs typeface="Times New Roman" panose="02020603050405020304" pitchFamily="18" charset="0"/>
              </a:rPr>
              <a:t>	Да</a:t>
            </a:r>
            <a:r>
              <a:rPr lang="ru-RU" sz="2500" dirty="0">
                <a:latin typeface="Times New Roman" panose="02020603050405020304" pitchFamily="18" charset="0"/>
                <a:cs typeface="Times New Roman" panose="02020603050405020304" pitchFamily="18" charset="0"/>
              </a:rPr>
              <a:t>, именно так переводится с французского словосочетание папье-маше. И эта интересная техника работы с бумагой поможет нам не только сделать оригинальных кукол, но и потренирует мелкую моторику малыша, даст ему возможность почувствовать себя настоящим волшебником и творцом. Начинаем с того, что сделаем из пластилина шар по размеру головы нашей куклы. Теперь, как настоящие скульпторы, на основе этого шара слепим лицо или мордочку с глазницами, носом, ушами. Пусть малыш попробует это сделать сам, а вы слегка помогайте и корректируйте его работу. Когда нужное лицо получилось, острым тонким ножом разрежьте пластилиновую заготовку на две части: “лицо” и “затылок”. Теперь, пока вы на кухне варите клейстер — клей из воды и муки — малыш делает важную работу: рвет старые газеты на маленькие кусочки. После этого обмакиваем каждый кусочек в клейстер и обклеиваем наши пластилиновые половинки. Наклеили слой, высушили, наклеиваем следующий. И так 5-6 слоев. После полного высыхания, аккуратно убираем пластилин из нашего папье-маше. Теперь соединяем две половинки головы вместе и склеиваем полоской бумаги или ткани. Осталось самое интересное — раскрасить. Сначала покройте всю кукольную голову белой гуашью или темперой в несколько слоев. После того, как грунтовка высохнет, можно приступить к раскрашиванию. Для этого лучше взять не гуашь, а темперу — она хорошо ложится и совсем не пачкается после высыхания. Последний штрих — волосы. Их можно сделать из кусочков меха, шерстяных ниток, шнурков, войлока, тесьмы. Все зависит от того, какой персонаж у вас должен получиться. Теперь делаем в голове отверстие для пальца и прикрепляем к перчатке. Получилась замечательная кукла, со своим характером и индивидуальностью, в которую было вложено так много сосредоточенного сопения и труда маленького кукольника.</a:t>
            </a:r>
          </a:p>
        </p:txBody>
      </p:sp>
    </p:spTree>
    <p:extLst>
      <p:ext uri="{BB962C8B-B14F-4D97-AF65-F5344CB8AC3E}">
        <p14:creationId xmlns:p14="http://schemas.microsoft.com/office/powerpoint/2010/main" xmlns="" val="10568876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99392"/>
            <a:ext cx="3528392" cy="720080"/>
          </a:xfrm>
        </p:spPr>
        <p:txBody>
          <a:bodyPr>
            <a:noAutofit/>
          </a:bodyPr>
          <a:lstStyle/>
          <a:p>
            <a:pPr algn="ctr"/>
            <a:r>
              <a:rPr lang="ru-RU" sz="1800" b="1" i="1" dirty="0"/>
              <a:t>«Купание – прекрасное закаливающее средство»</a:t>
            </a:r>
            <a:endParaRPr lang="ru-RU" sz="1800" dirty="0"/>
          </a:p>
        </p:txBody>
      </p:sp>
      <p:sp>
        <p:nvSpPr>
          <p:cNvPr id="3" name="Объект 2"/>
          <p:cNvSpPr>
            <a:spLocks noGrp="1"/>
          </p:cNvSpPr>
          <p:nvPr>
            <p:ph idx="1"/>
          </p:nvPr>
        </p:nvSpPr>
        <p:spPr>
          <a:xfrm>
            <a:off x="467544" y="692696"/>
            <a:ext cx="8208912" cy="5832648"/>
          </a:xfrm>
        </p:spPr>
        <p:txBody>
          <a:bodyPr>
            <a:normAutofit fontScale="70000" lnSpcReduction="20000"/>
          </a:bodyPr>
          <a:lstStyle/>
          <a:p>
            <a:pPr marL="68580" indent="0" algn="just">
              <a:buNone/>
            </a:pPr>
            <a:r>
              <a:rPr lang="ru-RU" dirty="0" smtClean="0">
                <a:latin typeface="Times New Roman" panose="02020603050405020304" pitchFamily="18" charset="0"/>
                <a:cs typeface="Times New Roman" panose="02020603050405020304" pitchFamily="18" charset="0"/>
              </a:rPr>
              <a:t>	Купаться </a:t>
            </a:r>
            <a:r>
              <a:rPr lang="ru-RU" dirty="0">
                <a:latin typeface="Times New Roman" panose="02020603050405020304" pitchFamily="18" charset="0"/>
                <a:cs typeface="Times New Roman" panose="02020603050405020304" pitchFamily="18" charset="0"/>
              </a:rPr>
              <a:t>в открытых водоёмах можно начиная с двух лет. Место для купания должно быть неглубоким, ровным, с медленным течением. Прежде чем дать ребёнку возможность самостоятельно войти в воду, необходимо убедиться в том, что в данном месте нет ям, глубокой тины, коряг, острых камней. В воде вместе с ребёнком обязательно должен находиться взрослый.</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При </a:t>
            </a:r>
            <a:r>
              <a:rPr lang="ru-RU" dirty="0">
                <a:latin typeface="Times New Roman" panose="02020603050405020304" pitchFamily="18" charset="0"/>
                <a:cs typeface="Times New Roman" panose="02020603050405020304" pitchFamily="18" charset="0"/>
              </a:rPr>
              <a:t>купании необходимо соблюдать правила</a:t>
            </a:r>
            <a:r>
              <a:rPr lang="ru-RU" dirty="0" smtClean="0">
                <a:latin typeface="Times New Roman" panose="02020603050405020304" pitchFamily="18" charset="0"/>
                <a:cs typeface="Times New Roman" panose="02020603050405020304" pitchFamily="18" charset="0"/>
              </a:rPr>
              <a:t>:</a:t>
            </a:r>
          </a:p>
          <a:p>
            <a:pPr marL="68580" indent="0" algn="just">
              <a:buNone/>
            </a:pPr>
            <a:r>
              <a:rPr lang="ru-RU" dirty="0" smtClean="0">
                <a:latin typeface="Times New Roman" panose="02020603050405020304" pitchFamily="18" charset="0"/>
                <a:cs typeface="Times New Roman" panose="02020603050405020304" pitchFamily="18" charset="0"/>
              </a:rPr>
              <a:t>	1</a:t>
            </a:r>
            <a:r>
              <a:rPr lang="ru-RU" dirty="0">
                <a:latin typeface="Times New Roman" panose="02020603050405020304" pitchFamily="18" charset="0"/>
                <a:cs typeface="Times New Roman" panose="02020603050405020304" pitchFamily="18" charset="0"/>
              </a:rPr>
              <a:t>. Не разрешается купаться натощак и раньше чем через 1-1,5 часа после еды </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2. В </a:t>
            </a:r>
            <a:r>
              <a:rPr lang="ru-RU" dirty="0">
                <a:latin typeface="Times New Roman" panose="02020603050405020304" pitchFamily="18" charset="0"/>
                <a:cs typeface="Times New Roman" panose="02020603050405020304" pitchFamily="18" charset="0"/>
              </a:rPr>
              <a:t>воде дети должны находиться в движении </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3</a:t>
            </a:r>
            <a:r>
              <a:rPr lang="ru-RU" dirty="0">
                <a:latin typeface="Times New Roman" panose="02020603050405020304" pitchFamily="18" charset="0"/>
                <a:cs typeface="Times New Roman" panose="02020603050405020304" pitchFamily="18" charset="0"/>
              </a:rPr>
              <a:t>. При появлении озноба немедленно выйти из воды </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4</a:t>
            </a:r>
            <a:r>
              <a:rPr lang="ru-RU" dirty="0">
                <a:latin typeface="Times New Roman" panose="02020603050405020304" pitchFamily="18" charset="0"/>
                <a:cs typeface="Times New Roman" panose="02020603050405020304" pitchFamily="18" charset="0"/>
              </a:rPr>
              <a:t>. Нельзя разгорячённым окунаться в прохладную воду</a:t>
            </a:r>
          </a:p>
          <a:p>
            <a:pPr marL="68580" indent="0" algn="just">
              <a:buNone/>
            </a:pPr>
            <a:r>
              <a:rPr lang="ru-RU" b="1" dirty="0" smtClean="0">
                <a:latin typeface="Times New Roman" panose="02020603050405020304" pitchFamily="18" charset="0"/>
                <a:cs typeface="Times New Roman" panose="02020603050405020304" pitchFamily="18" charset="0"/>
              </a:rPr>
              <a:t>	О </a:t>
            </a:r>
            <a:r>
              <a:rPr lang="ru-RU" b="1" dirty="0">
                <a:latin typeface="Times New Roman" panose="02020603050405020304" pitchFamily="18" charset="0"/>
                <a:cs typeface="Times New Roman" panose="02020603050405020304" pitchFamily="18" charset="0"/>
              </a:rPr>
              <a:t>путешествиях с </a:t>
            </a:r>
            <a:r>
              <a:rPr lang="ru-RU" b="1" dirty="0" smtClean="0">
                <a:latin typeface="Times New Roman" panose="02020603050405020304" pitchFamily="18" charset="0"/>
                <a:cs typeface="Times New Roman" panose="02020603050405020304" pitchFamily="18" charset="0"/>
              </a:rPr>
              <a:t>детьми</a:t>
            </a:r>
          </a:p>
          <a:p>
            <a:pPr marL="68580" indent="0" algn="just">
              <a:buNone/>
            </a:pPr>
            <a:r>
              <a:rPr lang="ru-RU" dirty="0" smtClean="0">
                <a:latin typeface="Times New Roman" panose="02020603050405020304" pitchFamily="18" charset="0"/>
                <a:cs typeface="Times New Roman" panose="02020603050405020304" pitchFamily="18" charset="0"/>
              </a:rPr>
              <a:t>	Ехать </a:t>
            </a:r>
            <a:r>
              <a:rPr lang="ru-RU" dirty="0">
                <a:latin typeface="Times New Roman" panose="02020603050405020304" pitchFamily="18" charset="0"/>
                <a:cs typeface="Times New Roman" panose="02020603050405020304" pitchFamily="18" charset="0"/>
              </a:rPr>
              <a:t>или не ехать с ребёнком на юг? - вопрос встаёт перед родителями довольно часто</a:t>
            </a:r>
            <a:r>
              <a:rPr lang="ru-RU" dirty="0" smtClean="0">
                <a:latin typeface="Times New Roman" panose="02020603050405020304" pitchFamily="18" charset="0"/>
                <a:cs typeface="Times New Roman" panose="02020603050405020304" pitchFamily="18" charset="0"/>
              </a:rPr>
              <a:t>.</a:t>
            </a:r>
          </a:p>
          <a:p>
            <a:pPr marL="68580" indent="0" algn="just">
              <a:buNone/>
            </a:pPr>
            <a:r>
              <a:rPr lang="ru-RU" dirty="0" smtClean="0">
                <a:latin typeface="Times New Roman" panose="02020603050405020304" pitchFamily="18" charset="0"/>
                <a:cs typeface="Times New Roman" panose="02020603050405020304" pitchFamily="18" charset="0"/>
              </a:rPr>
              <a:t>	Что </a:t>
            </a:r>
            <a:r>
              <a:rPr lang="ru-RU" dirty="0">
                <a:latin typeface="Times New Roman" panose="02020603050405020304" pitchFamily="18" charset="0"/>
                <a:cs typeface="Times New Roman" panose="02020603050405020304" pitchFamily="18" charset="0"/>
              </a:rPr>
              <a:t>можно посоветовать по этому поводу? Если вы живёте в средней полосе и если речь идёт о грудном ребёнке, то вряд ли стоит отправляться с ним в продолжительную поездку. Поэтому самое лучшее – вывезти его на дачу. Точно так же нужно поступить и в тех случаях, если вашей дочери или сыну не исполнилось ещё трёх лет. Чем меньше ребёнок, тем тяжелее он приспосабливается к изменениям обстановки и климата. В этих благодатных местах в первые дни малыши становятся капризными, у них пропадает аппетит, появляются нарушения пищеварения и сна. Приспособление к новым климатическим условиям у детей первых трёх лет жизни продолжается иногда неделю, а то и две. Едва ребёнок успеет привыкнуть к новому климату, как надо собираться в обратный путь. Такой отдых для ребёнка чреват развитием различных заболеваний. В результате все затраты, заботы и хлопоты могут </a:t>
            </a:r>
            <a:r>
              <a:rPr lang="ru-RU" dirty="0" smtClean="0">
                <a:latin typeface="Times New Roman" panose="02020603050405020304" pitchFamily="18" charset="0"/>
                <a:cs typeface="Times New Roman" panose="02020603050405020304" pitchFamily="18" charset="0"/>
              </a:rPr>
              <a:t>пойти впустую.</a:t>
            </a:r>
          </a:p>
          <a:p>
            <a:pPr marL="68580" indent="0" algn="just">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94782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99392"/>
            <a:ext cx="3528392" cy="720080"/>
          </a:xfrm>
        </p:spPr>
        <p:txBody>
          <a:bodyPr>
            <a:noAutofit/>
          </a:bodyPr>
          <a:lstStyle/>
          <a:p>
            <a:pPr algn="ctr"/>
            <a:r>
              <a:rPr lang="ru-RU" sz="1800" b="1" i="1" dirty="0"/>
              <a:t>«Купание – прекрасное закаливающее средство»</a:t>
            </a:r>
            <a:endParaRPr lang="ru-RU" sz="1800" dirty="0"/>
          </a:p>
        </p:txBody>
      </p:sp>
      <p:sp>
        <p:nvSpPr>
          <p:cNvPr id="3" name="Объект 2"/>
          <p:cNvSpPr>
            <a:spLocks noGrp="1"/>
          </p:cNvSpPr>
          <p:nvPr>
            <p:ph idx="1"/>
          </p:nvPr>
        </p:nvSpPr>
        <p:spPr>
          <a:xfrm>
            <a:off x="467544" y="692696"/>
            <a:ext cx="8208912" cy="5832648"/>
          </a:xfrm>
        </p:spPr>
        <p:txBody>
          <a:bodyPr>
            <a:normAutofit fontScale="55000" lnSpcReduction="20000"/>
          </a:bodyPr>
          <a:lstStyle/>
          <a:p>
            <a:pPr marL="68580" indent="0" algn="just">
              <a:buNone/>
            </a:pPr>
            <a:r>
              <a:rPr lang="ru-RU" b="1" dirty="0" smtClean="0">
                <a:latin typeface="Times New Roman" panose="02020603050405020304" pitchFamily="18" charset="0"/>
                <a:cs typeface="Times New Roman" panose="02020603050405020304" pitchFamily="18" charset="0"/>
              </a:rPr>
              <a:t>	Солнце </a:t>
            </a:r>
            <a:r>
              <a:rPr lang="ru-RU" b="1" dirty="0">
                <a:latin typeface="Times New Roman" panose="02020603050405020304" pitchFamily="18" charset="0"/>
                <a:cs typeface="Times New Roman" panose="02020603050405020304" pitchFamily="18" charset="0"/>
              </a:rPr>
              <a:t>хорошо, но в </a:t>
            </a:r>
            <a:r>
              <a:rPr lang="ru-RU" b="1" dirty="0" smtClean="0">
                <a:latin typeface="Times New Roman" panose="02020603050405020304" pitchFamily="18" charset="0"/>
                <a:cs typeface="Times New Roman" panose="02020603050405020304" pitchFamily="18" charset="0"/>
              </a:rPr>
              <a:t>меру</a:t>
            </a:r>
          </a:p>
          <a:p>
            <a:pPr marL="68580" indent="0" algn="just">
              <a:buNone/>
            </a:pPr>
            <a:r>
              <a:rPr lang="ru-RU" dirty="0" smtClean="0">
                <a:latin typeface="Times New Roman" panose="02020603050405020304" pitchFamily="18" charset="0"/>
                <a:cs typeface="Times New Roman" panose="02020603050405020304" pitchFamily="18" charset="0"/>
              </a:rPr>
              <a:t>	Летом </a:t>
            </a:r>
            <a:r>
              <a:rPr lang="ru-RU" dirty="0">
                <a:latin typeface="Times New Roman" panose="02020603050405020304" pitchFamily="18" charset="0"/>
                <a:cs typeface="Times New Roman" panose="02020603050405020304" pitchFamily="18" charset="0"/>
              </a:rPr>
              <a:t>дети максимальное время должны проводить на воздухе. Это касается и самых маленьких – грудных детей. Однако, если более старшим дошкольникам разрешается понемногу загорать, то малышам прямые солнечные лучи могут причинить вред. Самая большая опасность – перегрев организма, солнечные ожоги, солнечный удар, поскольку маленький ребёнок обладает менее совершенной терморегуляцией и кожа его очень нежна</a:t>
            </a:r>
            <a:r>
              <a:rPr lang="ru-RU" dirty="0" smtClean="0">
                <a:latin typeface="Times New Roman" panose="02020603050405020304" pitchFamily="18" charset="0"/>
                <a:cs typeface="Times New Roman" panose="02020603050405020304" pitchFamily="18" charset="0"/>
              </a:rPr>
              <a:t>.</a:t>
            </a:r>
          </a:p>
          <a:p>
            <a:pPr marL="68580" indent="0" algn="just">
              <a:buNone/>
            </a:pPr>
            <a:r>
              <a:rPr lang="ru-RU" dirty="0" smtClean="0">
                <a:latin typeface="Times New Roman" panose="02020603050405020304" pitchFamily="18" charset="0"/>
                <a:cs typeface="Times New Roman" panose="02020603050405020304" pitchFamily="18" charset="0"/>
              </a:rPr>
              <a:t>	До </a:t>
            </a:r>
            <a:r>
              <a:rPr lang="ru-RU" dirty="0">
                <a:latin typeface="Times New Roman" panose="02020603050405020304" pitchFamily="18" charset="0"/>
                <a:cs typeface="Times New Roman" panose="02020603050405020304" pitchFamily="18" charset="0"/>
              </a:rPr>
              <a:t>трёх лет световоздушные ванны можно проводить под навесом или в тени деревьев. При этом нужно соблюдать принцип постепенного обнажения тела ребёнка. Сначала от одежды освобождаются руки и ноги, а затем остальные части тела. Уже с 1,5 летнего возраста световоздушные ванны ребёнок может принимать в одних трусиках. Продолжительность первой такой ванны – 5 минут, затем время постепенно увеличивается до 30-40 минут. Световоздушные ванны особенно рекомендованы детям с ослабленным организмом. Лучшее время проведения – с 9 до 12 часов, на юге – с 8 до 10 часов. Каждую световоздушную ванну лучше всего заканчивать водной процедурой</a:t>
            </a:r>
            <a:r>
              <a:rPr lang="ru-RU" dirty="0" smtClean="0">
                <a:latin typeface="Times New Roman" panose="02020603050405020304" pitchFamily="18" charset="0"/>
                <a:cs typeface="Times New Roman" panose="02020603050405020304" pitchFamily="18" charset="0"/>
              </a:rPr>
              <a:t>.</a:t>
            </a:r>
          </a:p>
          <a:p>
            <a:pPr marL="68580" indent="0" algn="just">
              <a:buNone/>
            </a:pPr>
            <a:r>
              <a:rPr lang="ru-RU" dirty="0" smtClean="0">
                <a:latin typeface="Times New Roman" panose="02020603050405020304" pitchFamily="18" charset="0"/>
                <a:cs typeface="Times New Roman" panose="02020603050405020304" pitchFamily="18" charset="0"/>
              </a:rPr>
              <a:t>	Дети </a:t>
            </a:r>
            <a:r>
              <a:rPr lang="ru-RU" dirty="0">
                <a:latin typeface="Times New Roman" panose="02020603050405020304" pitchFamily="18" charset="0"/>
                <a:cs typeface="Times New Roman" panose="02020603050405020304" pitchFamily="18" charset="0"/>
              </a:rPr>
              <a:t>дошкольного возраста после недельного курса световоздушных ванн могут начать принимать солнечные ванны. Загорать ребёнок может лёжа, а ещё лучше во время игр и в движении.</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Солнечные ванны в сочетании со световоздушными ваннами, а также водными процедурами оказывают прекрасное укрепляющее действие. Дети становятся устойчивее к гриппоподобным заболеваниям, нежели те ребята, которые мало загорали</a:t>
            </a:r>
            <a:r>
              <a:rPr lang="ru-RU" dirty="0" smtClean="0">
                <a:latin typeface="Times New Roman" panose="02020603050405020304" pitchFamily="18" charset="0"/>
                <a:cs typeface="Times New Roman" panose="02020603050405020304" pitchFamily="18" charset="0"/>
              </a:rPr>
              <a:t>.</a:t>
            </a:r>
          </a:p>
          <a:p>
            <a:pPr marL="68580" indent="0" algn="just">
              <a:buNone/>
            </a:pPr>
            <a:r>
              <a:rPr lang="ru-RU" b="1" dirty="0" smtClean="0">
                <a:latin typeface="Times New Roman" panose="02020603050405020304" pitchFamily="18" charset="0"/>
                <a:cs typeface="Times New Roman" panose="02020603050405020304" pitchFamily="18" charset="0"/>
              </a:rPr>
              <a:t>	Осторожно</a:t>
            </a:r>
            <a:r>
              <a:rPr lang="ru-RU" b="1" dirty="0">
                <a:latin typeface="Times New Roman" panose="02020603050405020304" pitchFamily="18" charset="0"/>
                <a:cs typeface="Times New Roman" panose="02020603050405020304" pitchFamily="18" charset="0"/>
              </a:rPr>
              <a:t>: тепловой и солнечный удар</a:t>
            </a:r>
            <a:r>
              <a:rPr lang="ru-RU" b="1" dirty="0" smtClean="0">
                <a:latin typeface="Times New Roman" panose="02020603050405020304" pitchFamily="18" charset="0"/>
                <a:cs typeface="Times New Roman" panose="02020603050405020304" pitchFamily="18" charset="0"/>
              </a:rPr>
              <a:t>!</a:t>
            </a:r>
          </a:p>
          <a:p>
            <a:pPr marL="68580" indent="0" algn="just">
              <a:buNone/>
            </a:pPr>
            <a:r>
              <a:rPr lang="ru-RU" dirty="0" smtClean="0">
                <a:latin typeface="Times New Roman" panose="02020603050405020304" pitchFamily="18" charset="0"/>
                <a:cs typeface="Times New Roman" panose="02020603050405020304" pitchFamily="18" charset="0"/>
              </a:rPr>
              <a:t>	Специалисты </a:t>
            </a:r>
            <a:r>
              <a:rPr lang="ru-RU" dirty="0">
                <a:latin typeface="Times New Roman" panose="02020603050405020304" pitchFamily="18" charset="0"/>
                <a:cs typeface="Times New Roman" panose="02020603050405020304" pitchFamily="18" charset="0"/>
              </a:rPr>
              <a:t>не делают больших различий между этими состояниями. И это понятно. В основе как теплового, так и солнечного удара лежит перегревание организма. Причиной теплового удара является затруднение теплоотдачи с поверхности тела. Часто это связано с длительным пребыванием в жаркой, влажной атмосфере. При солнечном ударе возникает нарушение кровообращения в головном мозге. Обычно это бывает, когда ребёнок ходит на солнце с непокрытой головой</a:t>
            </a:r>
            <a:r>
              <a:rPr lang="ru-RU" dirty="0" smtClean="0">
                <a:latin typeface="Times New Roman" panose="02020603050405020304" pitchFamily="18" charset="0"/>
                <a:cs typeface="Times New Roman" panose="02020603050405020304" pitchFamily="18" charset="0"/>
              </a:rPr>
              <a:t>.</a:t>
            </a:r>
          </a:p>
          <a:p>
            <a:pPr marL="68580" indent="0" algn="just">
              <a:buNone/>
            </a:pPr>
            <a:r>
              <a:rPr lang="ru-RU" dirty="0" smtClean="0">
                <a:latin typeface="Times New Roman" panose="02020603050405020304" pitchFamily="18" charset="0"/>
                <a:cs typeface="Times New Roman" panose="02020603050405020304" pitchFamily="18" charset="0"/>
              </a:rPr>
              <a:t>	Чем </a:t>
            </a:r>
            <a:r>
              <a:rPr lang="ru-RU" dirty="0">
                <a:latin typeface="Times New Roman" panose="02020603050405020304" pitchFamily="18" charset="0"/>
                <a:cs typeface="Times New Roman" panose="02020603050405020304" pitchFamily="18" charset="0"/>
              </a:rPr>
              <a:t>меньше возраст ребёнка, тем он чувствительнее к действию жары и солнечных лучей. Поэтому перегрев организма у маленького ребёнка иногда может уже случиться во время приёма световоздушных ванн.</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При лёгком солнечном или тепловом ударе симптомы в основном однотипны. Это – головокружение, слабость, головная боль. У малышей часто отмечается расстройство кишечника. В тяжёлых случаях могут появиться судороги, рвота, потеря сознания. Во всех таких ситуациях нужно срочно вызвать врача, а до его прихода перенести ребёнка в тень, смочит голову и грудь холодной водой, не переносицу положить холодный компресс, приподнять голову. Дайте ребёнку попить и успокойте его.</a:t>
            </a:r>
          </a:p>
          <a:p>
            <a:pPr marL="68580" indent="0" algn="just">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043228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0"/>
            <a:ext cx="3528392" cy="620688"/>
          </a:xfrm>
        </p:spPr>
        <p:txBody>
          <a:bodyPr>
            <a:noAutofit/>
          </a:bodyPr>
          <a:lstStyle/>
          <a:p>
            <a:pPr algn="ctr"/>
            <a:r>
              <a:rPr lang="ru-RU" sz="1800" b="1" i="1" dirty="0"/>
              <a:t>«Огонь - наш друг, </a:t>
            </a:r>
            <a:r>
              <a:rPr lang="ru-RU" sz="1800" b="1" i="1" dirty="0" smtClean="0"/>
              <a:t/>
            </a:r>
            <a:br>
              <a:rPr lang="ru-RU" sz="1800" b="1" i="1" dirty="0" smtClean="0"/>
            </a:br>
            <a:r>
              <a:rPr lang="ru-RU" sz="1800" b="1" i="1" dirty="0" smtClean="0"/>
              <a:t>огонь- </a:t>
            </a:r>
            <a:r>
              <a:rPr lang="ru-RU" sz="1800" b="1" i="1" dirty="0"/>
              <a:t>наш враг»</a:t>
            </a:r>
            <a:endParaRPr lang="ru-RU" sz="1800" dirty="0"/>
          </a:p>
        </p:txBody>
      </p:sp>
      <p:sp>
        <p:nvSpPr>
          <p:cNvPr id="3" name="Объект 2"/>
          <p:cNvSpPr>
            <a:spLocks noGrp="1"/>
          </p:cNvSpPr>
          <p:nvPr>
            <p:ph idx="1"/>
          </p:nvPr>
        </p:nvSpPr>
        <p:spPr>
          <a:xfrm>
            <a:off x="467544" y="692696"/>
            <a:ext cx="8208912" cy="5832648"/>
          </a:xfrm>
        </p:spPr>
        <p:txBody>
          <a:bodyPr>
            <a:normAutofit fontScale="62500" lnSpcReduction="20000"/>
          </a:bodyPr>
          <a:lstStyle/>
          <a:p>
            <a:pPr marL="68580" indent="0" algn="just">
              <a:buNone/>
            </a:pPr>
            <a:r>
              <a:rPr lang="ru-RU" dirty="0" smtClean="0">
                <a:latin typeface="Times New Roman" panose="02020603050405020304" pitchFamily="18" charset="0"/>
                <a:cs typeface="Times New Roman" panose="02020603050405020304" pitchFamily="18" charset="0"/>
              </a:rPr>
              <a:t>	В </a:t>
            </a:r>
            <a:r>
              <a:rPr lang="ru-RU" dirty="0">
                <a:latin typeface="Times New Roman" panose="02020603050405020304" pitchFamily="18" charset="0"/>
                <a:cs typeface="Times New Roman" panose="02020603050405020304" pitchFamily="18" charset="0"/>
              </a:rPr>
              <a:t>современном мире никто не застрахован ни от социальных потрясений, ни от стихийных бедствий. Задумывались ли вы над тем, что детские шалости со спичками и зажигалками могут привести к пожару? Пожар всегда возникает неожиданно. Казалось бы, только что все было нормально, и вдруг возникает пламя, появляется удушливый дым. Но предотвращение пожаров в наших руках. Разрешение этой проблемы требует скоординированных действий педагогов и родителей. Тяга детей к огню, к игре со спичками общеизвестна, хотя многие ребята знают об опасности таких игр и умеют различать «добрый» и «злой» огонь.</a:t>
            </a:r>
          </a:p>
          <a:p>
            <a:pPr marL="68580" indent="0" algn="just">
              <a:buNone/>
            </a:pPr>
            <a:r>
              <a:rPr lang="ru-RU" dirty="0">
                <a:latin typeface="Times New Roman" panose="02020603050405020304" pitchFamily="18" charset="0"/>
                <a:cs typeface="Times New Roman" panose="02020603050405020304" pitchFamily="18" charset="0"/>
              </a:rPr>
              <a:t>Разбирая с ребенком возможные причины возникновения пожаров, важно познакомить его с мерами пожарной безопасности, сформировать элементарные знания об опасных последствиях пожаров, научить осторожно обращаться с огнем.</a:t>
            </a:r>
          </a:p>
          <a:p>
            <a:pPr marL="68580" indent="0" algn="just">
              <a:buNone/>
            </a:pPr>
            <a:r>
              <a:rPr lang="ru-RU" b="1" i="1" dirty="0" smtClean="0">
                <a:latin typeface="Times New Roman" panose="02020603050405020304" pitchFamily="18" charset="0"/>
                <a:cs typeface="Times New Roman" panose="02020603050405020304" pitchFamily="18" charset="0"/>
              </a:rPr>
              <a:t>	О </a:t>
            </a:r>
            <a:r>
              <a:rPr lang="ru-RU" b="1" i="1" dirty="0">
                <a:latin typeface="Times New Roman" panose="02020603050405020304" pitchFamily="18" charset="0"/>
                <a:cs typeface="Times New Roman" panose="02020603050405020304" pitchFamily="18" charset="0"/>
              </a:rPr>
              <a:t>чем рассказать ребенку</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 </a:t>
            </a:r>
            <a:r>
              <a:rPr lang="ru-RU" dirty="0">
                <a:latin typeface="Times New Roman" panose="02020603050405020304" pitchFamily="18" charset="0"/>
                <a:cs typeface="Times New Roman" panose="02020603050405020304" pitchFamily="18" charset="0"/>
              </a:rPr>
              <a:t>Очень давно человек научился добывать огонь и использовать силу огня, чтобы греться, готовить пищу, заставлять работать машины. Но одновременно человек узнал и разрушительную силу огня: в пламени погибали люди, сгорали жилища, посевы, скот, леса, целые деревни и даже города.</a:t>
            </a:r>
          </a:p>
          <a:p>
            <a:pPr marL="68580" indent="0" algn="just">
              <a:buNone/>
            </a:pPr>
            <a:r>
              <a:rPr lang="ru-RU" dirty="0" smtClean="0">
                <a:latin typeface="Times New Roman" panose="02020603050405020304" pitchFamily="18" charset="0"/>
                <a:cs typeface="Times New Roman" panose="02020603050405020304" pitchFamily="18" charset="0"/>
              </a:rPr>
              <a:t>	Подумай </a:t>
            </a:r>
            <a:r>
              <a:rPr lang="ru-RU" dirty="0">
                <a:latin typeface="Times New Roman" panose="02020603050405020304" pitchFamily="18" charset="0"/>
                <a:cs typeface="Times New Roman" panose="02020603050405020304" pitchFamily="18" charset="0"/>
              </a:rPr>
              <a:t>и расскажи, что может стать причиной пожара (неисправные электроприборы, </a:t>
            </a:r>
            <a:r>
              <a:rPr lang="ru-RU" dirty="0" err="1">
                <a:latin typeface="Times New Roman" panose="02020603050405020304" pitchFamily="18" charset="0"/>
                <a:cs typeface="Times New Roman" panose="02020603050405020304" pitchFamily="18" charset="0"/>
              </a:rPr>
              <a:t>незатушенный</a:t>
            </a:r>
            <a:r>
              <a:rPr lang="ru-RU" dirty="0">
                <a:latin typeface="Times New Roman" panose="02020603050405020304" pitchFamily="18" charset="0"/>
                <a:cs typeface="Times New Roman" panose="02020603050405020304" pitchFamily="18" charset="0"/>
              </a:rPr>
              <a:t> окурок, игры со спичками и зажигалкой, петардами, не  выключенный из розетки утюг).</a:t>
            </a:r>
          </a:p>
          <a:p>
            <a:pPr marL="68580" indent="0" algn="just">
              <a:buNone/>
            </a:pPr>
            <a:r>
              <a:rPr lang="ru-RU" dirty="0" smtClean="0">
                <a:latin typeface="Times New Roman" panose="02020603050405020304" pitchFamily="18" charset="0"/>
                <a:cs typeface="Times New Roman" panose="02020603050405020304" pitchFamily="18" charset="0"/>
              </a:rPr>
              <a:t>	В </a:t>
            </a:r>
            <a:r>
              <a:rPr lang="ru-RU" dirty="0">
                <a:latin typeface="Times New Roman" panose="02020603050405020304" pitchFamily="18" charset="0"/>
                <a:cs typeface="Times New Roman" panose="02020603050405020304" pitchFamily="18" charset="0"/>
              </a:rPr>
              <a:t>жизни человека электроприборы являются помощниками, и в каждой квартире их очень много.</a:t>
            </a:r>
          </a:p>
          <a:p>
            <a:pPr marL="68580" indent="0" algn="just">
              <a:buNone/>
            </a:pPr>
            <a:r>
              <a:rPr lang="ru-RU" dirty="0" smtClean="0">
                <a:latin typeface="Times New Roman" panose="02020603050405020304" pitchFamily="18" charset="0"/>
                <a:cs typeface="Times New Roman" panose="02020603050405020304" pitchFamily="18" charset="0"/>
              </a:rPr>
              <a:t>	Если </a:t>
            </a:r>
            <a:r>
              <a:rPr lang="ru-RU" dirty="0">
                <a:latin typeface="Times New Roman" panose="02020603050405020304" pitchFamily="18" charset="0"/>
                <a:cs typeface="Times New Roman" panose="02020603050405020304" pitchFamily="18" charset="0"/>
              </a:rPr>
              <a:t>ты знаешь, как действуют эти приборы,- объясни или послушай рассказ.</a:t>
            </a:r>
          </a:p>
          <a:p>
            <a:pPr marL="68580" indent="0" algn="just">
              <a:buNone/>
            </a:pPr>
            <a:r>
              <a:rPr lang="ru-RU" dirty="0" smtClean="0">
                <a:latin typeface="Times New Roman" panose="02020603050405020304" pitchFamily="18" charset="0"/>
                <a:cs typeface="Times New Roman" panose="02020603050405020304" pitchFamily="18" charset="0"/>
              </a:rPr>
              <a:t>	Электрический </a:t>
            </a:r>
            <a:r>
              <a:rPr lang="ru-RU" dirty="0">
                <a:latin typeface="Times New Roman" panose="02020603050405020304" pitchFamily="18" charset="0"/>
                <a:cs typeface="Times New Roman" panose="02020603050405020304" pitchFamily="18" charset="0"/>
              </a:rPr>
              <a:t>ток бежит по проводам и заставляет работать все электроприборы. Электрический ток- наш помощник. Если его не будет, мы не сможем смотреть телевизор, сушить волосы феном, слушать музыку. Но электрический ток может быть опасным и даже вызвать пожар.</a:t>
            </a:r>
          </a:p>
          <a:p>
            <a:pPr marL="68580" indent="0">
              <a:buNone/>
            </a:pPr>
            <a:endParaRPr lang="ru-RU" dirty="0"/>
          </a:p>
        </p:txBody>
      </p:sp>
    </p:spTree>
    <p:extLst>
      <p:ext uri="{BB962C8B-B14F-4D97-AF65-F5344CB8AC3E}">
        <p14:creationId xmlns:p14="http://schemas.microsoft.com/office/powerpoint/2010/main" xmlns="" val="2603654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0"/>
            <a:ext cx="3528392" cy="620688"/>
          </a:xfrm>
        </p:spPr>
        <p:txBody>
          <a:bodyPr>
            <a:noAutofit/>
          </a:bodyPr>
          <a:lstStyle/>
          <a:p>
            <a:pPr algn="ctr"/>
            <a:r>
              <a:rPr lang="ru-RU" sz="1800" b="1" i="1" dirty="0"/>
              <a:t>«Огонь - наш друг, </a:t>
            </a:r>
            <a:r>
              <a:rPr lang="ru-RU" sz="1800" b="1" i="1" dirty="0" smtClean="0"/>
              <a:t/>
            </a:r>
            <a:br>
              <a:rPr lang="ru-RU" sz="1800" b="1" i="1" dirty="0" smtClean="0"/>
            </a:br>
            <a:r>
              <a:rPr lang="ru-RU" sz="1800" b="1" i="1" dirty="0" smtClean="0"/>
              <a:t>огонь- </a:t>
            </a:r>
            <a:r>
              <a:rPr lang="ru-RU" sz="1800" b="1" i="1" dirty="0"/>
              <a:t>наш враг»</a:t>
            </a:r>
            <a:endParaRPr lang="ru-RU" sz="1800" dirty="0"/>
          </a:p>
        </p:txBody>
      </p:sp>
      <p:sp>
        <p:nvSpPr>
          <p:cNvPr id="3" name="Объект 2"/>
          <p:cNvSpPr>
            <a:spLocks noGrp="1"/>
          </p:cNvSpPr>
          <p:nvPr>
            <p:ph idx="1"/>
          </p:nvPr>
        </p:nvSpPr>
        <p:spPr>
          <a:xfrm>
            <a:off x="467544" y="692696"/>
            <a:ext cx="8208912" cy="5832648"/>
          </a:xfrm>
        </p:spPr>
        <p:txBody>
          <a:bodyPr>
            <a:normAutofit fontScale="70000" lnSpcReduction="20000"/>
          </a:bodyPr>
          <a:lstStyle/>
          <a:p>
            <a:pPr marL="68580" indent="0" algn="just">
              <a:buNone/>
            </a:pPr>
            <a:r>
              <a:rPr lang="ru-RU" b="1" i="1" dirty="0" smtClean="0">
                <a:latin typeface="Times New Roman" panose="02020603050405020304" pitchFamily="18" charset="0"/>
                <a:cs typeface="Times New Roman" panose="02020603050405020304" pitchFamily="18" charset="0"/>
              </a:rPr>
              <a:t>	Правила </a:t>
            </a:r>
            <a:r>
              <a:rPr lang="ru-RU" b="1" i="1" dirty="0">
                <a:latin typeface="Times New Roman" panose="02020603050405020304" pitchFamily="18" charset="0"/>
                <a:cs typeface="Times New Roman" panose="02020603050405020304" pitchFamily="18" charset="0"/>
              </a:rPr>
              <a:t>пользования электроприборами</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 </a:t>
            </a:r>
            <a:r>
              <a:rPr lang="ru-RU" dirty="0">
                <a:latin typeface="Times New Roman" panose="02020603050405020304" pitchFamily="18" charset="0"/>
                <a:cs typeface="Times New Roman" panose="02020603050405020304" pitchFamily="18" charset="0"/>
              </a:rPr>
              <a:t>Если ты почувствовал запах горелой резины, увидел задымившийся проводок или заметил, что розетка или вилка электрического шнура при работе нагреваются, немедленно сообщи об этом взрослым, попроси вызвать мастера- электрика.</a:t>
            </a:r>
          </a:p>
          <a:p>
            <a:pPr marL="68580" indent="0" algn="just">
              <a:buNone/>
            </a:pPr>
            <a:r>
              <a:rPr lang="ru-RU" dirty="0" smtClean="0">
                <a:latin typeface="Times New Roman" panose="02020603050405020304" pitchFamily="18" charset="0"/>
                <a:cs typeface="Times New Roman" panose="02020603050405020304" pitchFamily="18" charset="0"/>
              </a:rPr>
              <a:t>	- </a:t>
            </a:r>
            <a:r>
              <a:rPr lang="ru-RU" dirty="0">
                <a:latin typeface="Times New Roman" panose="02020603050405020304" pitchFamily="18" charset="0"/>
                <a:cs typeface="Times New Roman" panose="02020603050405020304" pitchFamily="18" charset="0"/>
              </a:rPr>
              <a:t>Не забывай выключать электроприборы из розетки. Причиной пожара может стать наша забывчивость, невнимательность, торопливость.</a:t>
            </a:r>
          </a:p>
          <a:p>
            <a:pPr marL="68580" indent="0" algn="just">
              <a:buNone/>
            </a:pPr>
            <a:r>
              <a:rPr lang="ru-RU" dirty="0" smtClean="0">
                <a:latin typeface="Times New Roman" panose="02020603050405020304" pitchFamily="18" charset="0"/>
                <a:cs typeface="Times New Roman" panose="02020603050405020304" pitchFamily="18" charset="0"/>
              </a:rPr>
              <a:t>Ты</a:t>
            </a:r>
            <a:r>
              <a:rPr lang="ru-RU" dirty="0">
                <a:latin typeface="Times New Roman" panose="02020603050405020304" pitchFamily="18" charset="0"/>
                <a:cs typeface="Times New Roman" panose="02020603050405020304" pitchFamily="18" charset="0"/>
              </a:rPr>
              <a:t>, наверное, знаешь, что есть вещества, которые могут легко загореться. Это легковоспламеняющиеся жидкости: бензин, керосин, нефть. Эти вещества следует держать подальше от огня, так как они могут мгновенно вспыхнуть. Погасить горящие нефть, бензин или керосин водой невозможно- эти жидкости легче воды, поэтому они продолжают гореть, всплыв на поверхность воды. Как ты думаешь, чем их можно затушить? Их тушат песком или специальной смесью. Люди придумали специальные приборы- огнетушители, которые есть в каждом учреждении, в транспорте и пр.</a:t>
            </a:r>
          </a:p>
          <a:p>
            <a:pPr marL="68580" indent="0" algn="just">
              <a:buNone/>
            </a:pPr>
            <a:r>
              <a:rPr lang="ru-RU" dirty="0" smtClean="0">
                <a:latin typeface="Times New Roman" panose="02020603050405020304" pitchFamily="18" charset="0"/>
                <a:cs typeface="Times New Roman" panose="02020603050405020304" pitchFamily="18" charset="0"/>
              </a:rPr>
              <a:t>	Огнеопасны </a:t>
            </a:r>
            <a:r>
              <a:rPr lang="ru-RU" dirty="0">
                <a:latin typeface="Times New Roman" panose="02020603050405020304" pitchFamily="18" charset="0"/>
                <a:cs typeface="Times New Roman" panose="02020603050405020304" pitchFamily="18" charset="0"/>
              </a:rPr>
              <a:t>и такие жидкости, как лаки, краски, ацетон, спирт, жидкие масла. Обращаться с этими веществами следует очень осторожно. Их нельзя хранить в кухне.</a:t>
            </a:r>
          </a:p>
          <a:p>
            <a:pPr marL="68580" indent="0" algn="just">
              <a:buNone/>
            </a:pPr>
            <a:r>
              <a:rPr lang="ru-RU" dirty="0" smtClean="0">
                <a:latin typeface="Times New Roman" panose="02020603050405020304" pitchFamily="18" charset="0"/>
                <a:cs typeface="Times New Roman" panose="02020603050405020304" pitchFamily="18" charset="0"/>
              </a:rPr>
              <a:t>	Как </a:t>
            </a:r>
            <a:r>
              <a:rPr lang="ru-RU" dirty="0">
                <a:latin typeface="Times New Roman" panose="02020603050405020304" pitchFamily="18" charset="0"/>
                <a:cs typeface="Times New Roman" panose="02020603050405020304" pitchFamily="18" charset="0"/>
              </a:rPr>
              <a:t>ты думаешь почему? Правильно, на кухне горит газ на плите, здесь часто зажигают спички. Придя в соприкосновение с горючими жидкостями, они могут вызвать пожар или даже взрыв. Такие пожароопасные жидкости хранят в специальных бутылках, банках в металлических шкафчиках, подальше от огня.</a:t>
            </a:r>
          </a:p>
          <a:p>
            <a:pPr marL="68580" indent="0" algn="just">
              <a:buNone/>
            </a:pPr>
            <a:r>
              <a:rPr lang="ru-RU" dirty="0" smtClean="0">
                <a:latin typeface="Times New Roman" panose="02020603050405020304" pitchFamily="18" charset="0"/>
                <a:cs typeface="Times New Roman" panose="02020603050405020304" pitchFamily="18" charset="0"/>
              </a:rPr>
              <a:t>	Испытав </a:t>
            </a:r>
            <a:r>
              <a:rPr lang="ru-RU" dirty="0">
                <a:latin typeface="Times New Roman" panose="02020603050405020304" pitchFamily="18" charset="0"/>
                <a:cs typeface="Times New Roman" panose="02020603050405020304" pitchFamily="18" charset="0"/>
              </a:rPr>
              <a:t>силу огня и большие беды, которые оставляет после себя пожар, люди придумали правила пожарной безопасности, знание и соблюдение которых обязательны для всех.</a:t>
            </a:r>
          </a:p>
          <a:p>
            <a:pPr marL="68580" indent="0">
              <a:buNone/>
            </a:pPr>
            <a:endParaRPr lang="ru-RU" dirty="0"/>
          </a:p>
        </p:txBody>
      </p:sp>
    </p:spTree>
    <p:extLst>
      <p:ext uri="{BB962C8B-B14F-4D97-AF65-F5344CB8AC3E}">
        <p14:creationId xmlns:p14="http://schemas.microsoft.com/office/powerpoint/2010/main" xmlns="" val="1604047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0"/>
            <a:ext cx="3528392" cy="548680"/>
          </a:xfrm>
        </p:spPr>
        <p:txBody>
          <a:bodyPr>
            <a:noAutofit/>
          </a:bodyPr>
          <a:lstStyle/>
          <a:p>
            <a:r>
              <a:rPr lang="ru-RU" sz="1800" b="1" i="1" dirty="0"/>
              <a:t>«В жаркий день-на пляже, </a:t>
            </a:r>
            <a:r>
              <a:rPr lang="ru-RU" sz="1800" b="1" i="1" dirty="0" smtClean="0"/>
              <a:t/>
            </a:r>
            <a:br>
              <a:rPr lang="ru-RU" sz="1800" b="1" i="1" dirty="0" smtClean="0"/>
            </a:br>
            <a:r>
              <a:rPr lang="ru-RU" sz="1800" b="1" i="1" dirty="0" smtClean="0"/>
              <a:t>в </a:t>
            </a:r>
            <a:r>
              <a:rPr lang="ru-RU" sz="1800" b="1" i="1" dirty="0"/>
              <a:t>бассейне, на даче»</a:t>
            </a:r>
            <a:endParaRPr lang="ru-RU" sz="1800" dirty="0"/>
          </a:p>
        </p:txBody>
      </p:sp>
      <p:sp>
        <p:nvSpPr>
          <p:cNvPr id="3" name="Объект 2"/>
          <p:cNvSpPr>
            <a:spLocks noGrp="1"/>
          </p:cNvSpPr>
          <p:nvPr>
            <p:ph idx="1"/>
          </p:nvPr>
        </p:nvSpPr>
        <p:spPr>
          <a:xfrm>
            <a:off x="467544" y="692696"/>
            <a:ext cx="8208912" cy="5832648"/>
          </a:xfrm>
        </p:spPr>
        <p:txBody>
          <a:bodyPr>
            <a:normAutofit fontScale="55000" lnSpcReduction="20000"/>
          </a:bodyPr>
          <a:lstStyle/>
          <a:p>
            <a:pPr marL="68580" indent="0" algn="just">
              <a:buNone/>
            </a:pPr>
            <a:r>
              <a:rPr lang="ru-RU" dirty="0" smtClean="0">
                <a:latin typeface="Times New Roman" panose="02020603050405020304" pitchFamily="18" charset="0"/>
                <a:cs typeface="Times New Roman" panose="02020603050405020304" pitchFamily="18" charset="0"/>
              </a:rPr>
              <a:t>	Вода </a:t>
            </a:r>
            <a:r>
              <a:rPr lang="ru-RU" dirty="0">
                <a:latin typeface="Times New Roman" panose="02020603050405020304" pitchFamily="18" charset="0"/>
                <a:cs typeface="Times New Roman" panose="02020603050405020304" pitchFamily="18" charset="0"/>
              </a:rPr>
              <a:t>и песок магически действуют на детей. И поэтому самый лучший способ занять ребенка в жаркий день — отправиться с ним на пляж, взяв с собой пластмассовое ведро, игрушки, подстилку и холодную воду. Однако в жаркий летний день можно не только плескаться в воде и играть в песке. В этой главе вы найдете советы, как развлечь самых маленьких и что можно предложить детям постарше, которые любят поиграть в воде. Вы увидите, долгий знойный день пролетит неожиданно быстро, когда рядом есть вода, а дети веселятся и развлекаются.</a:t>
            </a:r>
          </a:p>
          <a:p>
            <a:pPr marL="68580" indent="0" algn="just">
              <a:buNone/>
            </a:pPr>
            <a:r>
              <a:rPr lang="ru-RU" b="1" dirty="0" smtClean="0">
                <a:latin typeface="Times New Roman" panose="02020603050405020304" pitchFamily="18" charset="0"/>
                <a:cs typeface="Times New Roman" panose="02020603050405020304" pitchFamily="18" charset="0"/>
              </a:rPr>
              <a:t>	Следуй </a:t>
            </a:r>
            <a:r>
              <a:rPr lang="ru-RU" b="1" dirty="0">
                <a:latin typeface="Times New Roman" panose="02020603050405020304" pitchFamily="18" charset="0"/>
                <a:cs typeface="Times New Roman" panose="02020603050405020304" pitchFamily="18" charset="0"/>
              </a:rPr>
              <a:t>за дилером</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a:latin typeface="Times New Roman" panose="02020603050405020304" pitchFamily="18" charset="0"/>
                <a:cs typeface="Times New Roman" panose="02020603050405020304" pitchFamily="18" charset="0"/>
              </a:rPr>
              <a:t>Пусть в группе из нескольких детей, играющих в дачном бассейне, каждый по очереди будет главным. Присоединяйтесь к их компании и поддержите всеобщее веселье, дав несколько полезных советов: лидер может ходить, подражая утенку, барахтаться «по-собачьи» или плавать на спине. Остальные должны ему подражать.</a:t>
            </a:r>
          </a:p>
          <a:p>
            <a:pPr marL="68580" indent="0" algn="just">
              <a:buNone/>
            </a:pPr>
            <a:r>
              <a:rPr lang="ru-RU" b="1" dirty="0" smtClean="0">
                <a:latin typeface="Times New Roman" panose="02020603050405020304" pitchFamily="18" charset="0"/>
                <a:cs typeface="Times New Roman" panose="02020603050405020304" pitchFamily="18" charset="0"/>
              </a:rPr>
              <a:t>	Рисунки </a:t>
            </a:r>
            <a:r>
              <a:rPr lang="ru-RU" b="1" dirty="0">
                <a:latin typeface="Times New Roman" panose="02020603050405020304" pitchFamily="18" charset="0"/>
                <a:cs typeface="Times New Roman" panose="02020603050405020304" pitchFamily="18" charset="0"/>
              </a:rPr>
              <a:t>мелом</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a:latin typeface="Times New Roman" panose="02020603050405020304" pitchFamily="18" charset="0"/>
                <a:cs typeface="Times New Roman" panose="02020603050405020304" pitchFamily="18" charset="0"/>
              </a:rPr>
              <a:t>Когда вы будете делать покупки для летнего сезона, не забудьте про мел. Пусть ваш ребенок и его друзья рисуют мелом на асфальтовых дорожках во дворе. Дайте им ведро с водой, чтобы они могли смывать старые рисунки и делать новые. Если во дворе играют несколько детей, разделите место для рисунков на большие квадраты, чтобы у каждого «художника» был свой «асфальтовый» холст. Попробуйте научить малышей играть в «классы» или каким-нибудь другим играм на свежем воздухе, знакомым вам с детства.</a:t>
            </a:r>
          </a:p>
          <a:p>
            <a:pPr marL="68580" indent="0" algn="just">
              <a:buNone/>
            </a:pPr>
            <a:r>
              <a:rPr lang="ru-RU" dirty="0" smtClean="0">
                <a:latin typeface="Times New Roman" panose="02020603050405020304" pitchFamily="18" charset="0"/>
                <a:cs typeface="Times New Roman" panose="02020603050405020304" pitchFamily="18" charset="0"/>
              </a:rPr>
              <a:t>	Если </a:t>
            </a:r>
            <a:r>
              <a:rPr lang="ru-RU" dirty="0">
                <a:latin typeface="Times New Roman" panose="02020603050405020304" pitchFamily="18" charset="0"/>
                <a:cs typeface="Times New Roman" panose="02020603050405020304" pitchFamily="18" charset="0"/>
              </a:rPr>
              <a:t>ребенок спросит: «Что мне нарисовать?» — посоветуйте ему изобразить великана, как можно большего роста, сад, деревья, облака и небо или сверхскоростную трассу, по которой мчатся легковые машины, грузовики и даже поезда.</a:t>
            </a:r>
          </a:p>
          <a:p>
            <a:pPr marL="68580" indent="0" algn="just">
              <a:buNone/>
            </a:pPr>
            <a:r>
              <a:rPr lang="ru-RU" b="1" dirty="0" smtClean="0">
                <a:latin typeface="Times New Roman" panose="02020603050405020304" pitchFamily="18" charset="0"/>
                <a:cs typeface="Times New Roman" panose="02020603050405020304" pitchFamily="18" charset="0"/>
              </a:rPr>
              <a:t>	Приятная </a:t>
            </a:r>
            <a:r>
              <a:rPr lang="ru-RU" b="1" dirty="0">
                <a:latin typeface="Times New Roman" panose="02020603050405020304" pitchFamily="18" charset="0"/>
                <a:cs typeface="Times New Roman" panose="02020603050405020304" pitchFamily="18" charset="0"/>
              </a:rPr>
              <a:t>прохлада</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Итак</a:t>
            </a:r>
            <a:r>
              <a:rPr lang="ru-RU" dirty="0">
                <a:latin typeface="Times New Roman" panose="02020603050405020304" pitchFamily="18" charset="0"/>
                <a:cs typeface="Times New Roman" panose="02020603050405020304" pitchFamily="18" charset="0"/>
              </a:rPr>
              <a:t>, сегодня настоящее пекло и нет никакой надежды найти поблизости водоем. Ваш ребенок жалуется на жару — и он прав. Возьмите подстилку и расположитесь поддеревом. Захватите с собой ведерко со льдом.</a:t>
            </a:r>
          </a:p>
          <a:p>
            <a:pPr marL="68580" indent="0" algn="just">
              <a:buNone/>
            </a:pPr>
            <a:r>
              <a:rPr lang="ru-RU" dirty="0">
                <a:latin typeface="Times New Roman" panose="02020603050405020304" pitchFamily="18" charset="0"/>
                <a:cs typeface="Times New Roman" panose="02020603050405020304" pitchFamily="18" charset="0"/>
              </a:rPr>
              <a:t>Пусть малыш ляжет на спину, а вы попросите его смотреть на небо, в то же время сосредоточившись на своих ощущениях. Возьмите кубик льда и, едва касаясь, проведите им по ступням малыша, а затем по внутренней стороне запястий и локтей. Если ребенку это понравится, продолжайте прикладывать лед к другим частям тела. Как вы думаете, что он чувствует, когда лед прикасается к спине или животу?</a:t>
            </a:r>
          </a:p>
          <a:p>
            <a:pPr marL="68580" indent="0" algn="just">
              <a:buNone/>
            </a:pPr>
            <a:r>
              <a:rPr lang="ru-RU" dirty="0" smtClean="0">
                <a:latin typeface="Times New Roman" panose="02020603050405020304" pitchFamily="18" charset="0"/>
                <a:cs typeface="Times New Roman" panose="02020603050405020304" pitchFamily="18" charset="0"/>
              </a:rPr>
              <a:t>	Пусть </a:t>
            </a:r>
            <a:r>
              <a:rPr lang="ru-RU" dirty="0">
                <a:latin typeface="Times New Roman" panose="02020603050405020304" pitchFamily="18" charset="0"/>
                <a:cs typeface="Times New Roman" panose="02020603050405020304" pitchFamily="18" charset="0"/>
              </a:rPr>
              <a:t>малыш проведет кусочком льда по вашим ногам, и вы ощутите ту же приятную прохладу, что и он</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217129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0"/>
            <a:ext cx="3528392" cy="548680"/>
          </a:xfrm>
        </p:spPr>
        <p:txBody>
          <a:bodyPr>
            <a:noAutofit/>
          </a:bodyPr>
          <a:lstStyle/>
          <a:p>
            <a:r>
              <a:rPr lang="ru-RU" sz="1800" b="1" i="1" dirty="0"/>
              <a:t>«В жаркий день-на пляже, </a:t>
            </a:r>
            <a:r>
              <a:rPr lang="ru-RU" sz="1800" b="1" i="1" dirty="0" smtClean="0"/>
              <a:t/>
            </a:r>
            <a:br>
              <a:rPr lang="ru-RU" sz="1800" b="1" i="1" dirty="0" smtClean="0"/>
            </a:br>
            <a:r>
              <a:rPr lang="ru-RU" sz="1800" b="1" i="1" dirty="0" smtClean="0"/>
              <a:t>в </a:t>
            </a:r>
            <a:r>
              <a:rPr lang="ru-RU" sz="1800" b="1" i="1" dirty="0"/>
              <a:t>бассейне, на даче»</a:t>
            </a:r>
            <a:endParaRPr lang="ru-RU" sz="1800" dirty="0"/>
          </a:p>
        </p:txBody>
      </p:sp>
      <p:sp>
        <p:nvSpPr>
          <p:cNvPr id="3" name="Объект 2"/>
          <p:cNvSpPr>
            <a:spLocks noGrp="1"/>
          </p:cNvSpPr>
          <p:nvPr>
            <p:ph idx="1"/>
          </p:nvPr>
        </p:nvSpPr>
        <p:spPr>
          <a:xfrm>
            <a:off x="467544" y="692696"/>
            <a:ext cx="8208912" cy="5832648"/>
          </a:xfrm>
        </p:spPr>
        <p:txBody>
          <a:bodyPr>
            <a:normAutofit fontScale="62500" lnSpcReduction="20000"/>
          </a:bodyPr>
          <a:lstStyle/>
          <a:p>
            <a:pPr marL="68580" indent="0" algn="just">
              <a:buNone/>
            </a:pPr>
            <a:r>
              <a:rPr lang="ru-RU" b="1" dirty="0" smtClean="0">
                <a:latin typeface="Times New Roman" panose="02020603050405020304" pitchFamily="18" charset="0"/>
                <a:cs typeface="Times New Roman" panose="02020603050405020304" pitchFamily="18" charset="0"/>
              </a:rPr>
              <a:t>	Глядя </a:t>
            </a:r>
            <a:r>
              <a:rPr lang="ru-RU" b="1" dirty="0">
                <a:latin typeface="Times New Roman" panose="02020603050405020304" pitchFamily="18" charset="0"/>
                <a:cs typeface="Times New Roman" panose="02020603050405020304" pitchFamily="18" charset="0"/>
              </a:rPr>
              <a:t>в небо</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Если </a:t>
            </a:r>
            <a:r>
              <a:rPr lang="ru-RU" dirty="0">
                <a:latin typeface="Times New Roman" panose="02020603050405020304" pitchFamily="18" charset="0"/>
                <a:cs typeface="Times New Roman" panose="02020603050405020304" pitchFamily="18" charset="0"/>
              </a:rPr>
              <a:t>на улице так жарко, что трудно двигаться, лучше не делать этого. Расположитесь где-нибудь в тени и, лежа рядом друг с другом, смотрите на небо, обсуждая то, что видите.</a:t>
            </a:r>
          </a:p>
          <a:p>
            <a:pPr marL="68580" indent="0" algn="just">
              <a:buNone/>
            </a:pPr>
            <a:r>
              <a:rPr lang="ru-RU" b="1" dirty="0" smtClean="0">
                <a:latin typeface="Times New Roman" panose="02020603050405020304" pitchFamily="18" charset="0"/>
                <a:cs typeface="Times New Roman" panose="02020603050405020304" pitchFamily="18" charset="0"/>
              </a:rPr>
              <a:t>	Мячик </a:t>
            </a:r>
            <a:r>
              <a:rPr lang="ru-RU" b="1" dirty="0">
                <a:latin typeface="Times New Roman" panose="02020603050405020304" pitchFamily="18" charset="0"/>
                <a:cs typeface="Times New Roman" panose="02020603050405020304" pitchFamily="18" charset="0"/>
              </a:rPr>
              <a:t>в канаве</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У </a:t>
            </a:r>
            <a:r>
              <a:rPr lang="ru-RU" dirty="0">
                <a:latin typeface="Times New Roman" panose="02020603050405020304" pitchFamily="18" charset="0"/>
                <a:cs typeface="Times New Roman" panose="02020603050405020304" pitchFamily="18" charset="0"/>
              </a:rPr>
              <a:t>кромки воды, где песок ровный и влажный, выройте небольшую канавку, предварительно положив параллельно две палки на расстоянии тридцати сантиметров друг от друга. Сядьте у противоположных концов канавки и катайте по ней мячик навстречу друг другу. Попробуйте сделать канал длиннее, чтобы убедиться, насколько далеко вы сможете докатить мяч. Изменяйте его конфигурацию так, чтобы мяч мог катиться быстрее или преодолевать препятствия на своем пути.</a:t>
            </a:r>
          </a:p>
          <a:p>
            <a:pPr marL="68580" indent="0" algn="just">
              <a:buNone/>
            </a:pPr>
            <a:r>
              <a:rPr lang="ru-RU" b="1" dirty="0" smtClean="0">
                <a:latin typeface="Times New Roman" panose="02020603050405020304" pitchFamily="18" charset="0"/>
                <a:cs typeface="Times New Roman" panose="02020603050405020304" pitchFamily="18" charset="0"/>
              </a:rPr>
              <a:t>	Закопанное </a:t>
            </a:r>
            <a:r>
              <a:rPr lang="ru-RU" b="1" dirty="0">
                <a:latin typeface="Times New Roman" panose="02020603050405020304" pitchFamily="18" charset="0"/>
                <a:cs typeface="Times New Roman" panose="02020603050405020304" pitchFamily="18" charset="0"/>
              </a:rPr>
              <a:t>сокровище</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Обозначьте </a:t>
            </a:r>
            <a:r>
              <a:rPr lang="ru-RU" dirty="0">
                <a:latin typeface="Times New Roman" panose="02020603050405020304" pitchFamily="18" charset="0"/>
                <a:cs typeface="Times New Roman" panose="02020603050405020304" pitchFamily="18" charset="0"/>
              </a:rPr>
              <a:t>небольшую площадку, на которой будет происходить игра. Один из вас прячет хорошо заметную раковину или другой небольшой предмет, зарыв их неглубоко в песок и разровняв это место. (Никто не должен подглядывать.) Затем он медленно отсчитывает время, пока другой игрок или игроки протыкают песок палочкой от мороженого, пытаясь найти спрятанный предмет. Дети могут меняться ролями, или пусть взрослый закопает несколько предметов, а дети ищут их все вместе.</a:t>
            </a:r>
          </a:p>
          <a:p>
            <a:pPr marL="68580" indent="0" algn="just">
              <a:buNone/>
            </a:pPr>
            <a:r>
              <a:rPr lang="ru-RU" b="1" dirty="0" smtClean="0">
                <a:latin typeface="Times New Roman" panose="02020603050405020304" pitchFamily="18" charset="0"/>
                <a:cs typeface="Times New Roman" panose="02020603050405020304" pitchFamily="18" charset="0"/>
              </a:rPr>
              <a:t>	Картины </a:t>
            </a:r>
            <a:r>
              <a:rPr lang="ru-RU" b="1" dirty="0">
                <a:latin typeface="Times New Roman" panose="02020603050405020304" pitchFamily="18" charset="0"/>
                <a:cs typeface="Times New Roman" panose="02020603050405020304" pitchFamily="18" charset="0"/>
              </a:rPr>
              <a:t>на песке</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Сделайте </a:t>
            </a:r>
            <a:r>
              <a:rPr lang="ru-RU" dirty="0">
                <a:latin typeface="Times New Roman" panose="02020603050405020304" pitchFamily="18" charset="0"/>
                <a:cs typeface="Times New Roman" panose="02020603050405020304" pitchFamily="18" charset="0"/>
              </a:rPr>
              <a:t>так, чтобы поверхность песка была ровной и влажной, и пусть ребенок что-нибудь нарисует на нем палочкой или прутиком. Исправлять ошибки «художнику» разрешается только в течение одной минуты. Можно поучиться писать буквы и цифры.</a:t>
            </a:r>
          </a:p>
          <a:p>
            <a:pPr marL="68580" indent="0" algn="just">
              <a:buNone/>
            </a:pPr>
            <a:r>
              <a:rPr lang="ru-RU" b="1" dirty="0" smtClean="0">
                <a:latin typeface="Times New Roman" panose="02020603050405020304" pitchFamily="18" charset="0"/>
                <a:cs typeface="Times New Roman" panose="02020603050405020304" pitchFamily="18" charset="0"/>
              </a:rPr>
              <a:t>	Игра </a:t>
            </a:r>
            <a:r>
              <a:rPr lang="ru-RU" b="1" dirty="0">
                <a:latin typeface="Times New Roman" panose="02020603050405020304" pitchFamily="18" charset="0"/>
                <a:cs typeface="Times New Roman" panose="02020603050405020304" pitchFamily="18" charset="0"/>
              </a:rPr>
              <a:t>в шары на леске</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Выкопайте </a:t>
            </a:r>
            <a:r>
              <a:rPr lang="ru-RU" dirty="0">
                <a:latin typeface="Times New Roman" panose="02020603050405020304" pitchFamily="18" charset="0"/>
                <a:cs typeface="Times New Roman" panose="02020603050405020304" pitchFamily="18" charset="0"/>
              </a:rPr>
              <a:t>в песке шесть ямок так, чтобы они образовали треугольник. Его основание, состоящее из трех лунок, должно быть обращено к вам. Отойдите на несколько шагов в сторону и -бросьте мяч так, чтобы он покатился в сторону лунок. Вы выигрываете три очка, если мяч попал в вершину треугольника, два очка, если он попал в средние лунки, и одно очко — за попадание в одну из трех лунок в основании треугольника.</a:t>
            </a:r>
          </a:p>
        </p:txBody>
      </p:sp>
    </p:spTree>
    <p:extLst>
      <p:ext uri="{BB962C8B-B14F-4D97-AF65-F5344CB8AC3E}">
        <p14:creationId xmlns:p14="http://schemas.microsoft.com/office/powerpoint/2010/main" xmlns="" val="9789975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0" y="-27384"/>
            <a:ext cx="3600400" cy="648072"/>
          </a:xfrm>
        </p:spPr>
        <p:txBody>
          <a:bodyPr>
            <a:normAutofit/>
          </a:bodyPr>
          <a:lstStyle/>
          <a:p>
            <a:pPr algn="ctr"/>
            <a:r>
              <a:rPr lang="ru-RU" sz="1800" b="1" i="1" dirty="0" smtClean="0"/>
              <a:t>«Чем </a:t>
            </a:r>
            <a:r>
              <a:rPr lang="ru-RU" sz="1800" b="1" i="1" dirty="0"/>
              <a:t>занять </a:t>
            </a:r>
            <a:r>
              <a:rPr lang="ru-RU" sz="1800" b="1" i="1" dirty="0" smtClean="0"/>
              <a:t/>
            </a:r>
            <a:br>
              <a:rPr lang="ru-RU" sz="1800" b="1" i="1" dirty="0" smtClean="0"/>
            </a:br>
            <a:r>
              <a:rPr lang="ru-RU" sz="1800" b="1" i="1" dirty="0" smtClean="0"/>
              <a:t>детей </a:t>
            </a:r>
            <a:r>
              <a:rPr lang="ru-RU" sz="1800" b="1" i="1" dirty="0"/>
              <a:t>летом</a:t>
            </a:r>
            <a:r>
              <a:rPr lang="ru-RU" sz="1800" b="1" i="1" dirty="0" smtClean="0"/>
              <a:t>?»</a:t>
            </a:r>
            <a:endParaRPr lang="ru-RU" sz="1800" dirty="0"/>
          </a:p>
        </p:txBody>
      </p:sp>
      <p:sp>
        <p:nvSpPr>
          <p:cNvPr id="3" name="Объект 2"/>
          <p:cNvSpPr>
            <a:spLocks noGrp="1"/>
          </p:cNvSpPr>
          <p:nvPr>
            <p:ph idx="1"/>
          </p:nvPr>
        </p:nvSpPr>
        <p:spPr>
          <a:xfrm>
            <a:off x="467544" y="692696"/>
            <a:ext cx="8208912" cy="5760640"/>
          </a:xfrm>
        </p:spPr>
        <p:txBody>
          <a:bodyPr>
            <a:normAutofit fontScale="70000" lnSpcReduction="20000"/>
          </a:bodyPr>
          <a:lstStyle/>
          <a:p>
            <a:pPr marL="68580" indent="0" algn="just">
              <a:buNone/>
            </a:pPr>
            <a:r>
              <a:rPr lang="ru-RU"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Каждый </a:t>
            </a:r>
            <a:r>
              <a:rPr lang="ru-RU" sz="2600" dirty="0">
                <a:latin typeface="Times New Roman" panose="02020603050405020304" pitchFamily="18" charset="0"/>
                <a:cs typeface="Times New Roman" panose="02020603050405020304" pitchFamily="18" charset="0"/>
              </a:rPr>
              <a:t>ребенок с нетерпением ждет наступления лета. Вместе с тем для родителей лето - это очередная головная боль в поисках ответа на вопрос “чем занять детей летом”. Провести все три месяца у компьютера или телевизора – не очень хорошая идея. Так можно легко растерять полученные за год знания и навыки. Обсудим варианты, которые помогут их приумножить и провести лето с пользой.</a:t>
            </a:r>
          </a:p>
          <a:p>
            <a:pPr marL="68580" indent="0" algn="just">
              <a:buNone/>
            </a:pPr>
            <a:r>
              <a:rPr lang="ru-RU" sz="2600" dirty="0" smtClean="0">
                <a:latin typeface="Times New Roman" panose="02020603050405020304" pitchFamily="18" charset="0"/>
                <a:cs typeface="Times New Roman" panose="02020603050405020304" pitchFamily="18" charset="0"/>
              </a:rPr>
              <a:t>	1</a:t>
            </a:r>
            <a:r>
              <a:rPr lang="ru-RU" sz="2600" dirty="0">
                <a:latin typeface="Times New Roman" panose="02020603050405020304" pitchFamily="18" charset="0"/>
                <a:cs typeface="Times New Roman" panose="02020603050405020304" pitchFamily="18" charset="0"/>
              </a:rPr>
              <a:t>. Отдых на море. Многие семьи отправляются летом на юг, чтобы отдохнуть от суеты и поправить здоровье. Тем не менее, такая поездка не решает вопрос занятости вашего ребенка в свободное время. Вряд ли он будет в восторге от пассивного пляжного отдыха или праздного времяпровождения в отеле. Вам следует позаботиться о том, чтобы в программе вашего отдыха присутствовали интересные экскурсии, развлекательные мероприятия и т.п. Оптимальным вариантом будет выбор отеля, который помимо всего прочего предлагает регулярные культурные и развлекательные программы для детей.</a:t>
            </a:r>
          </a:p>
          <a:p>
            <a:pPr marL="68580" indent="0" algn="just">
              <a:buNone/>
            </a:pPr>
            <a:r>
              <a:rPr lang="ru-RU" sz="2600" dirty="0" smtClean="0">
                <a:latin typeface="Times New Roman" panose="02020603050405020304" pitchFamily="18" charset="0"/>
                <a:cs typeface="Times New Roman" panose="02020603050405020304" pitchFamily="18" charset="0"/>
              </a:rPr>
              <a:t>	2. </a:t>
            </a:r>
            <a:r>
              <a:rPr lang="ru-RU" sz="2600" dirty="0">
                <a:latin typeface="Times New Roman" panose="02020603050405020304" pitchFamily="18" charset="0"/>
                <a:cs typeface="Times New Roman" panose="02020603050405020304" pitchFamily="18" charset="0"/>
              </a:rPr>
              <a:t>Отдых на даче. Загородный дом – это не только отрешение от повседневных забот в уединенном месте наедине с цветущей природой. Это возможность привлечь ребенка к работе. Превратить ваше чадо в убежденного огородника у вас вряд ли получится, однако помимо грядок вы можете организовывать другие интересные задания. Это может быть строительство скворечников, походы в лес за грибами или ягодами, установка флюгера, устройство бассейна или искусственного водоема. Показывайте ребенку, что вы доверяете ему и надеетесь на его помощь, и он будет стремиться ответственно выполнять ваши поручения.</a:t>
            </a:r>
          </a:p>
          <a:p>
            <a:pPr marL="6858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683537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0" y="-27384"/>
            <a:ext cx="3600400" cy="648072"/>
          </a:xfrm>
        </p:spPr>
        <p:txBody>
          <a:bodyPr>
            <a:normAutofit/>
          </a:bodyPr>
          <a:lstStyle/>
          <a:p>
            <a:pPr algn="ctr"/>
            <a:r>
              <a:rPr lang="ru-RU" sz="1800" b="1" i="1" dirty="0" smtClean="0"/>
              <a:t>«Чем </a:t>
            </a:r>
            <a:r>
              <a:rPr lang="ru-RU" sz="1800" b="1" i="1" dirty="0"/>
              <a:t>занять </a:t>
            </a:r>
            <a:r>
              <a:rPr lang="ru-RU" sz="1800" b="1" i="1" dirty="0" smtClean="0"/>
              <a:t/>
            </a:r>
            <a:br>
              <a:rPr lang="ru-RU" sz="1800" b="1" i="1" dirty="0" smtClean="0"/>
            </a:br>
            <a:r>
              <a:rPr lang="ru-RU" sz="1800" b="1" i="1" dirty="0" smtClean="0"/>
              <a:t>детей </a:t>
            </a:r>
            <a:r>
              <a:rPr lang="ru-RU" sz="1800" b="1" i="1" dirty="0"/>
              <a:t>летом</a:t>
            </a:r>
            <a:r>
              <a:rPr lang="ru-RU" sz="1800" b="1" i="1" dirty="0" smtClean="0"/>
              <a:t>?»</a:t>
            </a:r>
            <a:endParaRPr lang="ru-RU" sz="1800" dirty="0"/>
          </a:p>
        </p:txBody>
      </p:sp>
      <p:sp>
        <p:nvSpPr>
          <p:cNvPr id="3" name="Объект 2"/>
          <p:cNvSpPr>
            <a:spLocks noGrp="1"/>
          </p:cNvSpPr>
          <p:nvPr>
            <p:ph idx="1"/>
          </p:nvPr>
        </p:nvSpPr>
        <p:spPr>
          <a:xfrm>
            <a:off x="467544" y="692696"/>
            <a:ext cx="8208912" cy="5760640"/>
          </a:xfrm>
        </p:spPr>
        <p:txBody>
          <a:bodyPr>
            <a:normAutofit fontScale="85000" lnSpcReduction="20000"/>
          </a:bodyPr>
          <a:lstStyle/>
          <a:p>
            <a:pPr marL="68580" indent="0" algn="just">
              <a:buNone/>
            </a:pPr>
            <a:r>
              <a:rPr lang="ru-RU" dirty="0" smtClean="0">
                <a:latin typeface="Times New Roman" panose="02020603050405020304" pitchFamily="18" charset="0"/>
                <a:cs typeface="Times New Roman" panose="02020603050405020304" pitchFamily="18" charset="0"/>
              </a:rPr>
              <a:t>	3. </a:t>
            </a:r>
            <a:r>
              <a:rPr lang="ru-RU" dirty="0">
                <a:latin typeface="Times New Roman" panose="02020603050405020304" pitchFamily="18" charset="0"/>
                <a:cs typeface="Times New Roman" panose="02020603050405020304" pitchFamily="18" charset="0"/>
              </a:rPr>
              <a:t>Город. Чтобы ограничить пребывание ребенка у телевизора и за компьютером, давайте ему мелкие домашние поручения - убрать в квартире, выгулять собаку или вынести мусор. Если некоторые предметы в школе даются вашему ребенку с трудом, вы можете в течение лета подтянуть его знания. Для этого ежедневно давайте ему упражнения по проблемной дисциплине. На лето ваш ребенок наверняка получил творческие задания в школе. Ваша задача – добиться от него их старательного, добросовестного и изобретательного выполнения. Позаботьтесь также об организации детского чтения. У вашего ребенка должен быть список литературы на каникулы.  Летом также можно посещать музеи, выставки или спектакли, на которые катастрофически не хватало времени во время учебы ребенка. Лето – хорошее время, чтобы начать занятия в какой-нибудь секции. Ребенок не только начнет новый этап в своем физическом развитии, но и значительно расширит круг своего общения.</a:t>
            </a:r>
          </a:p>
          <a:p>
            <a:pPr marL="68580" indent="0" algn="just">
              <a:buNone/>
            </a:pPr>
            <a:r>
              <a:rPr lang="ru-RU" dirty="0" smtClean="0">
                <a:latin typeface="Times New Roman" panose="02020603050405020304" pitchFamily="18" charset="0"/>
                <a:cs typeface="Times New Roman" panose="02020603050405020304" pitchFamily="18" charset="0"/>
              </a:rPr>
              <a:t>	Очень </a:t>
            </a:r>
            <a:r>
              <a:rPr lang="ru-RU" dirty="0">
                <a:latin typeface="Times New Roman" panose="02020603050405020304" pitchFamily="18" charset="0"/>
                <a:cs typeface="Times New Roman" panose="02020603050405020304" pitchFamily="18" charset="0"/>
              </a:rPr>
              <a:t>хорошо, если вы приурочите свой отпуск к каникулам вашего ребенка, и будете отдыхать вместе с ним. В этом случае у вас наверняка получится организовать отдых приятно и полезно. Все дети стремятся к открытию чего-то нового и не любят скуку. Потому вы должны постараться самые обычные занятия превращать в увлекательные и познавательные игры, которые за лето сделают вашего ребенка сильнее, больше и умнее.</a:t>
            </a:r>
          </a:p>
          <a:p>
            <a:pPr marL="6858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10275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0"/>
            <a:ext cx="3528392" cy="620688"/>
          </a:xfrm>
        </p:spPr>
        <p:txBody>
          <a:bodyPr>
            <a:noAutofit/>
          </a:bodyPr>
          <a:lstStyle/>
          <a:p>
            <a:pPr algn="ctr"/>
            <a:r>
              <a:rPr lang="ru-RU" sz="2000" b="1" i="1" dirty="0"/>
              <a:t>«Игры с ребенком летом</a:t>
            </a:r>
            <a:r>
              <a:rPr lang="ru-RU" sz="2000" b="1" i="1" dirty="0" smtClean="0"/>
              <a:t>»</a:t>
            </a:r>
            <a:endParaRPr lang="ru-RU" sz="2000" dirty="0"/>
          </a:p>
        </p:txBody>
      </p:sp>
      <p:sp>
        <p:nvSpPr>
          <p:cNvPr id="3" name="Объект 2"/>
          <p:cNvSpPr>
            <a:spLocks noGrp="1"/>
          </p:cNvSpPr>
          <p:nvPr>
            <p:ph idx="1"/>
          </p:nvPr>
        </p:nvSpPr>
        <p:spPr>
          <a:xfrm>
            <a:off x="467544" y="692696"/>
            <a:ext cx="8217361" cy="5788005"/>
          </a:xfrm>
        </p:spPr>
        <p:txBody>
          <a:bodyPr>
            <a:normAutofit fontScale="62500" lnSpcReduction="20000"/>
          </a:bodyPr>
          <a:lstStyle/>
          <a:p>
            <a:pPr marL="68580" indent="0" algn="just">
              <a:buNone/>
            </a:pPr>
            <a:r>
              <a:rPr lang="ru-RU" dirty="0" smtClean="0">
                <a:latin typeface="Times New Roman" panose="02020603050405020304" pitchFamily="18" charset="0"/>
                <a:cs typeface="Times New Roman" panose="02020603050405020304" pitchFamily="18" charset="0"/>
              </a:rPr>
              <a:t>	Игры </a:t>
            </a:r>
            <a:r>
              <a:rPr lang="ru-RU" dirty="0">
                <a:latin typeface="Times New Roman" panose="02020603050405020304" pitchFamily="18" charset="0"/>
                <a:cs typeface="Times New Roman" panose="02020603050405020304" pitchFamily="18" charset="0"/>
              </a:rPr>
              <a:t>с родителями – это неотъемлемая часть развития детей. Это и укрепление здоровья, и хорошее настроение. Совместные игры сближают родителей и детей. Ваш ребенок придет в восторг, когда увидит серьезного папу, весело играющего в мяч. Для дошкольника «игра – единственный способ освободиться от роли ребенка, оставаясь ребенком». Для взрослого - «единственный способ стать снова ребенком, оставаясь взрослым».</a:t>
            </a:r>
          </a:p>
          <a:p>
            <a:pPr marL="68580" indent="0" algn="just">
              <a:buNone/>
            </a:pPr>
            <a:r>
              <a:rPr lang="ru-RU" dirty="0" smtClean="0">
                <a:latin typeface="Times New Roman" panose="02020603050405020304" pitchFamily="18" charset="0"/>
                <a:cs typeface="Times New Roman" panose="02020603050405020304" pitchFamily="18" charset="0"/>
              </a:rPr>
              <a:t>	Отправляясь </a:t>
            </a:r>
            <a:r>
              <a:rPr lang="ru-RU" dirty="0">
                <a:latin typeface="Times New Roman" panose="02020603050405020304" pitchFamily="18" charset="0"/>
                <a:cs typeface="Times New Roman" panose="02020603050405020304" pitchFamily="18" charset="0"/>
              </a:rPr>
              <a:t>на отдых с детьми за город, с компанией, на забывайте взять с собой необходимые атрибуты для игры, это могут быть мячи, ракетки, а также многое другое, на что хватит выдумки.</a:t>
            </a:r>
          </a:p>
          <a:p>
            <a:pPr marL="68580" indent="0" algn="just">
              <a:buNone/>
            </a:pPr>
            <a:r>
              <a:rPr lang="ru-RU" dirty="0" smtClean="0">
                <a:latin typeface="Times New Roman" panose="02020603050405020304" pitchFamily="18" charset="0"/>
                <a:cs typeface="Times New Roman" panose="02020603050405020304" pitchFamily="18" charset="0"/>
              </a:rPr>
              <a:t>	Во </a:t>
            </a:r>
            <a:r>
              <a:rPr lang="ru-RU" dirty="0">
                <a:latin typeface="Times New Roman" panose="02020603050405020304" pitchFamily="18" charset="0"/>
                <a:cs typeface="Times New Roman" panose="02020603050405020304" pitchFamily="18" charset="0"/>
              </a:rPr>
              <a:t>что же можно поиграть с ребенком, чтобы это доставило радость вам и вашим детям? Выбирайте те игры, которые доступны вашему ребенку. Учитывайте, что у детей быстро пропадет увлечение, если они не испытывают радость победы. Вспомните игры, в которые вы играли в детстве, научите этим играм своего ребенка. Это доставит огромное удовольствие и ему, и вам, воспоминания детства очень приятны! Попросите ребенка познакомить вас с играми, в которые он играет в детском саду со своими сверстниками. Будьте внимательным слушателем, ведь это самые ценные минуты вашего общения. Кроме отличного настроения игры способствуют улучшению взаимоотношений в семье, сближают детей и родителей. Предлагаем вам некоторый перечень игр, которые вы можете использовать с детьми во время летнего отдыха.</a:t>
            </a:r>
          </a:p>
          <a:p>
            <a:pPr marL="68580" indent="0" algn="ctr">
              <a:buNone/>
            </a:pPr>
            <a:r>
              <a:rPr lang="ru-RU" b="1" dirty="0" smtClean="0">
                <a:latin typeface="Times New Roman" panose="02020603050405020304" pitchFamily="18" charset="0"/>
                <a:cs typeface="Times New Roman" panose="02020603050405020304" pitchFamily="18" charset="0"/>
              </a:rPr>
              <a:t>	Игры </a:t>
            </a:r>
            <a:r>
              <a:rPr lang="ru-RU" b="1" dirty="0">
                <a:latin typeface="Times New Roman" panose="02020603050405020304" pitchFamily="18" charset="0"/>
                <a:cs typeface="Times New Roman" panose="02020603050405020304" pitchFamily="18" charset="0"/>
              </a:rPr>
              <a:t>с </a:t>
            </a:r>
            <a:r>
              <a:rPr lang="ru-RU" b="1" dirty="0" smtClean="0">
                <a:latin typeface="Times New Roman" panose="02020603050405020304" pitchFamily="18" charset="0"/>
                <a:cs typeface="Times New Roman" panose="02020603050405020304" pitchFamily="18" charset="0"/>
              </a:rPr>
              <a:t>мячом</a:t>
            </a:r>
            <a:endParaRPr lang="ru-RU" dirty="0">
              <a:latin typeface="Times New Roman" panose="02020603050405020304" pitchFamily="18" charset="0"/>
              <a:cs typeface="Times New Roman" panose="02020603050405020304" pitchFamily="18" charset="0"/>
            </a:endParaRPr>
          </a:p>
          <a:p>
            <a:pPr marL="68580" indent="0" algn="just">
              <a:buNone/>
            </a:pPr>
            <a:r>
              <a:rPr lang="ru-RU" b="1"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«Съедобное </a:t>
            </a:r>
            <a:r>
              <a:rPr lang="ru-RU" b="1" dirty="0">
                <a:latin typeface="Times New Roman" panose="02020603050405020304" pitchFamily="18" charset="0"/>
                <a:cs typeface="Times New Roman" panose="02020603050405020304" pitchFamily="18" charset="0"/>
              </a:rPr>
              <a:t>– несъедобное»</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Это </a:t>
            </a:r>
            <a:r>
              <a:rPr lang="ru-RU" dirty="0">
                <a:latin typeface="Times New Roman" panose="02020603050405020304" pitchFamily="18" charset="0"/>
                <a:cs typeface="Times New Roman" panose="02020603050405020304" pitchFamily="18" charset="0"/>
              </a:rPr>
              <a:t>одна из древних игр. Ее правила довольно просты. Игроки стоят в ряд, ведущий кидает мяч по очереди каждому из игроков, при этом произносит какое-нибудь слово. Если слово «съедобное», игрок должен поймать мяч, если «несъедобное» - оттолкнуть. Если игрок ошибается, то он меняется местами с ведущим.</a:t>
            </a:r>
          </a:p>
          <a:p>
            <a:pPr marL="68580" indent="0" algn="ctr">
              <a:buNone/>
            </a:pPr>
            <a:r>
              <a:rPr lang="ru-RU" b="1" dirty="0">
                <a:latin typeface="Times New Roman" panose="02020603050405020304" pitchFamily="18" charset="0"/>
                <a:cs typeface="Times New Roman" panose="02020603050405020304" pitchFamily="18" charset="0"/>
              </a:rPr>
              <a:t>«Назови животное»</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Можно </a:t>
            </a:r>
            <a:r>
              <a:rPr lang="ru-RU" dirty="0">
                <a:latin typeface="Times New Roman" panose="02020603050405020304" pitchFamily="18" charset="0"/>
                <a:cs typeface="Times New Roman" panose="02020603050405020304" pitchFamily="18" charset="0"/>
              </a:rPr>
              <a:t>использовать разную классификацию предметов (города, имена, фрукты, овощи и т. д.). Игроки встают по кругу и начинают передавать мяч друг другу, называя слово. Игрок, который не может быстро назвать слово, выбывает из игры. Играя в такую игру, вы расширяете кругозор и словарный запас своего ребенка.</a:t>
            </a:r>
          </a:p>
          <a:p>
            <a:pPr marL="68580" indent="0">
              <a:buNone/>
            </a:pPr>
            <a:endParaRPr lang="ru-RU" dirty="0"/>
          </a:p>
        </p:txBody>
      </p:sp>
    </p:spTree>
    <p:extLst>
      <p:ext uri="{BB962C8B-B14F-4D97-AF65-F5344CB8AC3E}">
        <p14:creationId xmlns:p14="http://schemas.microsoft.com/office/powerpoint/2010/main" xmlns="" val="60937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0"/>
            <a:ext cx="3528392" cy="620688"/>
          </a:xfrm>
        </p:spPr>
        <p:txBody>
          <a:bodyPr>
            <a:noAutofit/>
          </a:bodyPr>
          <a:lstStyle/>
          <a:p>
            <a:pPr algn="ctr"/>
            <a:r>
              <a:rPr lang="ru-RU" sz="2000" b="1" i="1" dirty="0"/>
              <a:t>«Игры с ребенком летом</a:t>
            </a:r>
            <a:r>
              <a:rPr lang="ru-RU" sz="2000" b="1" i="1" dirty="0" smtClean="0"/>
              <a:t>»</a:t>
            </a:r>
            <a:endParaRPr lang="ru-RU" sz="2000" dirty="0"/>
          </a:p>
        </p:txBody>
      </p:sp>
      <p:sp>
        <p:nvSpPr>
          <p:cNvPr id="3" name="Объект 2"/>
          <p:cNvSpPr>
            <a:spLocks noGrp="1"/>
          </p:cNvSpPr>
          <p:nvPr>
            <p:ph idx="1"/>
          </p:nvPr>
        </p:nvSpPr>
        <p:spPr>
          <a:xfrm>
            <a:off x="467544" y="692696"/>
            <a:ext cx="8217361" cy="5788005"/>
          </a:xfrm>
        </p:spPr>
        <p:txBody>
          <a:bodyPr>
            <a:normAutofit fontScale="47500" lnSpcReduction="20000"/>
          </a:bodyPr>
          <a:lstStyle/>
          <a:p>
            <a:pPr marL="68580" indent="0" algn="ctr">
              <a:buNone/>
            </a:pPr>
            <a:r>
              <a:rPr lang="ru-RU" sz="3200" b="1" dirty="0" smtClean="0">
                <a:latin typeface="Times New Roman" panose="02020603050405020304" pitchFamily="18" charset="0"/>
                <a:cs typeface="Times New Roman" panose="02020603050405020304" pitchFamily="18" charset="0"/>
              </a:rPr>
              <a:t>«</a:t>
            </a:r>
            <a:r>
              <a:rPr lang="ru-RU" sz="3200" b="1" dirty="0">
                <a:latin typeface="Times New Roman" panose="02020603050405020304" pitchFamily="18" charset="0"/>
                <a:cs typeface="Times New Roman" panose="02020603050405020304" pitchFamily="18" charset="0"/>
              </a:rPr>
              <a:t>Догони мяч»</a:t>
            </a:r>
            <a:endParaRPr lang="ru-RU" sz="3200" dirty="0">
              <a:latin typeface="Times New Roman" panose="02020603050405020304" pitchFamily="18" charset="0"/>
              <a:cs typeface="Times New Roman" panose="02020603050405020304" pitchFamily="18" charset="0"/>
            </a:endParaRPr>
          </a:p>
          <a:p>
            <a:pPr marL="68580" indent="0" algn="just">
              <a:buNone/>
            </a:pPr>
            <a:r>
              <a:rPr lang="ru-RU" sz="3200" dirty="0" smtClean="0">
                <a:latin typeface="Times New Roman" panose="02020603050405020304" pitchFamily="18" charset="0"/>
                <a:cs typeface="Times New Roman" panose="02020603050405020304" pitchFamily="18" charset="0"/>
              </a:rPr>
              <a:t>	Если </a:t>
            </a:r>
            <a:r>
              <a:rPr lang="ru-RU" sz="3200" dirty="0">
                <a:latin typeface="Times New Roman" panose="02020603050405020304" pitchFamily="18" charset="0"/>
                <a:cs typeface="Times New Roman" panose="02020603050405020304" pitchFamily="18" charset="0"/>
              </a:rPr>
              <a:t>у вас на отдыхе оказалось два мяча, можно поиграть в эту игру. Правила очень просты. Игроки передают по команде мяч друг другу, стараясь, чтобы один мяч не догнал другой.</a:t>
            </a:r>
          </a:p>
          <a:p>
            <a:pPr marL="68580" indent="0" algn="ctr">
              <a:buNone/>
            </a:pPr>
            <a:r>
              <a:rPr lang="ru-RU" sz="3200" b="1" dirty="0">
                <a:latin typeface="Times New Roman" panose="02020603050405020304" pitchFamily="18" charset="0"/>
                <a:cs typeface="Times New Roman" panose="02020603050405020304" pitchFamily="18" charset="0"/>
              </a:rPr>
              <a:t>«Проскачи с мячом» </a:t>
            </a:r>
            <a:r>
              <a:rPr lang="ru-RU" sz="3200" dirty="0">
                <a:latin typeface="Times New Roman" panose="02020603050405020304" pitchFamily="18" charset="0"/>
                <a:cs typeface="Times New Roman" panose="02020603050405020304" pitchFamily="18" charset="0"/>
              </a:rPr>
              <a:t>(игра-эстафета)</a:t>
            </a:r>
          </a:p>
          <a:p>
            <a:pPr marL="68580" indent="0" algn="just">
              <a:buNone/>
            </a:pPr>
            <a:r>
              <a:rPr lang="ru-RU" sz="3200" dirty="0" smtClean="0">
                <a:latin typeface="Times New Roman" panose="02020603050405020304" pitchFamily="18" charset="0"/>
                <a:cs typeface="Times New Roman" panose="02020603050405020304" pitchFamily="18" charset="0"/>
              </a:rPr>
              <a:t>	Игроки </a:t>
            </a:r>
            <a:r>
              <a:rPr lang="ru-RU" sz="3200" dirty="0">
                <a:latin typeface="Times New Roman" panose="02020603050405020304" pitchFamily="18" charset="0"/>
                <a:cs typeface="Times New Roman" panose="02020603050405020304" pitchFamily="18" charset="0"/>
              </a:rPr>
              <a:t>делятся на две команды. У каждой команды по мячу. Поставьте первыми в команде детей. Определите место, до которого необходимо «доскакать». По команде игроки начинают прыгать с мячом, который зажат между коленями. Выигрывает команда, которая быстрее справилась с заданием, не уронив мяч.</a:t>
            </a:r>
          </a:p>
          <a:p>
            <a:pPr marL="68580" indent="0" algn="ctr">
              <a:buNone/>
            </a:pPr>
            <a:r>
              <a:rPr lang="ru-RU" sz="3200" b="1" dirty="0">
                <a:latin typeface="Times New Roman" panose="02020603050405020304" pitchFamily="18" charset="0"/>
                <a:cs typeface="Times New Roman" panose="02020603050405020304" pitchFamily="18" charset="0"/>
              </a:rPr>
              <a:t>«Вышибалы»</a:t>
            </a:r>
            <a:endParaRPr lang="ru-RU" sz="3200" dirty="0">
              <a:latin typeface="Times New Roman" panose="02020603050405020304" pitchFamily="18" charset="0"/>
              <a:cs typeface="Times New Roman" panose="02020603050405020304" pitchFamily="18" charset="0"/>
            </a:endParaRPr>
          </a:p>
          <a:p>
            <a:pPr marL="68580" indent="0" algn="just">
              <a:buNone/>
            </a:pPr>
            <a:r>
              <a:rPr lang="ru-RU" sz="3200" dirty="0" smtClean="0">
                <a:latin typeface="Times New Roman" panose="02020603050405020304" pitchFamily="18" charset="0"/>
                <a:cs typeface="Times New Roman" panose="02020603050405020304" pitchFamily="18" charset="0"/>
              </a:rPr>
              <a:t>	Игроки </a:t>
            </a:r>
            <a:r>
              <a:rPr lang="ru-RU" sz="3200" dirty="0">
                <a:latin typeface="Times New Roman" panose="02020603050405020304" pitchFamily="18" charset="0"/>
                <a:cs typeface="Times New Roman" panose="02020603050405020304" pitchFamily="18" charset="0"/>
              </a:rPr>
              <a:t>делятся на две команды. Одна команда встает посередине, другая команда с мячом встает с двух сторон. Команда с мячом старается попасть мячом, «вышибить» игроков из центра. Потом команды меняются местами.</a:t>
            </a:r>
          </a:p>
          <a:p>
            <a:pPr marL="68580" indent="0" algn="just">
              <a:buNone/>
            </a:pPr>
            <a:r>
              <a:rPr lang="ru-RU" sz="3200" dirty="0" smtClean="0">
                <a:latin typeface="Times New Roman" panose="02020603050405020304" pitchFamily="18" charset="0"/>
                <a:cs typeface="Times New Roman" panose="02020603050405020304" pitchFamily="18" charset="0"/>
              </a:rPr>
              <a:t>	Это </a:t>
            </a:r>
            <a:r>
              <a:rPr lang="ru-RU" sz="3200" dirty="0">
                <a:latin typeface="Times New Roman" panose="02020603050405020304" pitchFamily="18" charset="0"/>
                <a:cs typeface="Times New Roman" panose="02020603050405020304" pitchFamily="18" charset="0"/>
              </a:rPr>
              <a:t>совсем небольшой перечень игр с мячом, которые вы можете провести с детьми на отдыхе. Фантазируйте, придумывайте свои игры, и вам обеспечено хорошее настроение.</a:t>
            </a:r>
          </a:p>
          <a:p>
            <a:pPr marL="68580" indent="0" algn="just">
              <a:buNone/>
            </a:pPr>
            <a:r>
              <a:rPr lang="ru-RU" sz="3200" dirty="0" smtClean="0">
                <a:latin typeface="Times New Roman" panose="02020603050405020304" pitchFamily="18" charset="0"/>
                <a:cs typeface="Times New Roman" panose="02020603050405020304" pitchFamily="18" charset="0"/>
              </a:rPr>
              <a:t>	Также </a:t>
            </a:r>
            <a:r>
              <a:rPr lang="ru-RU" sz="3200" dirty="0">
                <a:latin typeface="Times New Roman" panose="02020603050405020304" pitchFamily="18" charset="0"/>
                <a:cs typeface="Times New Roman" panose="02020603050405020304" pitchFamily="18" charset="0"/>
              </a:rPr>
              <a:t>можно использовать и многое другое для совместных игр. Если вы отдыхаете в лесу, посмотрите вокруг, наверняка вы найдете там шишки. Устройте соревнование. «Кто больше соберет шишек». Проведите игру «Самый ловкий». Найдите пенек и поставьте на него пластиковую бутылку. А теперь постарайтесь сбить ее шишкой на расстоянии. Используйте для игр желуди, камешки, веточки, фантазируйте вместе с детьми.</a:t>
            </a:r>
          </a:p>
          <a:p>
            <a:pPr marL="68580" indent="0" algn="just">
              <a:buNone/>
            </a:pPr>
            <a:r>
              <a:rPr lang="ru-RU" sz="3200" dirty="0" smtClean="0">
                <a:latin typeface="Times New Roman" panose="02020603050405020304" pitchFamily="18" charset="0"/>
                <a:cs typeface="Times New Roman" panose="02020603050405020304" pitchFamily="18" charset="0"/>
              </a:rPr>
              <a:t>	Познакомьте </a:t>
            </a:r>
            <a:r>
              <a:rPr lang="ru-RU" sz="3200" dirty="0">
                <a:latin typeface="Times New Roman" panose="02020603050405020304" pitchFamily="18" charset="0"/>
                <a:cs typeface="Times New Roman" panose="02020603050405020304" pitchFamily="18" charset="0"/>
              </a:rPr>
              <a:t>детей с русскими народными играми: «Горелки», «Чехарда». Вспомните игры в которые играли сами в детстве: «Садовник», «Краски», «Бабушка, нитки запутались», «Жмурки». Ваш ребенок будет в восторге, а вы снова окажитесь в детстве. Отличное настроение обеспечено и вам, и вашему ребенку.</a:t>
            </a:r>
          </a:p>
          <a:p>
            <a:pPr marL="68580" indent="0" algn="just">
              <a:buNone/>
            </a:pPr>
            <a:r>
              <a:rPr lang="ru-RU" sz="3200" dirty="0" smtClean="0">
                <a:latin typeface="Times New Roman" panose="02020603050405020304" pitchFamily="18" charset="0"/>
                <a:cs typeface="Times New Roman" panose="02020603050405020304" pitchFamily="18" charset="0"/>
              </a:rPr>
              <a:t>	Желаем </a:t>
            </a:r>
            <a:r>
              <a:rPr lang="ru-RU" sz="3200" dirty="0">
                <a:latin typeface="Times New Roman" panose="02020603050405020304" pitchFamily="18" charset="0"/>
                <a:cs typeface="Times New Roman" panose="02020603050405020304" pitchFamily="18" charset="0"/>
              </a:rPr>
              <a:t>вам хорошего семейного отдыха!</a:t>
            </a:r>
          </a:p>
          <a:p>
            <a:pPr marL="68580" indent="0">
              <a:buNone/>
            </a:pPr>
            <a:endParaRPr lang="ru-RU" dirty="0"/>
          </a:p>
        </p:txBody>
      </p:sp>
    </p:spTree>
    <p:extLst>
      <p:ext uri="{BB962C8B-B14F-4D97-AF65-F5344CB8AC3E}">
        <p14:creationId xmlns:p14="http://schemas.microsoft.com/office/powerpoint/2010/main" xmlns="" val="4239860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0"/>
            <a:ext cx="3528392" cy="548680"/>
          </a:xfrm>
        </p:spPr>
        <p:txBody>
          <a:bodyPr>
            <a:normAutofit/>
          </a:bodyPr>
          <a:lstStyle/>
          <a:p>
            <a:pPr algn="ctr"/>
            <a:r>
              <a:rPr lang="ru-RU" sz="1800" b="1" i="1" dirty="0"/>
              <a:t>«Солнце доброе и злое»</a:t>
            </a:r>
            <a:endParaRPr lang="ru-RU" sz="1800" dirty="0"/>
          </a:p>
        </p:txBody>
      </p:sp>
      <p:sp>
        <p:nvSpPr>
          <p:cNvPr id="3" name="Объект 2"/>
          <p:cNvSpPr>
            <a:spLocks noGrp="1"/>
          </p:cNvSpPr>
          <p:nvPr>
            <p:ph idx="1"/>
          </p:nvPr>
        </p:nvSpPr>
        <p:spPr>
          <a:xfrm>
            <a:off x="467544" y="692696"/>
            <a:ext cx="8208912" cy="5832648"/>
          </a:xfrm>
        </p:spPr>
        <p:txBody>
          <a:bodyPr>
            <a:normAutofit fontScale="55000" lnSpcReduction="20000"/>
          </a:bodyPr>
          <a:lstStyle/>
          <a:p>
            <a:pPr marL="68580" indent="0" algn="just">
              <a:buNone/>
            </a:pPr>
            <a:r>
              <a:rPr lang="ru-RU" dirty="0" smtClean="0">
                <a:latin typeface="Times New Roman" panose="02020603050405020304" pitchFamily="18" charset="0"/>
                <a:cs typeface="Times New Roman" panose="02020603050405020304" pitchFamily="18" charset="0"/>
              </a:rPr>
              <a:t>	</a:t>
            </a:r>
            <a:r>
              <a:rPr lang="ru-RU" sz="2500" dirty="0" smtClean="0">
                <a:latin typeface="Times New Roman" panose="02020603050405020304" pitchFamily="18" charset="0"/>
                <a:cs typeface="Times New Roman" panose="02020603050405020304" pitchFamily="18" charset="0"/>
              </a:rPr>
              <a:t>Истосковавшись </a:t>
            </a:r>
            <a:r>
              <a:rPr lang="ru-RU" sz="2500" dirty="0">
                <a:latin typeface="Times New Roman" panose="02020603050405020304" pitchFamily="18" charset="0"/>
                <a:cs typeface="Times New Roman" panose="02020603050405020304" pitchFamily="18" charset="0"/>
              </a:rPr>
              <a:t>по теплу и свету, летом мы проводим слишком много времени под прямыми солнечными лучами, забывая об опасности ожогов и тепловом ударе. Еще до наступления жары следует приобрести детский защитный крем, предохраняющий кожу от избытка ультрафиолета.</a:t>
            </a:r>
          </a:p>
          <a:p>
            <a:pPr marL="68580" indent="0" algn="just">
              <a:buNone/>
            </a:pPr>
            <a:r>
              <a:rPr lang="ru-RU" sz="2500" dirty="0">
                <a:latin typeface="Times New Roman" panose="02020603050405020304" pitchFamily="18" charset="0"/>
                <a:cs typeface="Times New Roman" panose="02020603050405020304" pitchFamily="18" charset="0"/>
              </a:rPr>
              <a:t>Солнечные ожоги вовсе не так безобидны, как думают многие. Доказано, что они могут приводить не только к преждевременному старению кожи и развитию фотодерматита (аллергии к солнечным лучам), но и к снижению зрения и даже к онкологическим заболеваниям (раку кожи</a:t>
            </a:r>
            <a:r>
              <a:rPr lang="ru-RU" sz="2500" dirty="0" smtClean="0">
                <a:latin typeface="Times New Roman" panose="02020603050405020304" pitchFamily="18" charset="0"/>
                <a:cs typeface="Times New Roman" panose="02020603050405020304" pitchFamily="18" charset="0"/>
              </a:rPr>
              <a:t>).</a:t>
            </a:r>
          </a:p>
          <a:p>
            <a:pPr marL="68580" indent="0" algn="ctr">
              <a:buNone/>
            </a:pPr>
            <a:r>
              <a:rPr lang="ru-RU" sz="2500" dirty="0" smtClean="0">
                <a:latin typeface="Times New Roman" panose="02020603050405020304" pitchFamily="18" charset="0"/>
                <a:cs typeface="Times New Roman" panose="02020603050405020304" pitchFamily="18" charset="0"/>
              </a:rPr>
              <a:t>Как </a:t>
            </a:r>
            <a:r>
              <a:rPr lang="ru-RU" sz="2500" dirty="0">
                <a:latin typeface="Times New Roman" panose="02020603050405020304" pitchFamily="18" charset="0"/>
                <a:cs typeface="Times New Roman" panose="02020603050405020304" pitchFamily="18" charset="0"/>
              </a:rPr>
              <a:t>защитить ребенка от солнечного ожога и теплового удара</a:t>
            </a:r>
            <a:r>
              <a:rPr lang="ru-RU" sz="2500" dirty="0" smtClean="0">
                <a:latin typeface="Times New Roman" panose="02020603050405020304" pitchFamily="18" charset="0"/>
                <a:cs typeface="Times New Roman" panose="02020603050405020304" pitchFamily="18" charset="0"/>
              </a:rPr>
              <a:t>:</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Выходя на улицу, обязательно надевайте малышу панамку.</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Если ребенку нет еще 6 месяцев, крем от загара использовать нельзя, просто не подставляйте малыша под прямые солнечные лучи.</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Для детей старше 6 месяцев необходим крем от загара, с фактором защиты не менее 15 единиц.</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Наносить защитный крем следует на открытые участки кожи каждый час, а также всякий раз после купания, даже если погода облачная.</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В период с 10.00 до 15.00, на который приходится пик активности ультрафиолетовых лучей А и В, лучше вообще не загорать, а посидеть в тени</a:t>
            </a:r>
            <a:r>
              <a:rPr lang="ru-RU" sz="2500" dirty="0" smtClean="0">
                <a:latin typeface="Times New Roman" panose="02020603050405020304" pitchFamily="18" charset="0"/>
                <a:cs typeface="Times New Roman" panose="02020603050405020304" pitchFamily="18" charset="0"/>
              </a:rPr>
              <a:t>.</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Даже если ребенок не обгорел в первые 5 дней, срок пребывания на открытом солнце не должен превышать 30 минут.</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Ребенок периодически должен охлаждаться в тени - под зонтиком, тентом или под деревьями.</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Одевайте малыша в легкую хлопчатобумажную одежду.</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На жаре дети должны много пить.</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Если ребенок все-таки обгорел, заверните его в полотенце, смоченное холодной водой, а вернувшись домой, оботрите раствором, состоящим воды и уксуса в соотношении 50 на 50.</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Летом повышается риск и термических ожогов. Сидя у костра или помешивая в тазу варенье, будьте предельно внимательны, если рядом с вами находится маленький ребенок.</a:t>
            </a:r>
          </a:p>
          <a:p>
            <a:pPr marL="68580" indent="0" algn="just">
              <a:buNone/>
            </a:pPr>
            <a:r>
              <a:rPr lang="ru-RU" sz="2500" dirty="0" smtClean="0">
                <a:latin typeface="Times New Roman" panose="02020603050405020304" pitchFamily="18" charset="0"/>
                <a:cs typeface="Times New Roman" panose="02020603050405020304" pitchFamily="18" charset="0"/>
              </a:rPr>
              <a:t>	• </a:t>
            </a:r>
            <a:r>
              <a:rPr lang="ru-RU" sz="2500" dirty="0">
                <a:latin typeface="Times New Roman" panose="02020603050405020304" pitchFamily="18" charset="0"/>
                <a:cs typeface="Times New Roman" panose="02020603050405020304" pitchFamily="18" charset="0"/>
              </a:rPr>
              <a:t>Если размеры ожога превышают 2,5 сантиметра, он считается тяжелым, и ребенку требуется специализированная медицинская помощь. До того, как н будет доставлен в больницу или </a:t>
            </a:r>
            <a:r>
              <a:rPr lang="ru-RU" sz="2500" dirty="0" err="1">
                <a:latin typeface="Times New Roman" panose="02020603050405020304" pitchFamily="18" charset="0"/>
                <a:cs typeface="Times New Roman" panose="02020603050405020304" pitchFamily="18" charset="0"/>
              </a:rPr>
              <a:t>травмпункт</a:t>
            </a:r>
            <a:r>
              <a:rPr lang="ru-RU" sz="2500" dirty="0">
                <a:latin typeface="Times New Roman" panose="02020603050405020304" pitchFamily="18" charset="0"/>
                <a:cs typeface="Times New Roman" panose="02020603050405020304" pitchFamily="18" charset="0"/>
              </a:rPr>
              <a:t>, нужно позаботиться об охлаждении места ожога. Нельзя вскрывать волдыри, накладывать на ожог пластыри - лучше ограничиться свободной стерильной повязкой.</a:t>
            </a:r>
          </a:p>
          <a:p>
            <a:pPr marL="68580" indent="0">
              <a:buNone/>
            </a:pPr>
            <a:endParaRPr lang="ru-RU" dirty="0"/>
          </a:p>
        </p:txBody>
      </p:sp>
    </p:spTree>
    <p:extLst>
      <p:ext uri="{BB962C8B-B14F-4D97-AF65-F5344CB8AC3E}">
        <p14:creationId xmlns:p14="http://schemas.microsoft.com/office/powerpoint/2010/main" xmlns="" val="33008073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0"/>
            <a:ext cx="3528392" cy="620688"/>
          </a:xfrm>
        </p:spPr>
        <p:txBody>
          <a:bodyPr>
            <a:normAutofit/>
          </a:bodyPr>
          <a:lstStyle/>
          <a:p>
            <a:pPr algn="ctr"/>
            <a:r>
              <a:rPr lang="ru-RU" sz="2000" b="1" i="1" dirty="0"/>
              <a:t>«Пищевые отравления»</a:t>
            </a:r>
            <a:endParaRPr lang="ru-RU" sz="2000" dirty="0"/>
          </a:p>
        </p:txBody>
      </p:sp>
      <p:sp>
        <p:nvSpPr>
          <p:cNvPr id="3" name="Объект 2"/>
          <p:cNvSpPr>
            <a:spLocks noGrp="1"/>
          </p:cNvSpPr>
          <p:nvPr>
            <p:ph idx="1"/>
          </p:nvPr>
        </p:nvSpPr>
        <p:spPr>
          <a:xfrm>
            <a:off x="467544" y="692696"/>
            <a:ext cx="8208912" cy="5832648"/>
          </a:xfrm>
        </p:spPr>
        <p:txBody>
          <a:bodyPr>
            <a:normAutofit fontScale="55000" lnSpcReduction="20000"/>
          </a:bodyPr>
          <a:lstStyle/>
          <a:p>
            <a:pPr marL="68580" indent="0" algn="just">
              <a:buNone/>
            </a:pPr>
            <a:r>
              <a:rPr lang="ru-RU" dirty="0" smtClean="0"/>
              <a:t>	</a:t>
            </a:r>
            <a:r>
              <a:rPr lang="ru-RU" sz="2500" dirty="0" smtClean="0"/>
              <a:t>Летом </a:t>
            </a:r>
            <a:r>
              <a:rPr lang="ru-RU" sz="2500" dirty="0"/>
              <a:t>мало кто из родителей удерживается от соблазна напоить малыша парным молоком или угостить его немытыми ягодами из сада, овощами с огорода. Парное молоко очень вредно для маленьких детей, поскольку в отличие от молока, прошедшего тепловую обработку и стерильно упакованного, оно может вызвать не только кишечные расстройства, но и инфекционные заболевания.</a:t>
            </a:r>
          </a:p>
          <a:p>
            <a:pPr marL="68580" indent="0" algn="just">
              <a:buNone/>
            </a:pPr>
            <a:r>
              <a:rPr lang="ru-RU" sz="2500" dirty="0" smtClean="0"/>
              <a:t>	Такие </a:t>
            </a:r>
            <a:r>
              <a:rPr lang="ru-RU" sz="2500" dirty="0"/>
              <a:t>ягоды, как клубника, малина и земляника необходимо мыть особенно тщательно. Немытая или плохо промытая зелень "со своего огорода" может привести к развитию у ребенка </a:t>
            </a:r>
            <a:r>
              <a:rPr lang="ru-RU" sz="2500" dirty="0" err="1"/>
              <a:t>иерсиниоза</a:t>
            </a:r>
            <a:r>
              <a:rPr lang="ru-RU" sz="2500" dirty="0"/>
              <a:t>, известного также под названием "псевдотуберкулеза" или "мышиной лихорадки</a:t>
            </a:r>
            <a:r>
              <a:rPr lang="ru-RU" sz="2500" dirty="0" smtClean="0"/>
              <a:t>".</a:t>
            </a:r>
          </a:p>
          <a:p>
            <a:pPr marL="68580" indent="0" algn="just">
              <a:buNone/>
            </a:pPr>
            <a:r>
              <a:rPr lang="ru-RU" sz="2500" dirty="0" smtClean="0"/>
              <a:t>	Даже </a:t>
            </a:r>
            <a:r>
              <a:rPr lang="ru-RU" sz="2500" dirty="0"/>
              <a:t>обычные для ребенка продукты питания в жаркое время года быстро портятся, а срок их хранения сокращается.</a:t>
            </a:r>
          </a:p>
          <a:p>
            <a:pPr marL="68580" indent="0" algn="just">
              <a:buNone/>
            </a:pPr>
            <a:r>
              <a:rPr lang="ru-RU" sz="2500" dirty="0" smtClean="0"/>
              <a:t>	</a:t>
            </a:r>
            <a:r>
              <a:rPr lang="ru-RU" sz="2500" dirty="0" err="1" smtClean="0"/>
              <a:t>Недопуcтимо</a:t>
            </a:r>
            <a:r>
              <a:rPr lang="ru-RU" sz="2500" dirty="0" smtClean="0"/>
              <a:t> </a:t>
            </a:r>
            <a:r>
              <a:rPr lang="ru-RU" sz="2500" dirty="0"/>
              <a:t>поить ребенка сырой водой, даже родниковой или после очистки через фильтр.</a:t>
            </a:r>
          </a:p>
          <a:p>
            <a:pPr marL="68580" indent="0" algn="just">
              <a:buNone/>
            </a:pPr>
            <a:r>
              <a:rPr lang="ru-RU" sz="2500" dirty="0" smtClean="0"/>
              <a:t>	Как </a:t>
            </a:r>
            <a:r>
              <a:rPr lang="ru-RU" sz="2500" dirty="0"/>
              <a:t>избежать пищевого отравления</a:t>
            </a:r>
            <a:r>
              <a:rPr lang="ru-RU" sz="2500" dirty="0" smtClean="0"/>
              <a:t>:</a:t>
            </a:r>
          </a:p>
          <a:p>
            <a:pPr marL="68580" indent="0" algn="just">
              <a:buNone/>
            </a:pPr>
            <a:r>
              <a:rPr lang="ru-RU" sz="2500" dirty="0" smtClean="0"/>
              <a:t>	• </a:t>
            </a:r>
            <a:r>
              <a:rPr lang="ru-RU" sz="2500" dirty="0"/>
              <a:t>Мойте руки до и после того как дотронулись до пищи.</a:t>
            </a:r>
          </a:p>
          <a:p>
            <a:pPr marL="68580" indent="0" algn="just">
              <a:buNone/>
            </a:pPr>
            <a:r>
              <a:rPr lang="ru-RU" sz="2500" dirty="0" smtClean="0"/>
              <a:t>	• </a:t>
            </a:r>
            <a:r>
              <a:rPr lang="ru-RU" sz="2500" dirty="0"/>
              <a:t>Горячую пищу следует разогревать и подавать в горячем виде. Готовьте мясо и молочные продукты при температуре не ниже 70 градусов.</a:t>
            </a:r>
          </a:p>
          <a:p>
            <a:pPr marL="68580" indent="0" algn="just">
              <a:buNone/>
            </a:pPr>
            <a:r>
              <a:rPr lang="ru-RU" sz="2500" dirty="0" smtClean="0"/>
              <a:t>	• Скоропортящиеся </a:t>
            </a:r>
            <a:r>
              <a:rPr lang="ru-RU" sz="2500" dirty="0"/>
              <a:t>продукты можно держать не в холодильнике - при комнатной температуре (около 20 градусов) - не более 2-х часов. Если в жару вы отправились на пикник, то время хранения продуктов снижается до 1 часа.</a:t>
            </a:r>
          </a:p>
          <a:p>
            <a:pPr marL="68580" indent="0" algn="just">
              <a:buNone/>
            </a:pPr>
            <a:r>
              <a:rPr lang="ru-RU" sz="2500" dirty="0" smtClean="0"/>
              <a:t>	• </a:t>
            </a:r>
            <a:r>
              <a:rPr lang="ru-RU" sz="2500" dirty="0"/>
              <a:t>После соприкосновения с сырым мясом посуду необходимо вымыть самым тщательным образом, а разделочную доску лучше отдраить жесткой губкой.</a:t>
            </a:r>
          </a:p>
          <a:p>
            <a:pPr marL="68580" indent="0" algn="just">
              <a:buNone/>
            </a:pPr>
            <a:r>
              <a:rPr lang="ru-RU" sz="2500" dirty="0" smtClean="0"/>
              <a:t>	• </a:t>
            </a:r>
            <a:r>
              <a:rPr lang="ru-RU" sz="2500" dirty="0"/>
              <a:t>Во время приготовления и разогрева пищи в микроволновой печи периодически помешивайте ее или пробуйте, взяв продукт из разных мест, т.к. температура в СВЧ распределяется недостаточно равномерно.</a:t>
            </a:r>
          </a:p>
          <a:p>
            <a:pPr marL="68580" indent="0" algn="just">
              <a:buNone/>
            </a:pPr>
            <a:r>
              <a:rPr lang="ru-RU" sz="2500" dirty="0" smtClean="0"/>
              <a:t>	• </a:t>
            </a:r>
            <a:r>
              <a:rPr lang="ru-RU" sz="2500" dirty="0"/>
              <a:t>Перегретый автомобиль превращается в настоящий инкубатор микробов. Продукты можно держать в машине не дольше, чем время таяния мороженого.</a:t>
            </a:r>
          </a:p>
          <a:p>
            <a:pPr marL="68580" indent="0">
              <a:buNone/>
            </a:pPr>
            <a:endParaRPr lang="ru-RU" dirty="0"/>
          </a:p>
        </p:txBody>
      </p:sp>
    </p:spTree>
    <p:extLst>
      <p:ext uri="{BB962C8B-B14F-4D97-AF65-F5344CB8AC3E}">
        <p14:creationId xmlns:p14="http://schemas.microsoft.com/office/powerpoint/2010/main" xmlns="" val="42370416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99392"/>
            <a:ext cx="3528392" cy="720080"/>
          </a:xfrm>
        </p:spPr>
        <p:txBody>
          <a:bodyPr>
            <a:normAutofit/>
          </a:bodyPr>
          <a:lstStyle/>
          <a:p>
            <a:pPr algn="ctr"/>
            <a:r>
              <a:rPr lang="ru-RU" sz="2400" b="1" i="1" dirty="0"/>
              <a:t>«Укусы насекомых</a:t>
            </a:r>
            <a:r>
              <a:rPr lang="ru-RU" sz="2400" b="1" i="1" dirty="0" smtClean="0"/>
              <a:t>»</a:t>
            </a:r>
            <a:endParaRPr lang="ru-RU" sz="2400" dirty="0"/>
          </a:p>
        </p:txBody>
      </p:sp>
      <p:sp>
        <p:nvSpPr>
          <p:cNvPr id="3" name="Объект 2"/>
          <p:cNvSpPr>
            <a:spLocks noGrp="1"/>
          </p:cNvSpPr>
          <p:nvPr>
            <p:ph idx="1"/>
          </p:nvPr>
        </p:nvSpPr>
        <p:spPr>
          <a:xfrm>
            <a:off x="467544" y="692696"/>
            <a:ext cx="8208912" cy="5832648"/>
          </a:xfrm>
        </p:spPr>
        <p:txBody>
          <a:bodyPr>
            <a:normAutofit fontScale="55000" lnSpcReduction="20000"/>
          </a:bodyPr>
          <a:lstStyle/>
          <a:p>
            <a:pPr marL="68580" indent="0" algn="just">
              <a:buNone/>
            </a:pPr>
            <a:r>
              <a:rPr lang="ru-RU" b="1" dirty="0"/>
              <a:t>	</a:t>
            </a:r>
            <a:r>
              <a:rPr lang="ru-RU" dirty="0" smtClean="0">
                <a:latin typeface="Times New Roman" panose="02020603050405020304" pitchFamily="18" charset="0"/>
                <a:cs typeface="Times New Roman" panose="02020603050405020304" pitchFamily="18" charset="0"/>
              </a:rPr>
              <a:t>Лето </a:t>
            </a:r>
            <a:r>
              <a:rPr lang="ru-RU" dirty="0">
                <a:latin typeface="Times New Roman" panose="02020603050405020304" pitchFamily="18" charset="0"/>
                <a:cs typeface="Times New Roman" panose="02020603050405020304" pitchFamily="18" charset="0"/>
              </a:rPr>
              <a:t>благодатная пора. Время отдыха и интересных занятий. Но летом нам доставляют неприятности комары, клещи и пчелы. И наша задача постараться оградить наших детей от укусов насекомых. Сейчас все больше детей с аллергической реакцией и мы должны знать, как избежать этих неприятностей.</a:t>
            </a:r>
          </a:p>
          <a:p>
            <a:pPr marL="68580" indent="0" algn="just">
              <a:buNone/>
            </a:pPr>
            <a:r>
              <a:rPr lang="ru-RU" b="1" dirty="0" smtClean="0">
                <a:latin typeface="Times New Roman" panose="02020603050405020304" pitchFamily="18" charset="0"/>
                <a:cs typeface="Times New Roman" panose="02020603050405020304" pitchFamily="18" charset="0"/>
              </a:rPr>
              <a:t>	Летом </a:t>
            </a:r>
            <a:r>
              <a:rPr lang="ru-RU" b="1" dirty="0">
                <a:latin typeface="Times New Roman" panose="02020603050405020304" pitchFamily="18" charset="0"/>
                <a:cs typeface="Times New Roman" panose="02020603050405020304" pitchFamily="18" charset="0"/>
              </a:rPr>
              <a:t>больше всего нас беспокоят комары</a:t>
            </a:r>
            <a:r>
              <a:rPr lang="ru-RU" b="1"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При </a:t>
            </a:r>
            <a:r>
              <a:rPr lang="ru-RU" dirty="0">
                <a:latin typeface="Times New Roman" panose="02020603050405020304" pitchFamily="18" charset="0"/>
                <a:cs typeface="Times New Roman" panose="02020603050405020304" pitchFamily="18" charset="0"/>
              </a:rPr>
              <a:t>укусе они впрыскивают под кожу человека особое вещество, которое вызывает сильнейший зуд. Место укуса комаров дети постоянно чешут. Чтобы уменьшить зуд можно смазать </a:t>
            </a:r>
            <a:r>
              <a:rPr lang="ru-RU" dirty="0" err="1">
                <a:latin typeface="Times New Roman" panose="02020603050405020304" pitchFamily="18" charset="0"/>
                <a:cs typeface="Times New Roman" panose="02020603050405020304" pitchFamily="18" charset="0"/>
              </a:rPr>
              <a:t>фенистил</a:t>
            </a:r>
            <a:r>
              <a:rPr lang="ru-RU" dirty="0">
                <a:latin typeface="Times New Roman" panose="02020603050405020304" pitchFamily="18" charset="0"/>
                <a:cs typeface="Times New Roman" panose="02020603050405020304" pitchFamily="18" charset="0"/>
              </a:rPr>
              <a:t>-гелем. А так же можно наложить на место укуса содовый прохладный компресс или кубик льда. Расчесанная ранка создаёт благотворную почву для других инфекций. И как следствие расчесанные места воспаляются, становятся красными, болезненными и могут даже нагнаиваться. Если же ранка все - таки расчесана, надо обработать ее зеленкой или перекисью водорода.</a:t>
            </a:r>
          </a:p>
          <a:p>
            <a:pPr marL="68580" indent="0" algn="just">
              <a:buNone/>
            </a:pPr>
            <a:r>
              <a:rPr lang="ru-RU" b="1" dirty="0" smtClean="0">
                <a:latin typeface="Times New Roman" panose="02020603050405020304" pitchFamily="18" charset="0"/>
                <a:cs typeface="Times New Roman" panose="02020603050405020304" pitchFamily="18" charset="0"/>
              </a:rPr>
              <a:t>	Чтобы </a:t>
            </a:r>
            <a:r>
              <a:rPr lang="ru-RU" b="1" dirty="0">
                <a:latin typeface="Times New Roman" panose="02020603050405020304" pitchFamily="18" charset="0"/>
                <a:cs typeface="Times New Roman" panose="02020603050405020304" pitchFamily="18" charset="0"/>
              </a:rPr>
              <a:t>избежать укуса комаров, необходимо соблюдать некоторые меры предосторожности</a:t>
            </a:r>
            <a:r>
              <a:rPr lang="ru-RU" dirty="0">
                <a:latin typeface="Times New Roman" panose="02020603050405020304" pitchFamily="18" charset="0"/>
                <a:cs typeface="Times New Roman" panose="02020603050405020304" pitchFamily="18" charset="0"/>
              </a:rPr>
              <a:t>:</a:t>
            </a:r>
          </a:p>
          <a:p>
            <a:pPr marL="68580" indent="0" algn="just">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Оградить </a:t>
            </a:r>
            <a:r>
              <a:rPr lang="ru-RU" dirty="0">
                <a:latin typeface="Times New Roman" panose="02020603050405020304" pitchFamily="18" charset="0"/>
                <a:cs typeface="Times New Roman" panose="02020603050405020304" pitchFamily="18" charset="0"/>
              </a:rPr>
              <a:t>свой дом от попадания комаров в него. Надо повесить москитные сетки на окна. Периодически обрабатывать их препаратами, которые отпугивают насекомых</a:t>
            </a:r>
            <a:r>
              <a:rPr lang="ru-RU" dirty="0" smtClean="0">
                <a:latin typeface="Times New Roman" panose="02020603050405020304" pitchFamily="18" charset="0"/>
                <a:cs typeface="Times New Roman" panose="02020603050405020304" pitchFamily="18" charset="0"/>
              </a:rPr>
              <a:t>.</a:t>
            </a:r>
          </a:p>
          <a:p>
            <a:pPr marL="68580" indent="0" algn="just">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Если </a:t>
            </a:r>
            <a:r>
              <a:rPr lang="ru-RU" dirty="0">
                <a:latin typeface="Times New Roman" panose="02020603050405020304" pitchFamily="18" charset="0"/>
                <a:cs typeface="Times New Roman" panose="02020603050405020304" pitchFamily="18" charset="0"/>
              </a:rPr>
              <a:t>все - таки комары проникли в ваше жилище, то необходимо использовать препараты, которые убивают насекомых.</a:t>
            </a:r>
          </a:p>
          <a:p>
            <a:pPr marL="68580" indent="0" algn="just">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Выходя </a:t>
            </a:r>
            <a:r>
              <a:rPr lang="ru-RU" dirty="0">
                <a:latin typeface="Times New Roman" panose="02020603050405020304" pitchFamily="18" charset="0"/>
                <a:cs typeface="Times New Roman" panose="02020603050405020304" pitchFamily="18" charset="0"/>
              </a:rPr>
              <a:t>из дома на прогулку, наносите на кожу малыша средства, отпугивающие насекомых. При этом помните, что надо избегать попадания препаратов в глаза. Если это все же произошло, немедленно промойте глаза большим количеством проточной воды.</a:t>
            </a:r>
          </a:p>
          <a:p>
            <a:pPr marL="68580" indent="0" algn="just">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Но </a:t>
            </a:r>
            <a:r>
              <a:rPr lang="ru-RU" dirty="0">
                <a:latin typeface="Times New Roman" panose="02020603050405020304" pitchFamily="18" charset="0"/>
                <a:cs typeface="Times New Roman" panose="02020603050405020304" pitchFamily="18" charset="0"/>
              </a:rPr>
              <a:t>не только комары доставляют нам </a:t>
            </a:r>
            <a:r>
              <a:rPr lang="ru-RU" dirty="0" smtClean="0">
                <a:latin typeface="Times New Roman" panose="02020603050405020304" pitchFamily="18" charset="0"/>
                <a:cs typeface="Times New Roman" panose="02020603050405020304" pitchFamily="18" charset="0"/>
              </a:rPr>
              <a:t>беспокойство.</a:t>
            </a:r>
          </a:p>
          <a:p>
            <a:pPr marL="68580" indent="0" algn="just">
              <a:buNone/>
            </a:pPr>
            <a:r>
              <a:rPr lang="ru-RU" b="1"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Поговорим </a:t>
            </a:r>
            <a:r>
              <a:rPr lang="ru-RU" b="1" dirty="0">
                <a:latin typeface="Times New Roman" panose="02020603050405020304" pitchFamily="18" charset="0"/>
                <a:cs typeface="Times New Roman" panose="02020603050405020304" pitchFamily="18" charset="0"/>
              </a:rPr>
              <a:t>о </a:t>
            </a:r>
            <a:r>
              <a:rPr lang="ru-RU" b="1" dirty="0" smtClean="0">
                <a:latin typeface="Times New Roman" panose="02020603050405020304" pitchFamily="18" charset="0"/>
                <a:cs typeface="Times New Roman" panose="02020603050405020304" pitchFamily="18" charset="0"/>
              </a:rPr>
              <a:t>клещах.</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Они </a:t>
            </a:r>
            <a:r>
              <a:rPr lang="ru-RU" dirty="0">
                <a:latin typeface="Times New Roman" panose="02020603050405020304" pitchFamily="18" charset="0"/>
                <a:cs typeface="Times New Roman" panose="02020603050405020304" pitchFamily="18" charset="0"/>
              </a:rPr>
              <a:t>являются наиболее опасными насекомыми, так как клещи являются переносчиками инфекционных заболеваний. Эти вирусные инфекции поражают спинной и головной мозг. Заболевания протекают тяжело, с высокой температурой, судорогами и могут приводить к различным осложнениям.</a:t>
            </a:r>
          </a:p>
          <a:p>
            <a:pPr marL="68580" indent="0" algn="just">
              <a:buNone/>
            </a:pPr>
            <a:r>
              <a:rPr lang="ru-RU" dirty="0" smtClean="0">
                <a:latin typeface="Times New Roman" panose="02020603050405020304" pitchFamily="18" charset="0"/>
                <a:cs typeface="Times New Roman" panose="02020603050405020304" pitchFamily="18" charset="0"/>
              </a:rPr>
              <a:t>	Что </a:t>
            </a:r>
            <a:r>
              <a:rPr lang="ru-RU" dirty="0">
                <a:latin typeface="Times New Roman" panose="02020603050405020304" pitchFamily="18" charset="0"/>
                <a:cs typeface="Times New Roman" panose="02020603050405020304" pitchFamily="18" charset="0"/>
              </a:rPr>
              <a:t>же делать, если вы заметили клеща на теле ребенка?</a:t>
            </a:r>
          </a:p>
          <a:p>
            <a:pPr marL="68580" indent="0" algn="just">
              <a:buNone/>
            </a:pPr>
            <a:r>
              <a:rPr lang="ru-RU" dirty="0" smtClean="0">
                <a:latin typeface="Times New Roman" panose="02020603050405020304" pitchFamily="18" charset="0"/>
                <a:cs typeface="Times New Roman" panose="02020603050405020304" pitchFamily="18" charset="0"/>
              </a:rPr>
              <a:t>	Не </a:t>
            </a:r>
            <a:r>
              <a:rPr lang="ru-RU" dirty="0">
                <a:latin typeface="Times New Roman" panose="02020603050405020304" pitchFamily="18" charset="0"/>
                <a:cs typeface="Times New Roman" panose="02020603050405020304" pitchFamily="18" charset="0"/>
              </a:rPr>
              <a:t>пытайтесь сами извлечь его, а постарайтесь как можно скорее обратиться в </a:t>
            </a:r>
            <a:r>
              <a:rPr lang="ru-RU" dirty="0" err="1">
                <a:latin typeface="Times New Roman" panose="02020603050405020304" pitchFamily="18" charset="0"/>
                <a:cs typeface="Times New Roman" panose="02020603050405020304" pitchFamily="18" charset="0"/>
              </a:rPr>
              <a:t>травмпункт</a:t>
            </a:r>
            <a:r>
              <a:rPr lang="ru-RU" dirty="0">
                <a:latin typeface="Times New Roman" panose="02020603050405020304" pitchFamily="18" charset="0"/>
                <a:cs typeface="Times New Roman" panose="02020603050405020304" pitchFamily="18" charset="0"/>
              </a:rPr>
              <a:t>. Там насекомое удалят и проверят, не является ли он разносчиком инфекции. Если вы находитесь далеко и быстро не сможете показаться врачу, удалите клеща самостоятельно. Извлекать насекомое нужно пинцетом, делая выкручивающие движения и стараясь не повредить брюшко и хоботок. Помните дергать быстро нельзя, так как вы можете верхнюю половинку туловища клеща оставить внутри кожи, а это опасно воспалением и нагноением. После удаления клеща убедитесь, не осталась ли там часть его. Если все чисто, место укуса промойте водой или спиртом, смажьте йодом или зеленкой. Затем тщательно вымойте руки с мылом, предварительно положив клеща в пакетик, и при первой возможности отвезите его в </a:t>
            </a:r>
            <a:r>
              <a:rPr lang="ru-RU" dirty="0" err="1">
                <a:latin typeface="Times New Roman" panose="02020603050405020304" pitchFamily="18" charset="0"/>
                <a:cs typeface="Times New Roman" panose="02020603050405020304" pitchFamily="18" charset="0"/>
              </a:rPr>
              <a:t>травмпункт</a:t>
            </a:r>
            <a:r>
              <a:rPr lang="ru-RU" dirty="0">
                <a:latin typeface="Times New Roman" panose="02020603050405020304" pitchFamily="18" charset="0"/>
                <a:cs typeface="Times New Roman" panose="02020603050405020304" pitchFamily="18" charset="0"/>
              </a:rPr>
              <a:t>. Только там определят степень опасности, проверив его на носительство возбудителя</a:t>
            </a:r>
            <a:r>
              <a:rPr lang="ru-RU"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33090008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99392"/>
            <a:ext cx="3528392" cy="720080"/>
          </a:xfrm>
        </p:spPr>
        <p:txBody>
          <a:bodyPr>
            <a:normAutofit/>
          </a:bodyPr>
          <a:lstStyle/>
          <a:p>
            <a:pPr algn="ctr"/>
            <a:r>
              <a:rPr lang="ru-RU" sz="2400" b="1" i="1" dirty="0"/>
              <a:t>«Укусы насекомых</a:t>
            </a:r>
            <a:r>
              <a:rPr lang="ru-RU" sz="2400" b="1" i="1" dirty="0" smtClean="0"/>
              <a:t>»</a:t>
            </a:r>
            <a:endParaRPr lang="ru-RU" sz="2400" dirty="0"/>
          </a:p>
        </p:txBody>
      </p:sp>
      <p:sp>
        <p:nvSpPr>
          <p:cNvPr id="3" name="Объект 2"/>
          <p:cNvSpPr>
            <a:spLocks noGrp="1"/>
          </p:cNvSpPr>
          <p:nvPr>
            <p:ph idx="1"/>
          </p:nvPr>
        </p:nvSpPr>
        <p:spPr>
          <a:xfrm>
            <a:off x="467544" y="692696"/>
            <a:ext cx="8208912" cy="5832648"/>
          </a:xfrm>
        </p:spPr>
        <p:txBody>
          <a:bodyPr>
            <a:normAutofit fontScale="47500" lnSpcReduction="20000"/>
          </a:bodyPr>
          <a:lstStyle/>
          <a:p>
            <a:pPr marL="68580" indent="0" algn="just">
              <a:buNone/>
            </a:pPr>
            <a:r>
              <a:rPr lang="ru-RU" b="1" dirty="0" smtClean="0">
                <a:latin typeface="Times New Roman" panose="02020603050405020304" pitchFamily="18" charset="0"/>
                <a:cs typeface="Times New Roman" panose="02020603050405020304" pitchFamily="18" charset="0"/>
              </a:rPr>
              <a:t>	</a:t>
            </a:r>
            <a:r>
              <a:rPr lang="ru-RU" sz="2500" b="1" dirty="0" smtClean="0">
                <a:latin typeface="Times New Roman" panose="02020603050405020304" pitchFamily="18" charset="0"/>
                <a:cs typeface="Times New Roman" panose="02020603050405020304" pitchFamily="18" charset="0"/>
              </a:rPr>
              <a:t>Какие меры предосторожности надо соблюдать, чтобы вас не укусил клещ:</a:t>
            </a:r>
            <a:endParaRPr lang="ru-RU" sz="2500" dirty="0" smtClean="0">
              <a:latin typeface="Times New Roman" panose="02020603050405020304" pitchFamily="18" charset="0"/>
              <a:cs typeface="Times New Roman" panose="02020603050405020304" pitchFamily="18" charset="0"/>
            </a:endParaRPr>
          </a:p>
          <a:p>
            <a:pPr marL="68580" indent="0" algn="just">
              <a:buNone/>
            </a:pPr>
            <a:r>
              <a:rPr lang="ru-RU" sz="2500" dirty="0" smtClean="0">
                <a:latin typeface="Times New Roman" panose="02020603050405020304" pitchFamily="18" charset="0"/>
                <a:cs typeface="Times New Roman" panose="02020603050405020304" pitchFamily="18" charset="0"/>
              </a:rPr>
              <a:t>	Ваша одежда должна быть по возможности светлой, так как на ней проще заметить насекомое;</a:t>
            </a:r>
          </a:p>
          <a:p>
            <a:pPr marL="68580" indent="0" algn="just">
              <a:buNone/>
            </a:pPr>
            <a:r>
              <a:rPr lang="ru-RU" sz="2500" dirty="0" smtClean="0">
                <a:latin typeface="Times New Roman" panose="02020603050405020304" pitchFamily="18" charset="0"/>
                <a:cs typeface="Times New Roman" panose="02020603050405020304" pitchFamily="18" charset="0"/>
              </a:rPr>
              <a:t>	Постарайтесь максимально закрыть кожу: наденьте носки, брюки, рубашку с длинными рукавами, голову покройте панамой или бейсболкой;</a:t>
            </a:r>
          </a:p>
          <a:p>
            <a:pPr marL="68580" indent="0" algn="just">
              <a:buNone/>
            </a:pPr>
            <a:r>
              <a:rPr lang="ru-RU" sz="2500" dirty="0" smtClean="0">
                <a:latin typeface="Times New Roman" panose="02020603050405020304" pitchFamily="18" charset="0"/>
                <a:cs typeface="Times New Roman" panose="02020603050405020304" pitchFamily="18" charset="0"/>
              </a:rPr>
              <a:t>	Не разрешайте детям ходить босиком по траве, сидеть и лежать на земле, не осмотрев предварительно поверхность почвы;</a:t>
            </a:r>
          </a:p>
          <a:p>
            <a:pPr marL="68580" indent="0" algn="just">
              <a:buNone/>
            </a:pPr>
            <a:r>
              <a:rPr lang="ru-RU" sz="2500" dirty="0" smtClean="0">
                <a:latin typeface="Times New Roman" panose="02020603050405020304" pitchFamily="18" charset="0"/>
                <a:cs typeface="Times New Roman" panose="02020603050405020304" pitchFamily="18" charset="0"/>
              </a:rPr>
              <a:t>	Каждые 15–20 минут осматривайте себя с ног до головы;</a:t>
            </a:r>
          </a:p>
          <a:p>
            <a:pPr marL="68580" indent="0" algn="just">
              <a:buNone/>
            </a:pPr>
            <a:r>
              <a:rPr lang="ru-RU" sz="2500" dirty="0" smtClean="0">
                <a:latin typeface="Times New Roman" panose="02020603050405020304" pitchFamily="18" charset="0"/>
                <a:cs typeface="Times New Roman" panose="02020603050405020304" pitchFamily="18" charset="0"/>
              </a:rPr>
              <a:t>	Не оставайтесь на ночлег, если заранее не приобрели </a:t>
            </a:r>
            <a:r>
              <a:rPr lang="ru-RU" sz="2500" dirty="0" err="1" smtClean="0">
                <a:latin typeface="Times New Roman" panose="02020603050405020304" pitchFamily="18" charset="0"/>
                <a:cs typeface="Times New Roman" panose="02020603050405020304" pitchFamily="18" charset="0"/>
              </a:rPr>
              <a:t>антиклещевые</a:t>
            </a:r>
            <a:r>
              <a:rPr lang="ru-RU" sz="2500" dirty="0" smtClean="0">
                <a:latin typeface="Times New Roman" panose="02020603050405020304" pitchFamily="18" charset="0"/>
                <a:cs typeface="Times New Roman" panose="02020603050405020304" pitchFamily="18" charset="0"/>
              </a:rPr>
              <a:t> спреи, которыми нужно будет обработать палатку и спальный мешок.</a:t>
            </a:r>
          </a:p>
          <a:p>
            <a:pPr marL="68580" indent="0" algn="just">
              <a:buNone/>
            </a:pPr>
            <a:r>
              <a:rPr lang="ru-RU" sz="2500" b="1" dirty="0" smtClean="0">
                <a:latin typeface="Times New Roman" panose="02020603050405020304" pitchFamily="18" charset="0"/>
                <a:cs typeface="Times New Roman" panose="02020603050405020304" pitchFamily="18" charset="0"/>
              </a:rPr>
              <a:t>	Ещё я хотела напомнить вам о таких насекомых как пчела, оса, шершень</a:t>
            </a:r>
            <a:r>
              <a:rPr lang="ru-RU" sz="2500" dirty="0" smtClean="0">
                <a:latin typeface="Times New Roman" panose="02020603050405020304" pitchFamily="18" charset="0"/>
                <a:cs typeface="Times New Roman" panose="02020603050405020304" pitchFamily="18" charset="0"/>
              </a:rPr>
              <a:t>. Укусы этих насекомых очень болезненны. Место укуса быстро краснеет, становится припухшим и отечным. Ребенок жалуется на сильную пульсирующую боль. Может повыситься температура тела, иногда наблюдаются тошнота и головная боль. Кроме болезненных ощущений укусы этих насекомых могут вызвать аллергические реакции вплоть до анафилактического шока.</a:t>
            </a:r>
          </a:p>
          <a:p>
            <a:pPr marL="68580" indent="0" algn="just">
              <a:buNone/>
            </a:pPr>
            <a:r>
              <a:rPr lang="ru-RU" sz="2500" dirty="0" smtClean="0">
                <a:latin typeface="Times New Roman" panose="02020603050405020304" pitchFamily="18" charset="0"/>
                <a:cs typeface="Times New Roman" panose="02020603050405020304" pitchFamily="18" charset="0"/>
              </a:rPr>
              <a:t>	Необходимо:</a:t>
            </a:r>
          </a:p>
          <a:p>
            <a:pPr marL="68580" indent="0" algn="just">
              <a:buNone/>
            </a:pPr>
            <a:r>
              <a:rPr lang="ru-RU" sz="2500" dirty="0" smtClean="0">
                <a:latin typeface="Times New Roman" panose="02020603050405020304" pitchFamily="18" charset="0"/>
                <a:cs typeface="Times New Roman" panose="02020603050405020304" pitchFamily="18" charset="0"/>
              </a:rPr>
              <a:t>	Успокоить малыша;</a:t>
            </a:r>
          </a:p>
          <a:p>
            <a:pPr marL="68580" indent="0" algn="just">
              <a:buNone/>
            </a:pPr>
            <a:r>
              <a:rPr lang="ru-RU" sz="2500" dirty="0" smtClean="0">
                <a:latin typeface="Times New Roman" panose="02020603050405020304" pitchFamily="18" charset="0"/>
                <a:cs typeface="Times New Roman" panose="02020603050405020304" pitchFamily="18" charset="0"/>
              </a:rPr>
              <a:t>	Приложить к месту укуса холодный компресс;</a:t>
            </a:r>
          </a:p>
          <a:p>
            <a:pPr marL="68580" indent="0" algn="just">
              <a:buNone/>
            </a:pPr>
            <a:r>
              <a:rPr lang="ru-RU" sz="2500" dirty="0" smtClean="0">
                <a:latin typeface="Times New Roman" panose="02020603050405020304" pitchFamily="18" charset="0"/>
                <a:cs typeface="Times New Roman" panose="02020603050405020304" pitchFamily="18" charset="0"/>
              </a:rPr>
              <a:t>	Исключить возможность перегрева ребенка и физическую нагрузку;</a:t>
            </a:r>
          </a:p>
          <a:p>
            <a:pPr marL="68580" indent="0" algn="just">
              <a:buNone/>
            </a:pPr>
            <a:r>
              <a:rPr lang="ru-RU" sz="2500" dirty="0" smtClean="0">
                <a:latin typeface="Times New Roman" panose="02020603050405020304" pitchFamily="18" charset="0"/>
                <a:cs typeface="Times New Roman" panose="02020603050405020304" pitchFamily="18" charset="0"/>
              </a:rPr>
              <a:t>	Если в теле ребенка осталось жало, надо быстро и аккуратно удалить его;</a:t>
            </a:r>
          </a:p>
          <a:p>
            <a:pPr marL="68580" indent="0" algn="just">
              <a:buNone/>
            </a:pPr>
            <a:r>
              <a:rPr lang="ru-RU" sz="2500" dirty="0" smtClean="0">
                <a:latin typeface="Times New Roman" panose="02020603050405020304" pitchFamily="18" charset="0"/>
                <a:cs typeface="Times New Roman" panose="02020603050405020304" pitchFamily="18" charset="0"/>
              </a:rPr>
              <a:t>	Обработать ранку перекисью водорода;</a:t>
            </a:r>
          </a:p>
          <a:p>
            <a:pPr marL="68580" indent="0" algn="just">
              <a:buNone/>
            </a:pPr>
            <a:r>
              <a:rPr lang="ru-RU" sz="2500" dirty="0" smtClean="0">
                <a:latin typeface="Times New Roman" panose="02020603050405020304" pitchFamily="18" charset="0"/>
                <a:cs typeface="Times New Roman" panose="02020603050405020304" pitchFamily="18" charset="0"/>
              </a:rPr>
              <a:t>	Дать малышу десенсибилизирующий препарат внутрь;</a:t>
            </a:r>
          </a:p>
          <a:p>
            <a:pPr marL="68580" indent="0" algn="just">
              <a:buNone/>
            </a:pPr>
            <a:r>
              <a:rPr lang="ru-RU" sz="2500" dirty="0" smtClean="0">
                <a:latin typeface="Times New Roman" panose="02020603050405020304" pitchFamily="18" charset="0"/>
                <a:cs typeface="Times New Roman" panose="02020603050405020304" pitchFamily="18" charset="0"/>
              </a:rPr>
              <a:t>	Помазать область укуса противоаллергическим гелем;</a:t>
            </a:r>
          </a:p>
          <a:p>
            <a:pPr marL="68580" indent="0" algn="just">
              <a:buNone/>
            </a:pPr>
            <a:r>
              <a:rPr lang="ru-RU" sz="2500" dirty="0" smtClean="0">
                <a:latin typeface="Times New Roman" panose="02020603050405020304" pitchFamily="18" charset="0"/>
                <a:cs typeface="Times New Roman" panose="02020603050405020304" pitchFamily="18" charset="0"/>
              </a:rPr>
              <a:t>	При развитии аллергической реакции, которая сопровождается нарастающим отеком, тошнотой и даже затруднением дыхания, надо незамедлительно обратиться к врачу.</a:t>
            </a:r>
          </a:p>
          <a:p>
            <a:pPr marL="68580" indent="0" algn="just">
              <a:buNone/>
            </a:pPr>
            <a:r>
              <a:rPr lang="ru-RU" sz="2500" b="1" dirty="0" smtClean="0">
                <a:latin typeface="Times New Roman" panose="02020603050405020304" pitchFamily="18" charset="0"/>
                <a:cs typeface="Times New Roman" panose="02020603050405020304" pitchFamily="18" charset="0"/>
              </a:rPr>
              <a:t>	Укусов пчел, ос и шершней можно избежать, если:</a:t>
            </a:r>
            <a:endParaRPr lang="ru-RU" sz="2500" dirty="0" smtClean="0">
              <a:latin typeface="Times New Roman" panose="02020603050405020304" pitchFamily="18" charset="0"/>
              <a:cs typeface="Times New Roman" panose="02020603050405020304" pitchFamily="18" charset="0"/>
            </a:endParaRPr>
          </a:p>
          <a:p>
            <a:pPr marL="68580" indent="0" algn="just">
              <a:buNone/>
            </a:pPr>
            <a:r>
              <a:rPr lang="ru-RU" sz="2500" dirty="0" smtClean="0">
                <a:latin typeface="Times New Roman" panose="02020603050405020304" pitchFamily="18" charset="0"/>
                <a:cs typeface="Times New Roman" panose="02020603050405020304" pitchFamily="18" charset="0"/>
              </a:rPr>
              <a:t>	Дети не будут играть среди цветов;</a:t>
            </a:r>
          </a:p>
          <a:p>
            <a:pPr marL="68580" indent="0" algn="just">
              <a:buNone/>
            </a:pPr>
            <a:r>
              <a:rPr lang="ru-RU" sz="2500" dirty="0" smtClean="0">
                <a:latin typeface="Times New Roman" panose="02020603050405020304" pitchFamily="18" charset="0"/>
                <a:cs typeface="Times New Roman" panose="02020603050405020304" pitchFamily="18" charset="0"/>
              </a:rPr>
              <a:t>	Будут четко знать, что нельзя махать руками, гоняться и пытаться поймать этих полосатых насекомых;</a:t>
            </a:r>
          </a:p>
          <a:p>
            <a:pPr marL="68580" indent="0" algn="just">
              <a:buNone/>
            </a:pPr>
            <a:r>
              <a:rPr lang="ru-RU" sz="2500" dirty="0" smtClean="0">
                <a:latin typeface="Times New Roman" panose="02020603050405020304" pitchFamily="18" charset="0"/>
                <a:cs typeface="Times New Roman" panose="02020603050405020304" pitchFamily="18" charset="0"/>
              </a:rPr>
              <a:t>	Не есть на улице сладости, привлекающие насекомых. Не посещать с детьми мест возможного скопления жалящих насекомых;</a:t>
            </a:r>
          </a:p>
          <a:p>
            <a:pPr marL="68580" indent="0" algn="just">
              <a:buNone/>
            </a:pPr>
            <a:r>
              <a:rPr lang="ru-RU" sz="2500" dirty="0" smtClean="0">
                <a:latin typeface="Times New Roman" panose="02020603050405020304" pitchFamily="18" charset="0"/>
                <a:cs typeface="Times New Roman" panose="02020603050405020304" pitchFamily="18" charset="0"/>
              </a:rPr>
              <a:t>	Оберегайте своих детей от укусов насекомых. Помните и применяйте на практике простейшие меры предосторожности. Будьте здоровы!</a:t>
            </a:r>
            <a:endParaRPr lang="ru-RU" sz="2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861203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30</TotalTime>
  <Words>94</Words>
  <Application>Microsoft Office PowerPoint</Application>
  <PresentationFormat>Экран (4:3)</PresentationFormat>
  <Paragraphs>153</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Остин</vt:lpstr>
      <vt:lpstr>Консультации для родителей  в летний период</vt:lpstr>
      <vt:lpstr>«Чем занять  детей летом?»</vt:lpstr>
      <vt:lpstr>«Чем занять  детей летом?»</vt:lpstr>
      <vt:lpstr>«Игры с ребенком летом»</vt:lpstr>
      <vt:lpstr>«Игры с ребенком летом»</vt:lpstr>
      <vt:lpstr>«Солнце доброе и злое»</vt:lpstr>
      <vt:lpstr>«Пищевые отравления»</vt:lpstr>
      <vt:lpstr>«Укусы насекомых»</vt:lpstr>
      <vt:lpstr>«Укусы насекомых»</vt:lpstr>
      <vt:lpstr>«Сделай сам»</vt:lpstr>
      <vt:lpstr>«Купание – прекрасное закаливающее средство»</vt:lpstr>
      <vt:lpstr>«Купание – прекрасное закаливающее средство»</vt:lpstr>
      <vt:lpstr>«Огонь - наш друг,  огонь- наш враг»</vt:lpstr>
      <vt:lpstr>«Огонь - наш друг,  огонь- наш враг»</vt:lpstr>
      <vt:lpstr>«В жаркий день-на пляже,  в бассейне, на даче»</vt:lpstr>
      <vt:lpstr>«В жаркий день-на пляже,  в бассейне, на даче»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Dom</dc:creator>
  <cp:lastModifiedBy>Буева</cp:lastModifiedBy>
  <cp:revision>5</cp:revision>
  <dcterms:created xsi:type="dcterms:W3CDTF">2020-06-03T07:36:58Z</dcterms:created>
  <dcterms:modified xsi:type="dcterms:W3CDTF">2020-06-03T10:57:19Z</dcterms:modified>
</cp:coreProperties>
</file>