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8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B4C71EC6-210F-42DE-9C53-41977AD35B3D}" type="datetimeFigureOut">
              <a:rPr lang="ru-RU" smtClean="0"/>
              <a:pPr/>
              <a:t>03.06.2020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03.06.2020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03.06.2020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03.06.2020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pPr/>
              <a:t>03.06.2020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03.06.2020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03.06.2020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pPr/>
              <a:t>03.06.2020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B4C71EC6-210F-42DE-9C53-41977AD35B3D}" type="datetimeFigureOut">
              <a:rPr lang="ru-RU" smtClean="0"/>
              <a:pPr/>
              <a:t>03.06.2020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03.06.2020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03.06.2020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4C71EC6-210F-42DE-9C53-41977AD35B3D}" type="datetimeFigureOut">
              <a:rPr lang="ru-RU" smtClean="0"/>
              <a:pPr/>
              <a:t>03.06.2020</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96668" y="2132856"/>
            <a:ext cx="7772400" cy="1828800"/>
          </a:xfrm>
        </p:spPr>
        <p:txBody>
          <a:bodyPr>
            <a:normAutofit fontScale="90000"/>
          </a:bodyPr>
          <a:lstStyle/>
          <a:p>
            <a:pPr algn="ctr"/>
            <a:r>
              <a:rPr lang="ru-RU" sz="4900" dirty="0" smtClean="0">
                <a:solidFill>
                  <a:schemeClr val="tx1"/>
                </a:solidFill>
                <a:effectLst/>
                <a:latin typeface="Arial" panose="020B0604020202020204" pitchFamily="34" charset="0"/>
                <a:cs typeface="Arial" panose="020B0604020202020204" pitchFamily="34" charset="0"/>
              </a:rPr>
              <a:t>Консультация </a:t>
            </a:r>
            <a:r>
              <a:rPr lang="ru-RU" sz="4900" dirty="0">
                <a:solidFill>
                  <a:schemeClr val="tx1"/>
                </a:solidFill>
                <a:effectLst/>
                <a:latin typeface="Arial" panose="020B0604020202020204" pitchFamily="34" charset="0"/>
                <a:cs typeface="Arial" panose="020B0604020202020204" pitchFamily="34" charset="0"/>
              </a:rPr>
              <a:t>для родителей </a:t>
            </a:r>
            <a:r>
              <a:rPr lang="ru-RU" sz="4900" dirty="0" smtClean="0">
                <a:solidFill>
                  <a:schemeClr val="tx1"/>
                </a:solidFill>
                <a:effectLst/>
                <a:latin typeface="Arial" panose="020B0604020202020204" pitchFamily="34" charset="0"/>
                <a:cs typeface="Arial" panose="020B0604020202020204" pitchFamily="34" charset="0"/>
              </a:rPr>
              <a:t/>
            </a:r>
            <a:br>
              <a:rPr lang="ru-RU" sz="4900" dirty="0" smtClean="0">
                <a:solidFill>
                  <a:schemeClr val="tx1"/>
                </a:solidFill>
                <a:effectLst/>
                <a:latin typeface="Arial" panose="020B0604020202020204" pitchFamily="34" charset="0"/>
                <a:cs typeface="Arial" panose="020B0604020202020204" pitchFamily="34" charset="0"/>
              </a:rPr>
            </a:br>
            <a:r>
              <a:rPr lang="ru-RU" sz="4900" dirty="0" smtClean="0">
                <a:solidFill>
                  <a:schemeClr val="tx1"/>
                </a:solidFill>
                <a:effectLst/>
                <a:latin typeface="Arial" panose="020B0604020202020204" pitchFamily="34" charset="0"/>
                <a:cs typeface="Arial" panose="020B0604020202020204" pitchFamily="34" charset="0"/>
              </a:rPr>
              <a:t>«</a:t>
            </a:r>
            <a:r>
              <a:rPr lang="ru-RU" sz="4900" dirty="0">
                <a:solidFill>
                  <a:schemeClr val="tx1"/>
                </a:solidFill>
                <a:effectLst/>
                <a:latin typeface="Arial" panose="020B0604020202020204" pitchFamily="34" charset="0"/>
                <a:cs typeface="Arial" panose="020B0604020202020204" pitchFamily="34" charset="0"/>
              </a:rPr>
              <a:t>Найдем время для игры!»</a:t>
            </a:r>
            <a:endParaRPr lang="ru-RU" dirty="0">
              <a:solidFill>
                <a:schemeClr val="tx1"/>
              </a:solidFill>
              <a:effectLst/>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3563888" y="5157192"/>
            <a:ext cx="5180112" cy="1274440"/>
          </a:xfrm>
        </p:spPr>
        <p:txBody>
          <a:bodyPr>
            <a:normAutofit/>
          </a:bodyPr>
          <a:lstStyle/>
          <a:p>
            <a:pPr algn="l"/>
            <a:r>
              <a:rPr lang="ru-RU" sz="2800" dirty="0" smtClean="0">
                <a:solidFill>
                  <a:schemeClr val="tx1"/>
                </a:solidFill>
                <a:latin typeface="Arial" panose="020B0604020202020204" pitchFamily="34" charset="0"/>
                <a:cs typeface="Arial" panose="020B0604020202020204" pitchFamily="34" charset="0"/>
              </a:rPr>
              <a:t>Подготовил учитель-логопед </a:t>
            </a:r>
            <a:endParaRPr lang="ru-RU" sz="2800" dirty="0" smtClean="0">
              <a:solidFill>
                <a:schemeClr val="tx1"/>
              </a:solidFill>
              <a:latin typeface="Arial" panose="020B0604020202020204" pitchFamily="34" charset="0"/>
              <a:cs typeface="Arial" panose="020B0604020202020204" pitchFamily="34" charset="0"/>
            </a:endParaRPr>
          </a:p>
          <a:p>
            <a:pPr algn="l"/>
            <a:r>
              <a:rPr lang="ru-RU" sz="2800" dirty="0" smtClean="0">
                <a:solidFill>
                  <a:schemeClr val="tx1"/>
                </a:solidFill>
                <a:latin typeface="Arial" panose="020B0604020202020204" pitchFamily="34" charset="0"/>
                <a:cs typeface="Arial" panose="020B0604020202020204" pitchFamily="34" charset="0"/>
              </a:rPr>
              <a:t>Фетисова Жанна Юрьевна</a:t>
            </a:r>
            <a:endParaRPr lang="ru-RU" sz="2800" dirty="0">
              <a:solidFill>
                <a:schemeClr val="tx1"/>
              </a:solidFill>
              <a:latin typeface="Arial" panose="020B0604020202020204" pitchFamily="34" charset="0"/>
              <a:cs typeface="Arial" panose="020B0604020202020204" pitchFamily="34" charset="0"/>
            </a:endParaRPr>
          </a:p>
        </p:txBody>
      </p:sp>
      <p:sp>
        <p:nvSpPr>
          <p:cNvPr id="4" name="TextBox 3"/>
          <p:cNvSpPr txBox="1"/>
          <p:nvPr/>
        </p:nvSpPr>
        <p:spPr>
          <a:xfrm>
            <a:off x="467544" y="476672"/>
            <a:ext cx="8136904" cy="1200329"/>
          </a:xfrm>
          <a:prstGeom prst="rect">
            <a:avLst/>
          </a:prstGeom>
          <a:noFill/>
        </p:spPr>
        <p:txBody>
          <a:bodyPr wrap="square" rtlCol="0">
            <a:spAutoFit/>
          </a:bodyPr>
          <a:lstStyle/>
          <a:p>
            <a:pPr algn="ctr"/>
            <a:r>
              <a:rPr lang="ru-RU" sz="2400" dirty="0" smtClean="0">
                <a:latin typeface="Arial" panose="020B0604020202020204" pitchFamily="34" charset="0"/>
                <a:cs typeface="Arial" panose="020B0604020202020204" pitchFamily="34" charset="0"/>
              </a:rPr>
              <a:t>Муниципальное казенное дошкольное образовательное </a:t>
            </a:r>
            <a:r>
              <a:rPr lang="ru-RU" sz="2400" dirty="0" smtClean="0">
                <a:latin typeface="Arial" panose="020B0604020202020204" pitchFamily="34" charset="0"/>
                <a:cs typeface="Arial" panose="020B0604020202020204" pitchFamily="34" charset="0"/>
              </a:rPr>
              <a:t>учреждение</a:t>
            </a:r>
          </a:p>
          <a:p>
            <a:pPr algn="ctr"/>
            <a:r>
              <a:rPr lang="ru-RU" sz="2400" dirty="0" smtClean="0">
                <a:latin typeface="Arial" panose="020B0604020202020204" pitchFamily="34" charset="0"/>
                <a:cs typeface="Arial" panose="020B0604020202020204" pitchFamily="34" charset="0"/>
              </a:rPr>
              <a:t>«Детский </a:t>
            </a:r>
            <a:r>
              <a:rPr lang="ru-RU" sz="2400" dirty="0" smtClean="0">
                <a:latin typeface="Arial" panose="020B0604020202020204" pitchFamily="34" charset="0"/>
                <a:cs typeface="Arial" panose="020B0604020202020204" pitchFamily="34" charset="0"/>
              </a:rPr>
              <a:t>сад №3 п.Теплое»</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097297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183880" cy="936104"/>
          </a:xfrm>
        </p:spPr>
        <p:txBody>
          <a:bodyPr/>
          <a:lstStyle/>
          <a:p>
            <a:pPr algn="ctr"/>
            <a:r>
              <a:rPr lang="ru-RU" dirty="0">
                <a:latin typeface="Arial" panose="020B0604020202020204" pitchFamily="34" charset="0"/>
                <a:cs typeface="Arial" panose="020B0604020202020204" pitchFamily="34" charset="0"/>
              </a:rPr>
              <a:t>Игры для детей в дороге</a:t>
            </a:r>
          </a:p>
        </p:txBody>
      </p:sp>
      <p:sp>
        <p:nvSpPr>
          <p:cNvPr id="3" name="Объект 2"/>
          <p:cNvSpPr>
            <a:spLocks noGrp="1"/>
          </p:cNvSpPr>
          <p:nvPr>
            <p:ph idx="1"/>
          </p:nvPr>
        </p:nvSpPr>
        <p:spPr>
          <a:xfrm>
            <a:off x="323528" y="1268760"/>
            <a:ext cx="8424936" cy="5184576"/>
          </a:xfrm>
        </p:spPr>
        <p:txBody>
          <a:bodyPr>
            <a:normAutofit fontScale="92500"/>
          </a:bodyPr>
          <a:lstStyle/>
          <a:p>
            <a:pPr marL="0" indent="0">
              <a:buNone/>
            </a:pPr>
            <a:r>
              <a:rPr lang="ru-RU" b="1" dirty="0">
                <a:latin typeface="Arial" panose="020B0604020202020204" pitchFamily="34" charset="0"/>
                <a:cs typeface="Arial" panose="020B0604020202020204" pitchFamily="34" charset="0"/>
              </a:rPr>
              <a:t>«Скажи по-другому».  </a:t>
            </a:r>
            <a:r>
              <a:rPr lang="ru-RU" dirty="0" smtClean="0">
                <a:latin typeface="Arial" panose="020B0604020202020204" pitchFamily="34" charset="0"/>
                <a:cs typeface="Arial" panose="020B0604020202020204" pitchFamily="34" charset="0"/>
              </a:rPr>
              <a:t>Вспомни </a:t>
            </a:r>
            <a:r>
              <a:rPr lang="ru-RU" dirty="0">
                <a:latin typeface="Arial" panose="020B0604020202020204" pitchFamily="34" charset="0"/>
                <a:cs typeface="Arial" panose="020B0604020202020204" pitchFamily="34" charset="0"/>
              </a:rPr>
              <a:t>и назови слова, похожие по смыслу на то слово, которое названо. Взрослый предлагает, например, слово «большой». Ребенок называет слова-синонимы: огромный, крупный, громадный, гигантский («красивый» - пригожий, хороший, прекрасный, прелестный, чудесный; «мокрый» - сырой, влажный и т.д.).</a:t>
            </a:r>
          </a:p>
          <a:p>
            <a:pPr marL="0" indent="0">
              <a:buNone/>
            </a:pPr>
            <a:endParaRPr lang="ru-RU" dirty="0">
              <a:latin typeface="Arial" panose="020B0604020202020204" pitchFamily="34" charset="0"/>
              <a:cs typeface="Arial" panose="020B0604020202020204" pitchFamily="34" charset="0"/>
            </a:endParaRPr>
          </a:p>
          <a:p>
            <a:pPr marL="0" indent="0">
              <a:buNone/>
            </a:pPr>
            <a:r>
              <a:rPr lang="ru-RU" b="1" dirty="0">
                <a:latin typeface="Arial" panose="020B0604020202020204" pitchFamily="34" charset="0"/>
                <a:cs typeface="Arial" panose="020B0604020202020204" pitchFamily="34" charset="0"/>
              </a:rPr>
              <a:t>«А это, каким бывает</a:t>
            </a:r>
            <a:r>
              <a:rPr lang="ru-RU" b="1" dirty="0" smtClean="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По </a:t>
            </a:r>
            <a:r>
              <a:rPr lang="ru-RU" dirty="0">
                <a:latin typeface="Arial" panose="020B0604020202020204" pitchFamily="34" charset="0"/>
                <a:cs typeface="Arial" panose="020B0604020202020204" pitchFamily="34" charset="0"/>
              </a:rPr>
              <a:t>очереди подбираются  определения к слову, кто больше не сможет придумать – проиграл (например, кошка бывает пушистая, голодная, спящая и т.п.).</a:t>
            </a:r>
          </a:p>
        </p:txBody>
      </p:sp>
    </p:spTree>
    <p:extLst>
      <p:ext uri="{BB962C8B-B14F-4D97-AF65-F5344CB8AC3E}">
        <p14:creationId xmlns:p14="http://schemas.microsoft.com/office/powerpoint/2010/main" xmlns="" val="512431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183880" cy="936104"/>
          </a:xfrm>
        </p:spPr>
        <p:txBody>
          <a:bodyPr/>
          <a:lstStyle/>
          <a:p>
            <a:pPr algn="ctr"/>
            <a:r>
              <a:rPr lang="ru-RU" dirty="0">
                <a:latin typeface="Arial" panose="020B0604020202020204" pitchFamily="34" charset="0"/>
                <a:cs typeface="Arial" panose="020B0604020202020204" pitchFamily="34" charset="0"/>
              </a:rPr>
              <a:t>Игры для детей в дороге</a:t>
            </a:r>
          </a:p>
        </p:txBody>
      </p:sp>
      <p:sp>
        <p:nvSpPr>
          <p:cNvPr id="3" name="Объект 2"/>
          <p:cNvSpPr>
            <a:spLocks noGrp="1"/>
          </p:cNvSpPr>
          <p:nvPr>
            <p:ph idx="1"/>
          </p:nvPr>
        </p:nvSpPr>
        <p:spPr>
          <a:xfrm>
            <a:off x="323528" y="1340768"/>
            <a:ext cx="8327896" cy="4547992"/>
          </a:xfrm>
        </p:spPr>
        <p:txBody>
          <a:bodyPr>
            <a:normAutofit fontScale="92500" lnSpcReduction="10000"/>
          </a:bodyPr>
          <a:lstStyle/>
          <a:p>
            <a:pPr marL="0" indent="0">
              <a:buNone/>
            </a:pPr>
            <a:r>
              <a:rPr lang="ru-RU" b="1" dirty="0">
                <a:latin typeface="Arial" panose="020B0604020202020204" pitchFamily="34" charset="0"/>
                <a:cs typeface="Arial" panose="020B0604020202020204" pitchFamily="34" charset="0"/>
              </a:rPr>
              <a:t>«А что бывает?»</a:t>
            </a:r>
          </a:p>
          <a:p>
            <a:pPr marL="0" indent="0">
              <a:buNone/>
            </a:pPr>
            <a:r>
              <a:rPr lang="ru-RU" dirty="0" smtClean="0">
                <a:latin typeface="Arial" panose="020B0604020202020204" pitchFamily="34" charset="0"/>
                <a:cs typeface="Arial" panose="020B0604020202020204" pitchFamily="34" charset="0"/>
              </a:rPr>
              <a:t>Игра</a:t>
            </a:r>
            <a:r>
              <a:rPr lang="ru-RU" dirty="0">
                <a:latin typeface="Arial" panose="020B0604020202020204" pitchFamily="34" charset="0"/>
                <a:cs typeface="Arial" panose="020B0604020202020204" pitchFamily="34" charset="0"/>
              </a:rPr>
              <a:t>, обратная предыдущей. Называем, что может иметь данное определение (например, красивым может быть цветок, девушка, рисунок и т.д.)</a:t>
            </a:r>
          </a:p>
          <a:p>
            <a:pPr marL="0" indent="0">
              <a:buNone/>
            </a:pPr>
            <a:r>
              <a:rPr lang="ru-RU" dirty="0" smtClean="0">
                <a:latin typeface="Arial" panose="020B0604020202020204" pitchFamily="34" charset="0"/>
                <a:cs typeface="Arial" panose="020B0604020202020204" pitchFamily="34" charset="0"/>
              </a:rPr>
              <a:t>«</a:t>
            </a:r>
            <a:r>
              <a:rPr lang="ru-RU" dirty="0">
                <a:latin typeface="Arial" panose="020B0604020202020204" pitchFamily="34" charset="0"/>
                <a:cs typeface="Arial" panose="020B0604020202020204" pitchFamily="34" charset="0"/>
              </a:rPr>
              <a:t>Что можно сделать?» – по очереди называем предметы (из дерева – стол, стул, полка и т.д..). Кто больше не может ничего назвать – проиграл.</a:t>
            </a:r>
          </a:p>
          <a:p>
            <a:pPr marL="0" indent="0">
              <a:buNone/>
            </a:pPr>
            <a:r>
              <a:rPr lang="ru-RU" dirty="0" smtClean="0">
                <a:latin typeface="Arial" panose="020B0604020202020204" pitchFamily="34" charset="0"/>
                <a:cs typeface="Arial" panose="020B0604020202020204" pitchFamily="34" charset="0"/>
              </a:rPr>
              <a:t>«</a:t>
            </a:r>
            <a:r>
              <a:rPr lang="ru-RU" dirty="0">
                <a:latin typeface="Arial" panose="020B0604020202020204" pitchFamily="34" charset="0"/>
                <a:cs typeface="Arial" panose="020B0604020202020204" pitchFamily="34" charset="0"/>
              </a:rPr>
              <a:t>Из чего сделан этот предмет?» – обратная предыдущей игра. Взрослый называет вещь, а ребенок говорит, из чего она сделана (стол – из дерева, дом – из камня, книга – из бумаги и т.п.).</a:t>
            </a:r>
          </a:p>
          <a:p>
            <a:pPr marL="0" indent="0">
              <a:buNone/>
            </a:pPr>
            <a:endParaRPr lang="ru-RU" dirty="0"/>
          </a:p>
          <a:p>
            <a:pPr marL="0" indent="0">
              <a:buNone/>
            </a:pPr>
            <a:endParaRPr lang="ru-RU" dirty="0"/>
          </a:p>
        </p:txBody>
      </p:sp>
    </p:spTree>
    <p:extLst>
      <p:ext uri="{BB962C8B-B14F-4D97-AF65-F5344CB8AC3E}">
        <p14:creationId xmlns:p14="http://schemas.microsoft.com/office/powerpoint/2010/main" xmlns="" val="4170438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03080" y="2967335"/>
            <a:ext cx="9750169" cy="923330"/>
          </a:xfrm>
          <a:prstGeom prst="rect">
            <a:avLst/>
          </a:prstGeom>
          <a:noFill/>
          <a:scene3d>
            <a:camera prst="isometricOffAxis2Left"/>
            <a:lightRig rig="threePt" dir="t"/>
          </a:scene3d>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ru-RU" sz="5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ial" panose="020B0604020202020204" pitchFamily="34" charset="0"/>
                <a:cs typeface="Arial" panose="020B0604020202020204" pitchFamily="34" charset="0"/>
              </a:rPr>
              <a:t>Спасибо за внимание!!!</a:t>
            </a:r>
            <a:endParaRPr lang="ru-RU"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137111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2920" y="530352"/>
            <a:ext cx="8317552" cy="5994992"/>
          </a:xfrm>
        </p:spPr>
        <p:txBody>
          <a:bodyPr>
            <a:normAutofit fontScale="85000" lnSpcReduction="10000"/>
          </a:bodyPr>
          <a:lstStyle/>
          <a:p>
            <a:pPr marL="0" indent="0">
              <a:buNone/>
            </a:pPr>
            <a:r>
              <a:rPr lang="ru-RU" dirty="0" smtClean="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Мама, давай поиграем!». Согласитесь, вы слышали эту фразу далеко не один раз. После нее, невольно отмахиваясь, ссылались на занятость домашними делами или работой. Ребенок обиженно надувал губки, а вы, всучив ему в руки свой мобильный, могли выиграть для себя еще немного времени.</a:t>
            </a:r>
          </a:p>
          <a:p>
            <a:pPr marL="0" indent="0">
              <a:buNone/>
            </a:pPr>
            <a:r>
              <a:rPr lang="ru-RU" dirty="0" smtClean="0">
                <a:latin typeface="Arial" panose="020B0604020202020204" pitchFamily="34" charset="0"/>
                <a:cs typeface="Arial" panose="020B0604020202020204" pitchFamily="34" charset="0"/>
              </a:rPr>
              <a:t>	Один </a:t>
            </a:r>
            <a:r>
              <a:rPr lang="ru-RU" dirty="0">
                <a:latin typeface="Arial" panose="020B0604020202020204" pitchFamily="34" charset="0"/>
                <a:cs typeface="Arial" panose="020B0604020202020204" pitchFamily="34" charset="0"/>
              </a:rPr>
              <a:t>из главных мифов, витающий между мамочками, о том, что для игры с детьми обязательно специальное оборудование и подготовка; дорогие, яркие игрушки, застилающие стеллажи магазинов, и новинки игр, мелькающие на экранах ТВ.</a:t>
            </a:r>
          </a:p>
          <a:p>
            <a:pPr marL="0" indent="0">
              <a:buNone/>
            </a:pPr>
            <a:r>
              <a:rPr lang="ru-RU" dirty="0" smtClean="0">
                <a:latin typeface="Arial" panose="020B0604020202020204" pitchFamily="34" charset="0"/>
                <a:cs typeface="Arial" panose="020B0604020202020204" pitchFamily="34" charset="0"/>
              </a:rPr>
              <a:t>	Это </a:t>
            </a:r>
            <a:r>
              <a:rPr lang="ru-RU" dirty="0">
                <a:latin typeface="Arial" panose="020B0604020202020204" pitchFamily="34" charset="0"/>
                <a:cs typeface="Arial" panose="020B0604020202020204" pitchFamily="34" charset="0"/>
              </a:rPr>
              <a:t>займет много времени – миф номер два.</a:t>
            </a:r>
          </a:p>
          <a:p>
            <a:pPr marL="0" indent="0">
              <a:buNone/>
            </a:pPr>
            <a:r>
              <a:rPr lang="ru-RU" dirty="0" smtClean="0">
                <a:latin typeface="Arial" panose="020B0604020202020204" pitchFamily="34" charset="0"/>
                <a:cs typeface="Arial" panose="020B0604020202020204" pitchFamily="34" charset="0"/>
              </a:rPr>
              <a:t>	На </a:t>
            </a:r>
            <a:r>
              <a:rPr lang="ru-RU" dirty="0">
                <a:latin typeface="Arial" panose="020B0604020202020204" pitchFamily="34" charset="0"/>
                <a:cs typeface="Arial" panose="020B0604020202020204" pitchFamily="34" charset="0"/>
              </a:rPr>
              <a:t>самом деле, существует немало игр, не требующих от вас специальных временных и денежных затрат (вы можете играть, даже готовя ужин).</a:t>
            </a:r>
          </a:p>
          <a:p>
            <a:pPr marL="0" indent="0">
              <a:buNone/>
            </a:pPr>
            <a:r>
              <a:rPr lang="ru-RU" dirty="0" smtClean="0">
                <a:latin typeface="Arial" panose="020B0604020202020204" pitchFamily="34" charset="0"/>
                <a:cs typeface="Arial" panose="020B0604020202020204" pitchFamily="34" charset="0"/>
              </a:rPr>
              <a:t>Сегодня </a:t>
            </a:r>
            <a:r>
              <a:rPr lang="ru-RU" dirty="0">
                <a:latin typeface="Arial" panose="020B0604020202020204" pitchFamily="34" charset="0"/>
                <a:cs typeface="Arial" panose="020B0604020202020204" pitchFamily="34" charset="0"/>
              </a:rPr>
              <a:t>мы рассмотрим те из них, которые направлены на речевое развитие ребенка.</a:t>
            </a:r>
          </a:p>
        </p:txBody>
      </p:sp>
    </p:spTree>
    <p:extLst>
      <p:ext uri="{BB962C8B-B14F-4D97-AF65-F5344CB8AC3E}">
        <p14:creationId xmlns:p14="http://schemas.microsoft.com/office/powerpoint/2010/main" xmlns="" val="3968923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04664"/>
            <a:ext cx="8424936" cy="6120680"/>
          </a:xfrm>
        </p:spPr>
        <p:txBody>
          <a:bodyPr>
            <a:normAutofit fontScale="85000" lnSpcReduction="20000"/>
          </a:bodyPr>
          <a:lstStyle/>
          <a:p>
            <a:pPr marL="0" indent="0">
              <a:buNone/>
            </a:pPr>
            <a:r>
              <a:rPr lang="ru-RU" dirty="0" smtClean="0">
                <a:latin typeface="Arial" panose="020B0604020202020204" pitchFamily="34" charset="0"/>
                <a:cs typeface="Arial" panose="020B0604020202020204" pitchFamily="34" charset="0"/>
              </a:rPr>
              <a:t>	Напомним</a:t>
            </a:r>
            <a:r>
              <a:rPr lang="ru-RU" dirty="0">
                <a:latin typeface="Arial" panose="020B0604020202020204" pitchFamily="34" charset="0"/>
                <a:cs typeface="Arial" panose="020B0604020202020204" pitchFamily="34" charset="0"/>
              </a:rPr>
              <a:t>, что развитие речи – это не только формирование правильного звукопроизношения, но и фонематического слуха (умения различать речевые звуки), грамматического строя речи (у детей часто наблюдаются такие ошибки: «красивая» лицо, много «дерев»).</a:t>
            </a:r>
          </a:p>
          <a:p>
            <a:pPr marL="0" indent="0">
              <a:buNone/>
            </a:pPr>
            <a:r>
              <a:rPr lang="ru-RU" dirty="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Это </a:t>
            </a:r>
            <a:r>
              <a:rPr lang="ru-RU" dirty="0">
                <a:latin typeface="Arial" panose="020B0604020202020204" pitchFamily="34" charset="0"/>
                <a:cs typeface="Arial" panose="020B0604020202020204" pitchFamily="34" charset="0"/>
              </a:rPr>
              <a:t>и постоянное обогащение словарного запаса (например, дети редко используют в своей речи прилагательные); развитие связной речи (часто дети не могут рассказать родителям о проведенном в детском саду дне, походе в театр и др.).</a:t>
            </a:r>
          </a:p>
          <a:p>
            <a:pPr marL="0" indent="0">
              <a:buNone/>
            </a:pPr>
            <a:r>
              <a:rPr lang="ru-RU" dirty="0" smtClean="0">
                <a:latin typeface="Arial" panose="020B0604020202020204" pitchFamily="34" charset="0"/>
                <a:cs typeface="Arial" panose="020B0604020202020204" pitchFamily="34" charset="0"/>
              </a:rPr>
              <a:t>	Предлагаем </a:t>
            </a:r>
            <a:r>
              <a:rPr lang="ru-RU" dirty="0">
                <a:latin typeface="Arial" panose="020B0604020202020204" pitchFamily="34" charset="0"/>
                <a:cs typeface="Arial" panose="020B0604020202020204" pitchFamily="34" charset="0"/>
              </a:rPr>
              <a:t>вам игры, которые помогут формированию у вашего ребенка умения грамотно, последовательно и связно выражать свои мысли, используя максимально точные для определенной ситуации слова.</a:t>
            </a:r>
          </a:p>
          <a:p>
            <a:pPr marL="0" indent="0">
              <a:buNone/>
            </a:pPr>
            <a:r>
              <a:rPr lang="ru-RU" dirty="0" smtClean="0">
                <a:latin typeface="Arial" panose="020B0604020202020204" pitchFamily="34" charset="0"/>
                <a:cs typeface="Arial" panose="020B0604020202020204" pitchFamily="34" charset="0"/>
              </a:rPr>
              <a:t>Желаем </a:t>
            </a:r>
            <a:r>
              <a:rPr lang="ru-RU" dirty="0">
                <a:latin typeface="Arial" panose="020B0604020202020204" pitchFamily="34" charset="0"/>
                <a:cs typeface="Arial" panose="020B0604020202020204" pitchFamily="34" charset="0"/>
              </a:rPr>
              <a:t>вам удачи! Любовь и терпение – вот залог вашего успеха.</a:t>
            </a:r>
          </a:p>
        </p:txBody>
      </p:sp>
    </p:spTree>
    <p:extLst>
      <p:ext uri="{BB962C8B-B14F-4D97-AF65-F5344CB8AC3E}">
        <p14:creationId xmlns:p14="http://schemas.microsoft.com/office/powerpoint/2010/main" xmlns="" val="1143752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4664"/>
            <a:ext cx="8183880" cy="792088"/>
          </a:xfrm>
        </p:spPr>
        <p:txBody>
          <a:bodyPr/>
          <a:lstStyle/>
          <a:p>
            <a:pPr algn="ctr"/>
            <a:r>
              <a:rPr lang="ru-RU" dirty="0">
                <a:latin typeface="Arial" panose="020B0604020202020204" pitchFamily="34" charset="0"/>
                <a:cs typeface="Arial" panose="020B0604020202020204" pitchFamily="34" charset="0"/>
              </a:rPr>
              <a:t>Игры на кухне</a:t>
            </a:r>
          </a:p>
        </p:txBody>
      </p:sp>
      <p:sp>
        <p:nvSpPr>
          <p:cNvPr id="3" name="Объект 2"/>
          <p:cNvSpPr>
            <a:spLocks noGrp="1"/>
          </p:cNvSpPr>
          <p:nvPr>
            <p:ph idx="1"/>
          </p:nvPr>
        </p:nvSpPr>
        <p:spPr>
          <a:xfrm>
            <a:off x="395536" y="1124744"/>
            <a:ext cx="8496944" cy="5616624"/>
          </a:xfrm>
        </p:spPr>
        <p:txBody>
          <a:bodyPr>
            <a:noAutofit/>
          </a:bodyPr>
          <a:lstStyle/>
          <a:p>
            <a:pPr marL="0" indent="0">
              <a:buNone/>
            </a:pPr>
            <a:r>
              <a:rPr lang="ru-RU" sz="2000" b="1" dirty="0">
                <a:latin typeface="Arial" panose="020B0604020202020204" pitchFamily="34" charset="0"/>
                <a:cs typeface="Arial" panose="020B0604020202020204" pitchFamily="34" charset="0"/>
              </a:rPr>
              <a:t>«Кто больше назовет слов»</a:t>
            </a:r>
            <a:r>
              <a:rPr lang="ru-RU" sz="2000" dirty="0">
                <a:latin typeface="Arial" panose="020B0604020202020204" pitchFamily="34" charset="0"/>
                <a:cs typeface="Arial" panose="020B0604020202020204" pitchFamily="34" charset="0"/>
              </a:rPr>
              <a:t>. Устройте с ребенком своеобразное соревнование: кто больше назовет слов, вынутых, например, из борща (свёкла, морковь, картофель, лук …), из кухонного шкафа (кастрюля, дуршлаг, сковорода…). Придумайте приз, заслужить который ваш малыш точно захочет. Но не перестарайтесь! Помните, что ваша цель в игре – не победить, а обучить.</a:t>
            </a:r>
          </a:p>
          <a:p>
            <a:pPr marL="0" indent="0">
              <a:buNone/>
            </a:pPr>
            <a:endParaRPr lang="ru-RU" sz="2000" dirty="0">
              <a:latin typeface="Arial" panose="020B0604020202020204" pitchFamily="34" charset="0"/>
              <a:cs typeface="Arial" panose="020B0604020202020204" pitchFamily="34" charset="0"/>
            </a:endParaRPr>
          </a:p>
          <a:p>
            <a:pPr marL="0" indent="0">
              <a:buNone/>
            </a:pPr>
            <a:r>
              <a:rPr lang="ru-RU" sz="2000" b="1" dirty="0">
                <a:latin typeface="Arial" panose="020B0604020202020204" pitchFamily="34" charset="0"/>
                <a:cs typeface="Arial" panose="020B0604020202020204" pitchFamily="34" charset="0"/>
              </a:rPr>
              <a:t>«Угощение». </a:t>
            </a:r>
            <a:r>
              <a:rPr lang="ru-RU" sz="2000" dirty="0" smtClean="0">
                <a:latin typeface="Arial" panose="020B0604020202020204" pitchFamily="34" charset="0"/>
                <a:cs typeface="Arial" panose="020B0604020202020204" pitchFamily="34" charset="0"/>
              </a:rPr>
              <a:t>Вспомните </a:t>
            </a:r>
            <a:r>
              <a:rPr lang="ru-RU" sz="2000" dirty="0">
                <a:latin typeface="Arial" panose="020B0604020202020204" pitchFamily="34" charset="0"/>
                <a:cs typeface="Arial" panose="020B0604020202020204" pitchFamily="34" charset="0"/>
              </a:rPr>
              <a:t>любимые сладкие лакомства и угостите друг друга. Ребенок называет «вкусное» слово и «кладет» его вам на ладошку, затем вы ему (конфета, мороженое, </a:t>
            </a:r>
            <a:r>
              <a:rPr lang="ru-RU" sz="2000" dirty="0" err="1">
                <a:latin typeface="Arial" panose="020B0604020202020204" pitchFamily="34" charset="0"/>
                <a:cs typeface="Arial" panose="020B0604020202020204" pitchFamily="34" charset="0"/>
              </a:rPr>
              <a:t>пироженое</a:t>
            </a:r>
            <a:r>
              <a:rPr lang="ru-RU" sz="2000" dirty="0">
                <a:latin typeface="Arial" panose="020B0604020202020204" pitchFamily="34" charset="0"/>
                <a:cs typeface="Arial" panose="020B0604020202020204" pitchFamily="34" charset="0"/>
              </a:rPr>
              <a:t>…). Можно поиграть в кислые, соленые, горькие слова.</a:t>
            </a:r>
          </a:p>
          <a:p>
            <a:pPr marL="0" indent="0">
              <a:buNone/>
            </a:pPr>
            <a:endParaRPr lang="ru-RU" sz="2000" dirty="0">
              <a:latin typeface="Arial" panose="020B0604020202020204" pitchFamily="34" charset="0"/>
              <a:cs typeface="Arial" panose="020B0604020202020204" pitchFamily="34" charset="0"/>
            </a:endParaRPr>
          </a:p>
          <a:p>
            <a:pPr marL="0" indent="0">
              <a:buNone/>
            </a:pPr>
            <a:r>
              <a:rPr lang="ru-RU" sz="2000" b="1" dirty="0">
                <a:latin typeface="Arial" panose="020B0604020202020204" pitchFamily="34" charset="0"/>
                <a:cs typeface="Arial" panose="020B0604020202020204" pitchFamily="34" charset="0"/>
              </a:rPr>
              <a:t>«Соковыжималка». </a:t>
            </a:r>
            <a:r>
              <a:rPr lang="ru-RU" sz="2000" dirty="0" smtClean="0">
                <a:latin typeface="Arial" panose="020B0604020202020204" pitchFamily="34" charset="0"/>
                <a:cs typeface="Arial" panose="020B0604020202020204" pitchFamily="34" charset="0"/>
              </a:rPr>
              <a:t>Приготовим </a:t>
            </a:r>
            <a:r>
              <a:rPr lang="ru-RU" sz="2000" dirty="0">
                <a:latin typeface="Arial" panose="020B0604020202020204" pitchFamily="34" charset="0"/>
                <a:cs typeface="Arial" panose="020B0604020202020204" pitchFamily="34" charset="0"/>
              </a:rPr>
              <a:t>из яблок сок. Как он будет называться? (яблочный). Из груш, из слив, моркови, лимона, апельсина? И наоборот: апельсиновый сок из чего?</a:t>
            </a:r>
          </a:p>
        </p:txBody>
      </p:sp>
    </p:spTree>
    <p:extLst>
      <p:ext uri="{BB962C8B-B14F-4D97-AF65-F5344CB8AC3E}">
        <p14:creationId xmlns:p14="http://schemas.microsoft.com/office/powerpoint/2010/main" xmlns="" val="2666282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04664"/>
            <a:ext cx="8183880" cy="792088"/>
          </a:xfrm>
        </p:spPr>
        <p:txBody>
          <a:bodyPr/>
          <a:lstStyle/>
          <a:p>
            <a:pPr algn="ctr"/>
            <a:r>
              <a:rPr lang="ru-RU" dirty="0" smtClean="0">
                <a:latin typeface="Arial" panose="020B0604020202020204" pitchFamily="34" charset="0"/>
                <a:cs typeface="Arial" panose="020B0604020202020204" pitchFamily="34" charset="0"/>
              </a:rPr>
              <a:t>Игры на кухне</a:t>
            </a:r>
            <a:endParaRPr lang="ru-RU"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395536" y="1196752"/>
            <a:ext cx="8111872" cy="4836024"/>
          </a:xfrm>
        </p:spPr>
        <p:txBody>
          <a:bodyPr>
            <a:normAutofit lnSpcReduction="10000"/>
          </a:bodyPr>
          <a:lstStyle/>
          <a:p>
            <a:pPr marL="0" indent="0">
              <a:buNone/>
            </a:pPr>
            <a:r>
              <a:rPr lang="ru-RU" b="1" dirty="0">
                <a:latin typeface="Arial" panose="020B0604020202020204" pitchFamily="34" charset="0"/>
                <a:cs typeface="Arial" panose="020B0604020202020204" pitchFamily="34" charset="0"/>
              </a:rPr>
              <a:t>«Один и много». </a:t>
            </a:r>
            <a:r>
              <a:rPr lang="ru-RU" dirty="0" smtClean="0">
                <a:latin typeface="Arial" panose="020B0604020202020204" pitchFamily="34" charset="0"/>
                <a:cs typeface="Arial" panose="020B0604020202020204" pitchFamily="34" charset="0"/>
              </a:rPr>
              <a:t>Взрослый </a:t>
            </a:r>
            <a:r>
              <a:rPr lang="ru-RU" dirty="0">
                <a:latin typeface="Arial" panose="020B0604020202020204" pitchFamily="34" charset="0"/>
                <a:cs typeface="Arial" panose="020B0604020202020204" pitchFamily="34" charset="0"/>
              </a:rPr>
              <a:t>называет один предмет – а ребенок много. Например: чашка – чашки, кастрюля – кастрюли, стол - столы; стул – стулья.</a:t>
            </a:r>
          </a:p>
          <a:p>
            <a:pPr marL="0" indent="0">
              <a:buNone/>
            </a:pPr>
            <a:endParaRPr lang="ru-RU" dirty="0">
              <a:latin typeface="Arial" panose="020B0604020202020204" pitchFamily="34" charset="0"/>
              <a:cs typeface="Arial" panose="020B0604020202020204" pitchFamily="34" charset="0"/>
            </a:endParaRPr>
          </a:p>
          <a:p>
            <a:pPr marL="0" indent="0">
              <a:buNone/>
            </a:pPr>
            <a:r>
              <a:rPr lang="ru-RU" b="1" dirty="0">
                <a:latin typeface="Arial" panose="020B0604020202020204" pitchFamily="34" charset="0"/>
                <a:cs typeface="Arial" panose="020B0604020202020204" pitchFamily="34" charset="0"/>
              </a:rPr>
              <a:t>«Кто больше знает</a:t>
            </a:r>
            <a:r>
              <a:rPr lang="ru-RU" b="1" dirty="0" smtClean="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Игра-соревнование </a:t>
            </a:r>
            <a:r>
              <a:rPr lang="ru-RU" dirty="0">
                <a:latin typeface="Arial" panose="020B0604020202020204" pitchFamily="34" charset="0"/>
                <a:cs typeface="Arial" panose="020B0604020202020204" pitchFamily="34" charset="0"/>
              </a:rPr>
              <a:t>– кто больше назовёт, как можно использовать предмет. Например, «Стакан. Кто больше придумает, как и для чего его можно использовать?». Возможные ответы: пить чай, поливать цветы, измерять крупу, накрывать рассаду, ставить карандаши… .</a:t>
            </a:r>
          </a:p>
        </p:txBody>
      </p:sp>
    </p:spTree>
    <p:extLst>
      <p:ext uri="{BB962C8B-B14F-4D97-AF65-F5344CB8AC3E}">
        <p14:creationId xmlns:p14="http://schemas.microsoft.com/office/powerpoint/2010/main" xmlns="" val="3403027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7967856" cy="864096"/>
          </a:xfrm>
        </p:spPr>
        <p:txBody>
          <a:bodyPr/>
          <a:lstStyle/>
          <a:p>
            <a:pPr algn="ctr"/>
            <a:r>
              <a:rPr lang="ru-RU" dirty="0" smtClean="0">
                <a:latin typeface="Arial" panose="020B0604020202020204" pitchFamily="34" charset="0"/>
                <a:cs typeface="Arial" panose="020B0604020202020204" pitchFamily="34" charset="0"/>
              </a:rPr>
              <a:t>Игры в ванной</a:t>
            </a:r>
            <a:endParaRPr lang="ru-RU"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67544" y="1052736"/>
            <a:ext cx="8352928" cy="5472608"/>
          </a:xfrm>
        </p:spPr>
        <p:txBody>
          <a:bodyPr>
            <a:normAutofit fontScale="77500" lnSpcReduction="20000"/>
          </a:bodyPr>
          <a:lstStyle/>
          <a:p>
            <a:pPr marL="0" indent="0">
              <a:buNone/>
            </a:pPr>
            <a:r>
              <a:rPr lang="ru-RU" b="1" dirty="0">
                <a:latin typeface="Arial" panose="020B0604020202020204" pitchFamily="34" charset="0"/>
                <a:cs typeface="Arial" panose="020B0604020202020204" pitchFamily="34" charset="0"/>
              </a:rPr>
              <a:t>«Водопой». </a:t>
            </a:r>
            <a:r>
              <a:rPr lang="ru-RU" dirty="0" smtClean="0">
                <a:latin typeface="Arial" panose="020B0604020202020204" pitchFamily="34" charset="0"/>
                <a:cs typeface="Arial" panose="020B0604020202020204" pitchFamily="34" charset="0"/>
              </a:rPr>
              <a:t>Взрослый </a:t>
            </a:r>
            <a:r>
              <a:rPr lang="ru-RU" dirty="0">
                <a:latin typeface="Arial" panose="020B0604020202020204" pitchFamily="34" charset="0"/>
                <a:cs typeface="Arial" panose="020B0604020202020204" pitchFamily="34" charset="0"/>
              </a:rPr>
              <a:t>расставляет в ванне пустые колбочки разного размера, надевает шланг на кран и включает воду. Ребенок наполняет емкости водой из шланга. Для того чтобы ему было интересно, можно сказать, что в ванной находятся не просто мисочки, а поилки для разных животных и птиц, у маленьких зверюшек (мышки, хомячка, зайчика) — маленькие, а у больших (слона, медведя, носорога) — большие.</a:t>
            </a:r>
          </a:p>
          <a:p>
            <a:pPr marL="0" indent="0">
              <a:buNone/>
            </a:pPr>
            <a:endParaRPr lang="ru-RU" dirty="0">
              <a:latin typeface="Arial" panose="020B0604020202020204" pitchFamily="34" charset="0"/>
              <a:cs typeface="Arial" panose="020B0604020202020204" pitchFamily="34" charset="0"/>
            </a:endParaRPr>
          </a:p>
          <a:p>
            <a:pPr marL="0" indent="0">
              <a:buNone/>
            </a:pPr>
            <a:r>
              <a:rPr lang="ru-RU" b="1" dirty="0">
                <a:latin typeface="Arial" panose="020B0604020202020204" pitchFamily="34" charset="0"/>
                <a:cs typeface="Arial" panose="020B0604020202020204" pitchFamily="34" charset="0"/>
              </a:rPr>
              <a:t>«</a:t>
            </a:r>
            <a:r>
              <a:rPr lang="ru-RU" b="1" dirty="0" err="1">
                <a:latin typeface="Arial" panose="020B0604020202020204" pitchFamily="34" charset="0"/>
                <a:cs typeface="Arial" panose="020B0604020202020204" pitchFamily="34" charset="0"/>
              </a:rPr>
              <a:t>Букволов</a:t>
            </a:r>
            <a:r>
              <a:rPr lang="ru-RU" b="1" dirty="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Необходимые </a:t>
            </a:r>
            <a:r>
              <a:rPr lang="ru-RU" dirty="0">
                <a:latin typeface="Arial" panose="020B0604020202020204" pitchFamily="34" charset="0"/>
                <a:cs typeface="Arial" panose="020B0604020202020204" pitchFamily="34" charset="0"/>
              </a:rPr>
              <a:t>атрибуты – магнитные буквы, удочка с магнитом, но можно просто использовать руки. Участники по очереди вылавливают букву из воды, называют звук, который она обозначает. Если звук оказался гласным – </a:t>
            </a:r>
            <a:r>
              <a:rPr lang="ru-RU" dirty="0" err="1">
                <a:latin typeface="Arial" panose="020B0604020202020204" pitchFamily="34" charset="0"/>
                <a:cs typeface="Arial" panose="020B0604020202020204" pitchFamily="34" charset="0"/>
              </a:rPr>
              <a:t>пропевают</a:t>
            </a:r>
            <a:r>
              <a:rPr lang="ru-RU" dirty="0">
                <a:latin typeface="Arial" panose="020B0604020202020204" pitchFamily="34" charset="0"/>
                <a:cs typeface="Arial" panose="020B0604020202020204" pitchFamily="34" charset="0"/>
              </a:rPr>
              <a:t> его: А-А-А..., придумывают слово, которое начинается на этот звук. Если звук согласный – произносят </a:t>
            </a:r>
            <a:r>
              <a:rPr lang="ru-RU" dirty="0" err="1">
                <a:latin typeface="Arial" panose="020B0604020202020204" pitchFamily="34" charset="0"/>
                <a:cs typeface="Arial" panose="020B0604020202020204" pitchFamily="34" charset="0"/>
              </a:rPr>
              <a:t>чистоговорку</a:t>
            </a:r>
            <a:r>
              <a:rPr lang="ru-RU" dirty="0">
                <a:latin typeface="Arial" panose="020B0604020202020204" pitchFamily="34" charset="0"/>
                <a:cs typeface="Arial" panose="020B0604020202020204" pitchFamily="34" charset="0"/>
              </a:rPr>
              <a:t> с ним. Например, ла-ла-ла – колокола, или посложнее ла-ла-ла – острая игла, или ла-ла-ла – Маша воду разлила.</a:t>
            </a:r>
          </a:p>
        </p:txBody>
      </p:sp>
    </p:spTree>
    <p:extLst>
      <p:ext uri="{BB962C8B-B14F-4D97-AF65-F5344CB8AC3E}">
        <p14:creationId xmlns:p14="http://schemas.microsoft.com/office/powerpoint/2010/main" xmlns="" val="2530235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5938" y="346364"/>
            <a:ext cx="8183880" cy="778380"/>
          </a:xfrm>
        </p:spPr>
        <p:txBody>
          <a:bodyPr/>
          <a:lstStyle/>
          <a:p>
            <a:pPr algn="ctr"/>
            <a:r>
              <a:rPr lang="ru-RU" dirty="0">
                <a:latin typeface="Arial" panose="020B0604020202020204" pitchFamily="34" charset="0"/>
                <a:cs typeface="Arial" panose="020B0604020202020204" pitchFamily="34" charset="0"/>
              </a:rPr>
              <a:t>Игры в свободную минутку</a:t>
            </a:r>
          </a:p>
        </p:txBody>
      </p:sp>
      <p:sp>
        <p:nvSpPr>
          <p:cNvPr id="3" name="Объект 2"/>
          <p:cNvSpPr>
            <a:spLocks noGrp="1"/>
          </p:cNvSpPr>
          <p:nvPr>
            <p:ph idx="1"/>
          </p:nvPr>
        </p:nvSpPr>
        <p:spPr>
          <a:xfrm>
            <a:off x="323528" y="1268760"/>
            <a:ext cx="8568952" cy="5256584"/>
          </a:xfrm>
        </p:spPr>
        <p:txBody>
          <a:bodyPr>
            <a:normAutofit fontScale="77500" lnSpcReduction="20000"/>
          </a:bodyPr>
          <a:lstStyle/>
          <a:p>
            <a:pPr marL="0" indent="0">
              <a:buNone/>
            </a:pPr>
            <a:r>
              <a:rPr lang="ru-RU" b="1" dirty="0">
                <a:latin typeface="Arial" panose="020B0604020202020204" pitchFamily="34" charset="0"/>
                <a:cs typeface="Arial" panose="020B0604020202020204" pitchFamily="34" charset="0"/>
              </a:rPr>
              <a:t>«Чудесный мешочек»</a:t>
            </a:r>
            <a:r>
              <a:rPr lang="ru-RU" dirty="0">
                <a:latin typeface="Arial" panose="020B0604020202020204" pitchFamily="34" charset="0"/>
                <a:cs typeface="Arial" panose="020B0604020202020204" pitchFamily="34" charset="0"/>
              </a:rPr>
              <a:t>. Для игры необходимы: полотняный мешочек и небольшие игрушки. В начале игры ребенок правильно  называет каждый предмет. Затем все игрушки складываются в мешочек и перемешиваются. Ребенку предлагается на ощупь угадать игрушку; назвать ее (Зайчик); составить с этим словом словосочетание (Зайчик (какой?) белый, пушистый...) или предложение (Длинноухий зайчик прыгает на лесной полянке).</a:t>
            </a:r>
          </a:p>
          <a:p>
            <a:pPr marL="0" indent="0">
              <a:buNone/>
            </a:pPr>
            <a:endParaRPr lang="ru-RU" dirty="0">
              <a:latin typeface="Arial" panose="020B0604020202020204" pitchFamily="34" charset="0"/>
              <a:cs typeface="Arial" panose="020B0604020202020204" pitchFamily="34" charset="0"/>
            </a:endParaRPr>
          </a:p>
          <a:p>
            <a:pPr marL="0" indent="0">
              <a:buNone/>
            </a:pPr>
            <a:r>
              <a:rPr lang="ru-RU" b="1" dirty="0">
                <a:latin typeface="Arial" panose="020B0604020202020204" pitchFamily="34" charset="0"/>
                <a:cs typeface="Arial" panose="020B0604020202020204" pitchFamily="34" charset="0"/>
              </a:rPr>
              <a:t>«Лягушка»</a:t>
            </a:r>
            <a:r>
              <a:rPr lang="ru-RU" dirty="0">
                <a:latin typeface="Arial" panose="020B0604020202020204" pitchFamily="34" charset="0"/>
                <a:cs typeface="Arial" panose="020B0604020202020204" pitchFamily="34" charset="0"/>
              </a:rPr>
              <a:t>. Выделение звука из ряда других звуков. Например, звук [А].</a:t>
            </a:r>
          </a:p>
          <a:p>
            <a:pPr marL="0" indent="0">
              <a:buNone/>
            </a:pPr>
            <a:r>
              <a:rPr lang="ru-RU" dirty="0" smtClean="0">
                <a:latin typeface="Arial" panose="020B0604020202020204" pitchFamily="34" charset="0"/>
                <a:cs typeface="Arial" panose="020B0604020202020204" pitchFamily="34" charset="0"/>
              </a:rPr>
              <a:t>Будешь </a:t>
            </a:r>
            <a:r>
              <a:rPr lang="ru-RU" dirty="0">
                <a:latin typeface="Arial" panose="020B0604020202020204" pitchFamily="34" charset="0"/>
                <a:cs typeface="Arial" panose="020B0604020202020204" pitchFamily="34" charset="0"/>
              </a:rPr>
              <a:t>прыгать как лягушка, если звук услышишь [А],</a:t>
            </a:r>
          </a:p>
          <a:p>
            <a:pPr marL="0" indent="0">
              <a:buNone/>
            </a:pPr>
            <a:r>
              <a:rPr lang="ru-RU" dirty="0" smtClean="0">
                <a:latin typeface="Arial" panose="020B0604020202020204" pitchFamily="34" charset="0"/>
                <a:cs typeface="Arial" panose="020B0604020202020204" pitchFamily="34" charset="0"/>
              </a:rPr>
              <a:t>На </a:t>
            </a:r>
            <a:r>
              <a:rPr lang="ru-RU" dirty="0">
                <a:latin typeface="Arial" panose="020B0604020202020204" pitchFamily="34" charset="0"/>
                <a:cs typeface="Arial" panose="020B0604020202020204" pitchFamily="34" charset="0"/>
              </a:rPr>
              <a:t>другие звуки опускаешь низко руки.</a:t>
            </a:r>
          </a:p>
          <a:p>
            <a:pPr marL="0" indent="0">
              <a:buNone/>
            </a:pPr>
            <a:r>
              <a:rPr lang="ru-RU" dirty="0" smtClean="0">
                <a:latin typeface="Arial" panose="020B0604020202020204" pitchFamily="34" charset="0"/>
                <a:cs typeface="Arial" panose="020B0604020202020204" pitchFamily="34" charset="0"/>
              </a:rPr>
              <a:t>Взрослый </a:t>
            </a:r>
            <a:r>
              <a:rPr lang="ru-RU" dirty="0">
                <a:latin typeface="Arial" panose="020B0604020202020204" pitchFamily="34" charset="0"/>
                <a:cs typeface="Arial" panose="020B0604020202020204" pitchFamily="34" charset="0"/>
              </a:rPr>
              <a:t>называет звуки (а, у, а, и, э…), а ребенок подпрыгивает, когда услышит заданный звук.</a:t>
            </a:r>
          </a:p>
          <a:p>
            <a:pPr marL="0" indent="0">
              <a:buNone/>
            </a:pPr>
            <a:r>
              <a:rPr lang="ru-RU" dirty="0" smtClean="0">
                <a:latin typeface="Arial" panose="020B0604020202020204" pitchFamily="34" charset="0"/>
                <a:cs typeface="Arial" panose="020B0604020202020204" pitchFamily="34" charset="0"/>
              </a:rPr>
              <a:t>Точно </a:t>
            </a:r>
            <a:r>
              <a:rPr lang="ru-RU" dirty="0">
                <a:latin typeface="Arial" panose="020B0604020202020204" pitchFamily="34" charset="0"/>
                <a:cs typeface="Arial" panose="020B0604020202020204" pitchFamily="34" charset="0"/>
              </a:rPr>
              <a:t>так же игра проводится и на другие гласные звуки. Позже можно проводить игру на согласные звуки.</a:t>
            </a:r>
          </a:p>
        </p:txBody>
      </p:sp>
    </p:spTree>
    <p:extLst>
      <p:ext uri="{BB962C8B-B14F-4D97-AF65-F5344CB8AC3E}">
        <p14:creationId xmlns:p14="http://schemas.microsoft.com/office/powerpoint/2010/main" xmlns="" val="1830031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183880" cy="936104"/>
          </a:xfrm>
        </p:spPr>
        <p:txBody>
          <a:bodyPr/>
          <a:lstStyle/>
          <a:p>
            <a:pPr algn="ctr"/>
            <a:r>
              <a:rPr lang="ru-RU" dirty="0">
                <a:latin typeface="Arial" panose="020B0604020202020204" pitchFamily="34" charset="0"/>
                <a:cs typeface="Arial" panose="020B0604020202020204" pitchFamily="34" charset="0"/>
              </a:rPr>
              <a:t>Игры в свободную минутку</a:t>
            </a:r>
          </a:p>
        </p:txBody>
      </p:sp>
      <p:sp>
        <p:nvSpPr>
          <p:cNvPr id="3" name="Объект 2"/>
          <p:cNvSpPr>
            <a:spLocks noGrp="1"/>
          </p:cNvSpPr>
          <p:nvPr>
            <p:ph idx="1"/>
          </p:nvPr>
        </p:nvSpPr>
        <p:spPr>
          <a:xfrm>
            <a:off x="395536" y="1052736"/>
            <a:ext cx="8183880" cy="4836024"/>
          </a:xfrm>
        </p:spPr>
        <p:txBody>
          <a:bodyPr>
            <a:normAutofit fontScale="92500" lnSpcReduction="10000"/>
          </a:bodyPr>
          <a:lstStyle/>
          <a:p>
            <a:pPr marL="0" indent="0">
              <a:buNone/>
            </a:pPr>
            <a:r>
              <a:rPr lang="ru-RU" b="1" dirty="0">
                <a:latin typeface="Arial" panose="020B0604020202020204" pitchFamily="34" charset="0"/>
                <a:cs typeface="Arial" panose="020B0604020202020204" pitchFamily="34" charset="0"/>
              </a:rPr>
              <a:t>«Назови три предмета</a:t>
            </a:r>
            <a:r>
              <a:rPr lang="ru-RU" b="1" dirty="0" smtClean="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a:t>
            </a:r>
            <a:r>
              <a:rPr lang="ru-RU" dirty="0">
                <a:latin typeface="Arial" panose="020B0604020202020204" pitchFamily="34" charset="0"/>
                <a:cs typeface="Arial" panose="020B0604020202020204" pitchFamily="34" charset="0"/>
              </a:rPr>
              <a:t>Я назову одно слово, например, мебель, а ты назовёшь три слова, которые можно назвать одним словом «мебель» (стол, стул, кровать). В этой игре ребенок учится относить три видовых понятия к одному родовому. В другом варианте игры дети, наоборот, по нескольким видовым понятиям учатся находить родовые. Например, взрослый называет: «Малина, клубника, смородина», а ребенок отвечает: «Ягоды».</a:t>
            </a:r>
          </a:p>
          <a:p>
            <a:pPr marL="0" indent="0">
              <a:buNone/>
            </a:pPr>
            <a:r>
              <a:rPr lang="ru-RU" dirty="0" smtClean="0">
                <a:latin typeface="Arial" panose="020B0604020202020204" pitchFamily="34" charset="0"/>
                <a:cs typeface="Arial" panose="020B0604020202020204" pitchFamily="34" charset="0"/>
              </a:rPr>
              <a:t>	Примеры </a:t>
            </a:r>
            <a:r>
              <a:rPr lang="ru-RU" dirty="0">
                <a:latin typeface="Arial" panose="020B0604020202020204" pitchFamily="34" charset="0"/>
                <a:cs typeface="Arial" panose="020B0604020202020204" pitchFamily="34" charset="0"/>
              </a:rPr>
              <a:t>обобщающих слов: цветы, ягоды, деревья, головные уборы, одежда, обувь, электроприборы и т.д.</a:t>
            </a:r>
          </a:p>
        </p:txBody>
      </p:sp>
    </p:spTree>
    <p:extLst>
      <p:ext uri="{BB962C8B-B14F-4D97-AF65-F5344CB8AC3E}">
        <p14:creationId xmlns:p14="http://schemas.microsoft.com/office/powerpoint/2010/main" xmlns="" val="887575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332656"/>
            <a:ext cx="8280920" cy="864096"/>
          </a:xfrm>
        </p:spPr>
        <p:txBody>
          <a:bodyPr/>
          <a:lstStyle/>
          <a:p>
            <a:pPr algn="ctr"/>
            <a:r>
              <a:rPr lang="ru-RU" dirty="0">
                <a:latin typeface="Arial" panose="020B0604020202020204" pitchFamily="34" charset="0"/>
                <a:cs typeface="Arial" panose="020B0604020202020204" pitchFamily="34" charset="0"/>
              </a:rPr>
              <a:t>Игры для детей в дороге</a:t>
            </a:r>
          </a:p>
        </p:txBody>
      </p:sp>
      <p:sp>
        <p:nvSpPr>
          <p:cNvPr id="3" name="Объект 2"/>
          <p:cNvSpPr>
            <a:spLocks noGrp="1"/>
          </p:cNvSpPr>
          <p:nvPr>
            <p:ph idx="1"/>
          </p:nvPr>
        </p:nvSpPr>
        <p:spPr>
          <a:xfrm>
            <a:off x="395536" y="1196752"/>
            <a:ext cx="8424936" cy="5256584"/>
          </a:xfrm>
        </p:spPr>
        <p:txBody>
          <a:bodyPr>
            <a:normAutofit fontScale="85000" lnSpcReduction="20000"/>
          </a:bodyPr>
          <a:lstStyle/>
          <a:p>
            <a:pPr marL="0" indent="0">
              <a:buNone/>
            </a:pPr>
            <a:r>
              <a:rPr lang="ru-RU" b="1" dirty="0">
                <a:latin typeface="Arial" panose="020B0604020202020204" pitchFamily="34" charset="0"/>
                <a:cs typeface="Arial" panose="020B0604020202020204" pitchFamily="34" charset="0"/>
              </a:rPr>
              <a:t>«Поиграем в слова</a:t>
            </a:r>
            <a:r>
              <a:rPr lang="ru-RU" b="1" dirty="0" smtClean="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Это </a:t>
            </a:r>
            <a:r>
              <a:rPr lang="ru-RU" dirty="0">
                <a:latin typeface="Arial" panose="020B0604020202020204" pitchFamily="34" charset="0"/>
                <a:cs typeface="Arial" panose="020B0604020202020204" pitchFamily="34" charset="0"/>
              </a:rPr>
              <a:t>популярная и полезная игра. Все называют слова </a:t>
            </a:r>
            <a:r>
              <a:rPr lang="ru-RU" dirty="0" err="1">
                <a:latin typeface="Arial" panose="020B0604020202020204" pitchFamily="34" charset="0"/>
                <a:cs typeface="Arial" panose="020B0604020202020204" pitchFamily="34" charset="0"/>
              </a:rPr>
              <a:t>по-очереди</a:t>
            </a:r>
            <a:r>
              <a:rPr lang="ru-RU" dirty="0">
                <a:latin typeface="Arial" panose="020B0604020202020204" pitchFamily="34" charset="0"/>
                <a:cs typeface="Arial" panose="020B0604020202020204" pitchFamily="34" charset="0"/>
              </a:rPr>
              <a:t>. Надо назвать слово на букву, на которую закончилось слово второго игрока. Это аналог игры “в города».  Потом игру можно усложнять, называть только животных, или только еду и т.п.</a:t>
            </a:r>
          </a:p>
          <a:p>
            <a:pPr marL="0" indent="0">
              <a:buNone/>
            </a:pPr>
            <a:endParaRPr lang="ru-RU" dirty="0">
              <a:latin typeface="Arial" panose="020B0604020202020204" pitchFamily="34" charset="0"/>
              <a:cs typeface="Arial" panose="020B0604020202020204" pitchFamily="34" charset="0"/>
            </a:endParaRPr>
          </a:p>
          <a:p>
            <a:pPr marL="0" indent="0">
              <a:buNone/>
            </a:pPr>
            <a:r>
              <a:rPr lang="ru-RU" b="1" dirty="0">
                <a:latin typeface="Arial" panose="020B0604020202020204" pitchFamily="34" charset="0"/>
                <a:cs typeface="Arial" panose="020B0604020202020204" pitchFamily="34" charset="0"/>
              </a:rPr>
              <a:t>«Носорог</a:t>
            </a:r>
            <a:r>
              <a:rPr lang="ru-RU" b="1" dirty="0" smtClean="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Носорог </a:t>
            </a:r>
            <a:r>
              <a:rPr lang="ru-RU" dirty="0">
                <a:latin typeface="Arial" panose="020B0604020202020204" pitchFamily="34" charset="0"/>
                <a:cs typeface="Arial" panose="020B0604020202020204" pitchFamily="34" charset="0"/>
              </a:rPr>
              <a:t>должен всё делать на одну букву алфавита. Например, сегодня буква “Н”: носорог носит носки, наливает напиток, ныряет с нутрией и т.п. Чем длиннее предложение из слов на одну и ту же букву, тем лучше.</a:t>
            </a:r>
          </a:p>
          <a:p>
            <a:pPr marL="0" indent="0">
              <a:buNone/>
            </a:pPr>
            <a:endParaRPr lang="ru-RU" dirty="0">
              <a:latin typeface="Arial" panose="020B0604020202020204" pitchFamily="34" charset="0"/>
              <a:cs typeface="Arial" panose="020B0604020202020204" pitchFamily="34" charset="0"/>
            </a:endParaRPr>
          </a:p>
          <a:p>
            <a:pPr marL="0" indent="0">
              <a:buNone/>
            </a:pPr>
            <a:r>
              <a:rPr lang="ru-RU" b="1" dirty="0">
                <a:latin typeface="Arial" panose="020B0604020202020204" pitchFamily="34" charset="0"/>
                <a:cs typeface="Arial" panose="020B0604020202020204" pitchFamily="34" charset="0"/>
              </a:rPr>
              <a:t>«Скажи наоборот». </a:t>
            </a:r>
            <a:r>
              <a:rPr lang="ru-RU" dirty="0" smtClean="0">
                <a:latin typeface="Arial" panose="020B0604020202020204" pitchFamily="34" charset="0"/>
                <a:cs typeface="Arial" panose="020B0604020202020204" pitchFamily="34" charset="0"/>
              </a:rPr>
              <a:t>Взрослый </a:t>
            </a:r>
            <a:r>
              <a:rPr lang="ru-RU" dirty="0">
                <a:latin typeface="Arial" panose="020B0604020202020204" pitchFamily="34" charset="0"/>
                <a:cs typeface="Arial" panose="020B0604020202020204" pitchFamily="34" charset="0"/>
              </a:rPr>
              <a:t>называет слово, а ребёнок отвечает словом, противоположным по смыслу –антоним (добро-зло, темно-светло, мягкий-твердый и т.п.).</a:t>
            </a:r>
          </a:p>
        </p:txBody>
      </p:sp>
    </p:spTree>
    <p:extLst>
      <p:ext uri="{BB962C8B-B14F-4D97-AF65-F5344CB8AC3E}">
        <p14:creationId xmlns:p14="http://schemas.microsoft.com/office/powerpoint/2010/main" xmlns="" val="28096118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17</TotalTime>
  <Words>1008</Words>
  <Application>Microsoft Office PowerPoint</Application>
  <PresentationFormat>Экран (4:3)</PresentationFormat>
  <Paragraphs>55</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Аспект</vt:lpstr>
      <vt:lpstr>Консультация для родителей  «Найдем время для игры!»</vt:lpstr>
      <vt:lpstr>Слайд 2</vt:lpstr>
      <vt:lpstr>Слайд 3</vt:lpstr>
      <vt:lpstr>Игры на кухне</vt:lpstr>
      <vt:lpstr>Игры на кухне</vt:lpstr>
      <vt:lpstr>Игры в ванной</vt:lpstr>
      <vt:lpstr>Игры в свободную минутку</vt:lpstr>
      <vt:lpstr>Игры в свободную минутку</vt:lpstr>
      <vt:lpstr>Игры для детей в дороге</vt:lpstr>
      <vt:lpstr>Игры для детей в дороге</vt:lpstr>
      <vt:lpstr>Игры для детей в дороге</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Консультация для родителей  «Найдем время для игры!»</dc:title>
  <dc:creator>Жанна</dc:creator>
  <cp:lastModifiedBy>Буева</cp:lastModifiedBy>
  <cp:revision>4</cp:revision>
  <dcterms:created xsi:type="dcterms:W3CDTF">2020-05-28T10:14:56Z</dcterms:created>
  <dcterms:modified xsi:type="dcterms:W3CDTF">2020-06-03T10:59:32Z</dcterms:modified>
</cp:coreProperties>
</file>