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1" r:id="rId5"/>
    <p:sldId id="262" r:id="rId6"/>
    <p:sldId id="263" r:id="rId7"/>
    <p:sldId id="264" r:id="rId8"/>
    <p:sldId id="266" r:id="rId9"/>
    <p:sldId id="267" r:id="rId10"/>
    <p:sldId id="268" r:id="rId11"/>
    <p:sldId id="269" r:id="rId12"/>
    <p:sldId id="270" r:id="rId13"/>
    <p:sldId id="271" r:id="rId14"/>
    <p:sldId id="273" r:id="rId15"/>
    <p:sldId id="279" r:id="rId16"/>
    <p:sldId id="276" r:id="rId17"/>
    <p:sldId id="278" r:id="rId18"/>
    <p:sldId id="277" r:id="rId19"/>
    <p:sldId id="280" r:id="rId20"/>
    <p:sldId id="258"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914" y="-3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C03291-E7AD-4B04-A58F-C926CB484267}" type="datetimeFigureOut">
              <a:rPr lang="ru-RU" smtClean="0"/>
              <a:pPr/>
              <a:t>10.06.2020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ED425-4876-409F-A496-C0071382ED6D}" type="slidenum">
              <a:rPr lang="ru-RU" smtClean="0"/>
              <a:pPr/>
              <a:t>‹#›</a:t>
            </a:fld>
            <a:endParaRPr lang="ru-RU"/>
          </a:p>
        </p:txBody>
      </p:sp>
    </p:spTree>
    <p:extLst>
      <p:ext uri="{BB962C8B-B14F-4D97-AF65-F5344CB8AC3E}">
        <p14:creationId xmlns:p14="http://schemas.microsoft.com/office/powerpoint/2010/main" xmlns="" val="22734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0EED425-4876-409F-A496-C0071382ED6D}" type="slidenum">
              <a:rPr lang="ru-RU" smtClean="0"/>
              <a:pPr/>
              <a:t>13</a:t>
            </a:fld>
            <a:endParaRPr lang="ru-RU"/>
          </a:p>
        </p:txBody>
      </p:sp>
    </p:spTree>
    <p:extLst>
      <p:ext uri="{BB962C8B-B14F-4D97-AF65-F5344CB8AC3E}">
        <p14:creationId xmlns:p14="http://schemas.microsoft.com/office/powerpoint/2010/main" xmlns="" val="417544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altLang="zh-CN" smtClean="0"/>
              <a:t>Образец заголовка</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ltLang="zh-CN" smtClean="0"/>
              <a:t>Образец подзаголовка</a:t>
            </a:r>
            <a:endParaRPr lang="zh-CN" altLang="en-US"/>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18152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smtClean="0"/>
              <a:t>Образец заголовка</a:t>
            </a:r>
            <a:endParaRPr lang="zh-CN" altLang="en-US"/>
          </a:p>
        </p:txBody>
      </p:sp>
      <p:sp>
        <p:nvSpPr>
          <p:cNvPr id="3" name="Vertical Text Placeholder 2"/>
          <p:cNvSpPr>
            <a:spLocks noGrp="1"/>
          </p:cNvSpPr>
          <p:nvPr>
            <p:ph type="body" orient="vert" idx="1"/>
          </p:nvPr>
        </p:nvSpPr>
        <p:spPr/>
        <p:txBody>
          <a:bodyPr vert="eaVert"/>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269167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ltLang="zh-CN" smtClean="0"/>
              <a:t>Образец заголовка</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267687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smtClean="0"/>
              <a:t>Образец заголовка</a:t>
            </a:r>
            <a:endParaRPr lang="zh-CN" altLang="en-US"/>
          </a:p>
        </p:txBody>
      </p:sp>
      <p:sp>
        <p:nvSpPr>
          <p:cNvPr id="3" name="Content Placeholder 2"/>
          <p:cNvSpPr>
            <a:spLocks noGrp="1"/>
          </p:cNvSpPr>
          <p:nvPr>
            <p:ph idx="1"/>
          </p:nvPr>
        </p:nvSpPr>
        <p:spPr/>
        <p:txBody>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169564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ltLang="zh-CN" smtClean="0"/>
              <a:t>Образец заголовка</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ltLang="zh-CN" smtClean="0"/>
              <a:t>Образец текста</a:t>
            </a:r>
          </a:p>
        </p:txBody>
      </p:sp>
      <p:sp>
        <p:nvSpPr>
          <p:cNvPr id="4" name="Date Placeholder 3"/>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62642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smtClean="0"/>
              <a:t>Образец заголовка</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5" name="Date Placeholder 4"/>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184131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ltLang="zh-CN" smtClean="0"/>
              <a:t>Образец заголовка</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zh-CN"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zh-CN"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7" name="Date Placeholder 6"/>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362801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ltLang="zh-CN" smtClean="0"/>
              <a:t>Образец заголовка</a:t>
            </a:r>
            <a:endParaRPr lang="zh-CN" altLang="en-US"/>
          </a:p>
        </p:txBody>
      </p:sp>
      <p:sp>
        <p:nvSpPr>
          <p:cNvPr id="3" name="Date Placeholder 2"/>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134290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10870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ltLang="zh-CN" smtClean="0"/>
              <a:t>Образец заголовка</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ltLang="zh-CN" smtClean="0"/>
              <a:t>Образец текста</a:t>
            </a:r>
          </a:p>
        </p:txBody>
      </p:sp>
      <p:sp>
        <p:nvSpPr>
          <p:cNvPr id="5" name="Date Placeholder 4"/>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166709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ltLang="zh-CN" smtClean="0"/>
              <a:t>Образец заголовка</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ltLang="zh-CN" smtClean="0"/>
              <a:t>Вставка рисунка</a:t>
            </a:r>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ltLang="zh-CN" smtClean="0"/>
              <a:t>Образец текста</a:t>
            </a:r>
          </a:p>
        </p:txBody>
      </p:sp>
      <p:sp>
        <p:nvSpPr>
          <p:cNvPr id="5" name="Date Placeholder 4"/>
          <p:cNvSpPr>
            <a:spLocks noGrp="1"/>
          </p:cNvSpPr>
          <p:nvPr>
            <p:ph type="dt" sz="half" idx="10"/>
          </p:nvPr>
        </p:nvSpPr>
        <p:spPr/>
        <p:txBody>
          <a:bodyPr/>
          <a:lstStyle/>
          <a:p>
            <a:fld id="{E119A531-7DB9-4BE7-85EB-031E9CFFCFC7}" type="datetimeFigureOut">
              <a:rPr lang="zh-CN" altLang="en-US" smtClean="0"/>
              <a:pPr/>
              <a:t>2020/6/10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180994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ltLang="zh-CN" smtClean="0"/>
              <a:t>Образец заголовка</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9A531-7DB9-4BE7-85EB-031E9CFFCFC7}" type="datetimeFigureOut">
              <a:rPr lang="zh-CN" altLang="en-US" smtClean="0"/>
              <a:pPr/>
              <a:t>2020/6/10</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6AB55-C5E5-4C42-B397-E911470345E7}" type="slidenum">
              <a:rPr lang="zh-CN" altLang="en-US" smtClean="0"/>
              <a:pPr/>
              <a:t>‹#›</a:t>
            </a:fld>
            <a:endParaRPr lang="zh-CN" altLang="en-US"/>
          </a:p>
        </p:txBody>
      </p:sp>
    </p:spTree>
    <p:extLst>
      <p:ext uri="{BB962C8B-B14F-4D97-AF65-F5344CB8AC3E}">
        <p14:creationId xmlns:p14="http://schemas.microsoft.com/office/powerpoint/2010/main" xmlns="" val="411202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sychology_pedagogy.academic.ru/3440/%D0%B2%D0%B5%D0%B4%D1%83%D1%89%D0%B0%D1%8F_%D0%B4%D0%B5%D1%8F%D1%82%D0%B5%D0%BB%D1%8C%D0%BD%D0%BE%D1%81%D1%82%D1%8C"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psychology_pedagogy.academic.ru/5682/%D0%94%D0%B5%D1%8F%D1%82%D0%B5%D0%BB%D1%8C%D0%BD%D0%BE%D1%81%D1%82%D1%8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7750074" cy="1584176"/>
          </a:xfrm>
        </p:spPr>
        <p:txBody>
          <a:bodyPr>
            <a:noAutofit/>
          </a:bodyPr>
          <a:lstStyle/>
          <a:p>
            <a:pPr algn="ctr"/>
            <a:r>
              <a:rPr lang="ru-RU" sz="1600" dirty="0" smtClean="0">
                <a:solidFill>
                  <a:schemeClr val="tx2">
                    <a:lumMod val="75000"/>
                  </a:schemeClr>
                </a:solidFill>
                <a:latin typeface="Times New Roman" pitchFamily="18" charset="0"/>
                <a:ea typeface="Batang" pitchFamily="18" charset="-127"/>
                <a:cs typeface="Times New Roman" pitchFamily="18" charset="0"/>
              </a:rPr>
              <a:t>МКДОУ «Детский сад № 3 п.Теплое»</a:t>
            </a:r>
            <a:br>
              <a:rPr lang="ru-RU" sz="1600" dirty="0" smtClean="0">
                <a:solidFill>
                  <a:schemeClr val="tx2">
                    <a:lumMod val="75000"/>
                  </a:schemeClr>
                </a:solidFill>
                <a:latin typeface="Times New Roman" pitchFamily="18" charset="0"/>
                <a:ea typeface="Batang" pitchFamily="18" charset="-127"/>
                <a:cs typeface="Times New Roman" pitchFamily="18" charset="0"/>
              </a:rPr>
            </a:br>
            <a:r>
              <a:rPr lang="ru-RU" sz="1600" dirty="0" smtClean="0">
                <a:solidFill>
                  <a:schemeClr val="tx2">
                    <a:lumMod val="75000"/>
                  </a:schemeClr>
                </a:solidFill>
                <a:latin typeface="Times New Roman" pitchFamily="18" charset="0"/>
                <a:ea typeface="Batang" pitchFamily="18" charset="-127"/>
                <a:cs typeface="Times New Roman" pitchFamily="18" charset="0"/>
              </a:rPr>
              <a:t>Консультация для родителей</a:t>
            </a:r>
            <a:r>
              <a:rPr lang="ru-RU" sz="3200" dirty="0" smtClean="0">
                <a:solidFill>
                  <a:schemeClr val="tx2">
                    <a:lumMod val="75000"/>
                  </a:schemeClr>
                </a:solidFill>
                <a:latin typeface="Batang" pitchFamily="18" charset="-127"/>
                <a:ea typeface="Batang" pitchFamily="18" charset="-127"/>
              </a:rPr>
              <a:t/>
            </a:r>
            <a:br>
              <a:rPr lang="ru-RU" sz="3200" dirty="0" smtClean="0">
                <a:solidFill>
                  <a:schemeClr val="tx2">
                    <a:lumMod val="75000"/>
                  </a:schemeClr>
                </a:solidFill>
                <a:latin typeface="Batang" pitchFamily="18" charset="-127"/>
                <a:ea typeface="Batang" pitchFamily="18" charset="-127"/>
              </a:rPr>
            </a:br>
            <a:r>
              <a:rPr lang="ru-RU" sz="3200" dirty="0" smtClean="0">
                <a:solidFill>
                  <a:schemeClr val="tx2">
                    <a:lumMod val="75000"/>
                  </a:schemeClr>
                </a:solidFill>
                <a:latin typeface="Batang" pitchFamily="18" charset="-127"/>
                <a:ea typeface="Batang" pitchFamily="18" charset="-127"/>
              </a:rPr>
              <a:t>«</a:t>
            </a:r>
            <a:r>
              <a:rPr lang="ru-RU" sz="2400" dirty="0">
                <a:solidFill>
                  <a:schemeClr val="tx2">
                    <a:lumMod val="75000"/>
                  </a:schemeClr>
                </a:solidFill>
                <a:latin typeface="Batang" pitchFamily="18" charset="-127"/>
                <a:ea typeface="Batang" pitchFamily="18" charset="-127"/>
              </a:rPr>
              <a:t>Сюжетно-ролевая </a:t>
            </a:r>
            <a:r>
              <a:rPr lang="ru-RU" sz="2400" dirty="0" smtClean="0">
                <a:solidFill>
                  <a:schemeClr val="tx2">
                    <a:lumMod val="75000"/>
                  </a:schemeClr>
                </a:solidFill>
                <a:latin typeface="Batang" pitchFamily="18" charset="-127"/>
                <a:ea typeface="Batang" pitchFamily="18" charset="-127"/>
              </a:rPr>
              <a:t>игра, как</a:t>
            </a:r>
            <a:r>
              <a:rPr lang="ru-RU" sz="2400" dirty="0">
                <a:solidFill>
                  <a:schemeClr val="tx2">
                    <a:lumMod val="75000"/>
                  </a:schemeClr>
                </a:solidFill>
                <a:latin typeface="Batang" pitchFamily="18" charset="-127"/>
                <a:ea typeface="Batang" pitchFamily="18" charset="-127"/>
              </a:rPr>
              <a:t> фактор полноценного развития детей» </a:t>
            </a:r>
            <a:endParaRPr lang="zh-CN" altLang="en-US" sz="2400" dirty="0">
              <a:solidFill>
                <a:schemeClr val="tx2">
                  <a:lumMod val="75000"/>
                </a:schemeClr>
              </a:solidFill>
              <a:latin typeface="Batang" pitchFamily="18" charset="-127"/>
              <a:ea typeface="Batang" pitchFamily="18" charset="-127"/>
            </a:endParaRPr>
          </a:p>
        </p:txBody>
      </p:sp>
      <p:sp>
        <p:nvSpPr>
          <p:cNvPr id="4" name="Текст 3"/>
          <p:cNvSpPr>
            <a:spLocks noGrp="1"/>
          </p:cNvSpPr>
          <p:nvPr>
            <p:ph type="body" idx="1"/>
          </p:nvPr>
        </p:nvSpPr>
        <p:spPr>
          <a:xfrm>
            <a:off x="22718" y="2492896"/>
            <a:ext cx="2915816" cy="3744416"/>
          </a:xfrm>
        </p:spPr>
        <p:txBody>
          <a:bodyPr>
            <a:normAutofit/>
          </a:bodyPr>
          <a:lstStyle/>
          <a:p>
            <a:r>
              <a:rPr lang="ru-RU" sz="2400" dirty="0" smtClean="0">
                <a:solidFill>
                  <a:srgbClr val="002060"/>
                </a:solidFill>
              </a:rPr>
              <a:t>Подготовил: воспитатель старшей группы</a:t>
            </a:r>
          </a:p>
          <a:p>
            <a:r>
              <a:rPr lang="ru-RU" sz="2400" dirty="0" smtClean="0">
                <a:solidFill>
                  <a:srgbClr val="002060"/>
                </a:solidFill>
              </a:rPr>
              <a:t>Мысик С.Н</a:t>
            </a:r>
          </a:p>
        </p:txBody>
      </p:sp>
    </p:spTree>
    <p:extLst>
      <p:ext uri="{BB962C8B-B14F-4D97-AF65-F5344CB8AC3E}">
        <p14:creationId xmlns:p14="http://schemas.microsoft.com/office/powerpoint/2010/main" xmlns="" val="37348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4525963"/>
          </a:xfrm>
        </p:spPr>
        <p:txBody>
          <a:bodyPr/>
          <a:lstStyle/>
          <a:p>
            <a:pPr marL="0" indent="0">
              <a:buNone/>
            </a:pPr>
            <a:r>
              <a:rPr lang="ru-RU" sz="2800" dirty="0"/>
              <a:t>Развитие детского воображения непосредственно связано с усвоением речи. Дети, задержанные в речевом развитии, оказываются отсталыми и в развитии воображения. </a:t>
            </a:r>
          </a:p>
          <a:p>
            <a:pPr marL="0" indent="0" algn="r">
              <a:buNone/>
            </a:pPr>
            <a:r>
              <a:rPr lang="ru-RU" i="1" dirty="0"/>
              <a:t>Л.С. Выготский</a:t>
            </a:r>
          </a:p>
          <a:p>
            <a:endParaRPr lang="ru-RU" dirty="0"/>
          </a:p>
          <a:p>
            <a:endParaRPr lang="zh-CN" altLang="en-US" dirty="0"/>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xmlns="" val="0"/>
              </a:ext>
            </a:extLst>
          </a:blip>
          <a:srcRect t="23035" r="5638" b="4107"/>
          <a:stretch/>
        </p:blipFill>
        <p:spPr>
          <a:xfrm>
            <a:off x="107504" y="2492896"/>
            <a:ext cx="4665872" cy="4261764"/>
          </a:xfrm>
          <a:prstGeom prst="rect">
            <a:avLst/>
          </a:prstGeom>
        </p:spPr>
      </p:pic>
    </p:spTree>
    <p:extLst>
      <p:ext uri="{BB962C8B-B14F-4D97-AF65-F5344CB8AC3E}">
        <p14:creationId xmlns:p14="http://schemas.microsoft.com/office/powerpoint/2010/main" xmlns="" val="317951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ru-RU" sz="2800" dirty="0">
                <a:solidFill>
                  <a:prstClr val="black"/>
                </a:solidFill>
                <a:ea typeface="+mn-ea"/>
                <a:cs typeface="+mn-cs"/>
              </a:rPr>
              <a:t>Между речью и игрой существует двусторонняя связь. С одной стороны, в игре развивается и активизируется речь, а с другой — под влиянием развития речи получает свое развитие и сама игра. </a:t>
            </a:r>
            <a:br>
              <a:rPr lang="ru-RU" sz="2800" dirty="0">
                <a:solidFill>
                  <a:prstClr val="black"/>
                </a:solidFill>
                <a:ea typeface="+mn-ea"/>
                <a:cs typeface="+mn-cs"/>
              </a:rPr>
            </a:br>
            <a:r>
              <a:rPr lang="ru-RU" sz="2800" dirty="0">
                <a:solidFill>
                  <a:prstClr val="black"/>
                </a:solidFill>
                <a:ea typeface="+mn-ea"/>
                <a:cs typeface="+mn-cs"/>
              </a:rPr>
              <a:t>В старшем дошкольном возрасте иногда целые эпизоды игры создаются с помощью слова</a:t>
            </a:r>
            <a:br>
              <a:rPr lang="ru-RU" sz="2800" dirty="0">
                <a:solidFill>
                  <a:prstClr val="black"/>
                </a:solidFill>
                <a:ea typeface="+mn-ea"/>
                <a:cs typeface="+mn-cs"/>
              </a:rPr>
            </a:br>
            <a:endParaRPr lang="zh-CN" altLang="en-US" sz="1800" dirty="0"/>
          </a:p>
        </p:txBody>
      </p:sp>
      <p:pic>
        <p:nvPicPr>
          <p:cNvPr id="7172" name="Picture 4" descr="https://smsh-armavir.krd.muzkult.ru/media/2019/11/12/1266365124/beseda_ko_dnyu_materi.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488"/>
          <a:stretch/>
        </p:blipFill>
        <p:spPr bwMode="auto">
          <a:xfrm>
            <a:off x="179513" y="1965941"/>
            <a:ext cx="6552727" cy="45411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6885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sz="3600" dirty="0"/>
              <a:t>7.Развитие самостоятельности</a:t>
            </a:r>
            <a:endParaRPr lang="zh-CN" altLang="en-US" sz="3600" dirty="0"/>
          </a:p>
        </p:txBody>
      </p:sp>
      <p:sp>
        <p:nvSpPr>
          <p:cNvPr id="3" name="Content Placeholder 2"/>
          <p:cNvSpPr>
            <a:spLocks noGrp="1"/>
          </p:cNvSpPr>
          <p:nvPr>
            <p:ph idx="1"/>
          </p:nvPr>
        </p:nvSpPr>
        <p:spPr>
          <a:xfrm>
            <a:off x="457200" y="1196752"/>
            <a:ext cx="8229600" cy="4929411"/>
          </a:xfrm>
        </p:spPr>
        <p:txBody>
          <a:bodyPr/>
          <a:lstStyle/>
          <a:p>
            <a:pPr marL="0" indent="0">
              <a:buNone/>
            </a:pPr>
            <a:r>
              <a:rPr lang="ru-RU" dirty="0"/>
              <a:t>«В игре же дитя — зреющий человек, пробует свои силы и самостоятельно распоряжается своими же созданиями</a:t>
            </a:r>
            <a:r>
              <a:rPr lang="ru-RU" dirty="0" smtClean="0"/>
              <a:t>». </a:t>
            </a:r>
            <a:endParaRPr lang="ru-RU" dirty="0"/>
          </a:p>
          <a:p>
            <a:pPr marL="0" indent="0" algn="r">
              <a:buNone/>
            </a:pPr>
            <a:r>
              <a:rPr lang="ru-RU" i="1" dirty="0"/>
              <a:t>К.Д. Ушинский</a:t>
            </a:r>
            <a:endParaRPr lang="ru-RU" dirty="0"/>
          </a:p>
          <a:p>
            <a:pPr marL="0" indent="0">
              <a:buNone/>
            </a:pPr>
            <a:endParaRPr lang="zh-CN" altLang="en-US" dirty="0"/>
          </a:p>
        </p:txBody>
      </p:sp>
      <p:pic>
        <p:nvPicPr>
          <p:cNvPr id="8194" name="Picture 2" descr="https://drasler.ru/wp-content/uploads/2019/05/%D0%9D%D0%B0%D1%88-%D0%B4%D0%B5%D1%82%D1%81%D0%BA%D0%B8%D0%B9-%D1%81%D0%B0%D0%B4-%D0%BA%D0%B0%D1%80%D1%82%D0%B8%D0%BD%D0%BA%D0%B8-%D0%B8-%D0%B8%D0%B7%D0%BE%D0%B1%D1%80%D0%B0%D0%B6%D0%B5%D0%BD%D0%B8%D1%8F-025.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467" b="5289"/>
          <a:stretch/>
        </p:blipFill>
        <p:spPr bwMode="auto">
          <a:xfrm>
            <a:off x="251520" y="2924944"/>
            <a:ext cx="5651847" cy="37001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6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6632"/>
            <a:ext cx="8229600" cy="4525963"/>
          </a:xfrm>
        </p:spPr>
        <p:txBody>
          <a:bodyPr/>
          <a:lstStyle/>
          <a:p>
            <a:pPr marL="0" indent="0">
              <a:buNone/>
            </a:pPr>
            <a:r>
              <a:rPr lang="ru-RU" sz="2800" dirty="0"/>
              <a:t>Они сами выбирают тему игры, определяют линии ее развития, решают, как станут раскрывать роли, где развернут игру</a:t>
            </a:r>
            <a:r>
              <a:rPr lang="ru-RU" sz="2800" dirty="0" smtClean="0"/>
              <a:t>.</a:t>
            </a:r>
          </a:p>
          <a:p>
            <a:pPr marL="0" indent="0">
              <a:buNone/>
            </a:pPr>
            <a:r>
              <a:rPr lang="ru-RU" sz="2800" dirty="0" smtClean="0"/>
              <a:t>В</a:t>
            </a:r>
            <a:r>
              <a:rPr lang="ru-RU" sz="2800" dirty="0"/>
              <a:t> игре ребенок воплощает свой взгляд, свое представление, свое отношение к тому событию, которое разыгрывает. </a:t>
            </a:r>
          </a:p>
          <a:p>
            <a:endParaRPr lang="zh-CN" altLang="en-US" dirty="0"/>
          </a:p>
        </p:txBody>
      </p:sp>
      <p:pic>
        <p:nvPicPr>
          <p:cNvPr id="9218" name="Picture 2" descr="https://fs00.infourok.ru/images/doc/307/307107/img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912082"/>
            <a:ext cx="5112568" cy="38344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1027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idx="1"/>
          </p:nvPr>
        </p:nvSpPr>
        <p:spPr/>
        <p:txBody>
          <a:bodyPr/>
          <a:lstStyle/>
          <a:p>
            <a:endParaRPr lang="ru-RU"/>
          </a:p>
        </p:txBody>
      </p:sp>
      <p:graphicFrame>
        <p:nvGraphicFramePr>
          <p:cNvPr id="8" name="Объект 3"/>
          <p:cNvGraphicFramePr>
            <a:graphicFrameLocks/>
          </p:cNvGraphicFramePr>
          <p:nvPr>
            <p:extLst>
              <p:ext uri="{D42A27DB-BD31-4B8C-83A1-F6EECF244321}">
                <p14:modId xmlns:p14="http://schemas.microsoft.com/office/powerpoint/2010/main" xmlns="" val="4256950029"/>
              </p:ext>
            </p:extLst>
          </p:nvPr>
        </p:nvGraphicFramePr>
        <p:xfrm>
          <a:off x="107504" y="116632"/>
          <a:ext cx="8928992" cy="6566154"/>
        </p:xfrm>
        <a:graphic>
          <a:graphicData uri="http://schemas.openxmlformats.org/drawingml/2006/table">
            <a:tbl>
              <a:tblPr firstRow="1" bandRow="1">
                <a:tableStyleId>{7DF18680-E054-41AD-8BC1-D1AEF772440D}</a:tableStyleId>
              </a:tblPr>
              <a:tblGrid>
                <a:gridCol w="1861128"/>
                <a:gridCol w="7067864"/>
              </a:tblGrid>
              <a:tr h="335833">
                <a:tc>
                  <a:txBody>
                    <a:bodyPr/>
                    <a:lstStyle/>
                    <a:p>
                      <a:r>
                        <a:rPr lang="ru-RU" sz="1600" dirty="0" smtClean="0">
                          <a:latin typeface="+mn-lt"/>
                        </a:rPr>
                        <a:t>Виды</a:t>
                      </a:r>
                      <a:r>
                        <a:rPr lang="ru-RU" sz="1600" baseline="0" dirty="0" smtClean="0">
                          <a:latin typeface="+mn-lt"/>
                        </a:rPr>
                        <a:t> игр </a:t>
                      </a:r>
                      <a:endParaRPr lang="ru-RU" sz="1600" dirty="0">
                        <a:latin typeface="+mn-lt"/>
                      </a:endParaRPr>
                    </a:p>
                  </a:txBody>
                  <a:tcPr/>
                </a:tc>
                <a:tc>
                  <a:txBody>
                    <a:bodyPr/>
                    <a:lstStyle/>
                    <a:p>
                      <a:r>
                        <a:rPr lang="ru-RU" sz="1600" dirty="0" smtClean="0"/>
                        <a:t>Содержание </a:t>
                      </a:r>
                      <a:endParaRPr lang="ru-RU" sz="1600" dirty="0"/>
                    </a:p>
                  </a:txBody>
                  <a:tcPr/>
                </a:tc>
              </a:tr>
              <a:tr h="824317">
                <a:tc>
                  <a:txBody>
                    <a:bodyPr/>
                    <a:lstStyle/>
                    <a:p>
                      <a:pPr>
                        <a:lnSpc>
                          <a:spcPct val="100000"/>
                        </a:lnSpc>
                      </a:pPr>
                      <a:r>
                        <a:rPr lang="ru-RU" sz="1600" b="1" kern="1200" dirty="0" smtClean="0">
                          <a:solidFill>
                            <a:schemeClr val="dk1"/>
                          </a:solidFill>
                          <a:effectLst/>
                          <a:latin typeface="+mn-lt"/>
                          <a:ea typeface="+mn-ea"/>
                          <a:cs typeface="+mn-cs"/>
                        </a:rPr>
                        <a:t>1. Игры на бытовые сюжеты</a:t>
                      </a:r>
                      <a:endParaRPr lang="ru-RU" sz="1600" b="1" dirty="0">
                        <a:latin typeface="+mn-lt"/>
                      </a:endParaRPr>
                    </a:p>
                  </a:txBody>
                  <a:tcPr/>
                </a:tc>
                <a:tc>
                  <a:txBody>
                    <a:bodyPr/>
                    <a:lstStyle/>
                    <a:p>
                      <a:pPr>
                        <a:lnSpc>
                          <a:spcPts val="1460"/>
                        </a:lnSpc>
                        <a:spcAft>
                          <a:spcPts val="0"/>
                        </a:spcAft>
                      </a:pPr>
                      <a:r>
                        <a:rPr lang="ru-RU" sz="1400" dirty="0">
                          <a:effectLst/>
                          <a:latin typeface="Arial"/>
                          <a:ea typeface="Arial"/>
                        </a:rPr>
                        <a:t>Игры в дом, семью, праздники, дни рождения и т. п. Большое место среди них занимают игры с куклами, через действия с которыми дети передают то, что знают о своих сверстниках, взрослых и их отношениях </a:t>
                      </a:r>
                    </a:p>
                  </a:txBody>
                  <a:tcPr marL="28575" marR="28575" marT="28575" marB="28575" anchor="ctr"/>
                </a:tc>
              </a:tr>
              <a:tr h="1312801">
                <a:tc>
                  <a:txBody>
                    <a:bodyPr/>
                    <a:lstStyle/>
                    <a:p>
                      <a:pPr algn="l">
                        <a:lnSpc>
                          <a:spcPct val="100000"/>
                        </a:lnSpc>
                      </a:pPr>
                      <a:r>
                        <a:rPr lang="ru-RU" sz="1600" b="1" dirty="0" smtClean="0">
                          <a:latin typeface="+mn-lt"/>
                        </a:rPr>
                        <a:t>2. </a:t>
                      </a:r>
                      <a:r>
                        <a:rPr lang="ru-RU" sz="1600" b="1" kern="1200" dirty="0" smtClean="0">
                          <a:solidFill>
                            <a:schemeClr val="dk1"/>
                          </a:solidFill>
                          <a:effectLst/>
                          <a:latin typeface="+mn-lt"/>
                          <a:ea typeface="+mn-ea"/>
                          <a:cs typeface="+mn-cs"/>
                        </a:rPr>
                        <a:t>Игры на производственные</a:t>
                      </a:r>
                      <a:r>
                        <a:rPr lang="ru-RU" sz="1600" b="1" kern="1200" baseline="0" dirty="0" smtClean="0">
                          <a:solidFill>
                            <a:schemeClr val="dk1"/>
                          </a:solidFill>
                          <a:effectLst/>
                          <a:latin typeface="+mn-lt"/>
                          <a:ea typeface="+mn-ea"/>
                          <a:cs typeface="+mn-cs"/>
                        </a:rPr>
                        <a:t> </a:t>
                      </a:r>
                      <a:r>
                        <a:rPr lang="ru-RU" sz="1600" b="1" kern="1200" dirty="0" smtClean="0">
                          <a:solidFill>
                            <a:schemeClr val="dk1"/>
                          </a:solidFill>
                          <a:effectLst/>
                          <a:latin typeface="+mn-lt"/>
                          <a:ea typeface="+mn-ea"/>
                          <a:cs typeface="+mn-cs"/>
                        </a:rPr>
                        <a:t>и общественные темы</a:t>
                      </a:r>
                      <a:endParaRPr lang="ru-RU" sz="1600" b="1" dirty="0">
                        <a:latin typeface="+mn-lt"/>
                      </a:endParaRPr>
                    </a:p>
                  </a:txBody>
                  <a:tcPr/>
                </a:tc>
                <a:tc>
                  <a:txBody>
                    <a:bodyPr/>
                    <a:lstStyle/>
                    <a:p>
                      <a:pPr>
                        <a:lnSpc>
                          <a:spcPts val="1460"/>
                        </a:lnSpc>
                        <a:spcAft>
                          <a:spcPts val="0"/>
                        </a:spcAft>
                      </a:pPr>
                      <a:r>
                        <a:rPr lang="ru-RU" sz="1400" dirty="0">
                          <a:effectLst/>
                          <a:latin typeface="Arial"/>
                          <a:ea typeface="Arial"/>
                        </a:rPr>
                        <a:t>В этих играх отражается труд людей, темы берутся из окружающей жизни (школа, магазин, библиотека, почта, парикмахерская, больница, транспорт (автобус, поезд, самолет, корабль), полиция, пожарные, цирк, театр, зверинец, завод, фабрика, шахта, строительство, колхоз, армия) </a:t>
                      </a:r>
                    </a:p>
                  </a:txBody>
                  <a:tcPr marL="28575" marR="28575" marT="28575" marB="28575" anchor="ctr"/>
                </a:tc>
              </a:tr>
              <a:tr h="931867">
                <a:tc>
                  <a:txBody>
                    <a:bodyPr/>
                    <a:lstStyle/>
                    <a:p>
                      <a:pPr>
                        <a:lnSpc>
                          <a:spcPct val="100000"/>
                        </a:lnSpc>
                        <a:spcAft>
                          <a:spcPts val="0"/>
                        </a:spcAft>
                      </a:pPr>
                      <a:r>
                        <a:rPr lang="ru-RU" sz="1600" b="1" dirty="0" smtClean="0">
                          <a:effectLst/>
                          <a:latin typeface="+mn-lt"/>
                          <a:ea typeface="Arial"/>
                        </a:rPr>
                        <a:t>3. Игры </a:t>
                      </a:r>
                      <a:r>
                        <a:rPr lang="ru-RU" sz="1600" b="1" dirty="0">
                          <a:effectLst/>
                          <a:latin typeface="+mn-lt"/>
                          <a:ea typeface="Arial"/>
                        </a:rPr>
                        <a:t>на героико-патриотические темы</a:t>
                      </a:r>
                    </a:p>
                  </a:txBody>
                  <a:tcPr marL="28575" marR="28575" marT="28575" marB="28575" anchor="ctr"/>
                </a:tc>
                <a:tc>
                  <a:txBody>
                    <a:bodyPr/>
                    <a:lstStyle/>
                    <a:p>
                      <a:pPr>
                        <a:lnSpc>
                          <a:spcPts val="1460"/>
                        </a:lnSpc>
                        <a:spcAft>
                          <a:spcPts val="0"/>
                        </a:spcAft>
                      </a:pPr>
                      <a:r>
                        <a:rPr lang="ru-RU" sz="1400" dirty="0">
                          <a:effectLst/>
                          <a:latin typeface="Arial"/>
                          <a:ea typeface="Arial"/>
                        </a:rPr>
                        <a:t>Эти игры отражают героические подвиги нашего народа (герои войны, космические полеты и т. д.) </a:t>
                      </a:r>
                    </a:p>
                  </a:txBody>
                  <a:tcPr marL="28575" marR="28575" marT="28575" marB="28575" anchor="ctr"/>
                </a:tc>
              </a:tr>
              <a:tr h="1768393">
                <a:tc>
                  <a:txBody>
                    <a:bodyPr/>
                    <a:lstStyle/>
                    <a:p>
                      <a:pPr>
                        <a:lnSpc>
                          <a:spcPct val="100000"/>
                        </a:lnSpc>
                        <a:spcAft>
                          <a:spcPts val="0"/>
                        </a:spcAft>
                      </a:pPr>
                      <a:r>
                        <a:rPr lang="ru-RU" sz="1800" b="1" dirty="0" smtClean="0">
                          <a:effectLst/>
                          <a:latin typeface="+mn-lt"/>
                          <a:ea typeface="Arial"/>
                        </a:rPr>
                        <a:t>4.</a:t>
                      </a:r>
                      <a:r>
                        <a:rPr lang="ru-RU" sz="1800" b="1" baseline="0" dirty="0" smtClean="0">
                          <a:effectLst/>
                          <a:latin typeface="+mn-lt"/>
                          <a:ea typeface="Arial"/>
                        </a:rPr>
                        <a:t> </a:t>
                      </a:r>
                      <a:r>
                        <a:rPr lang="ru-RU" sz="1800" b="1" dirty="0" smtClean="0">
                          <a:effectLst/>
                          <a:latin typeface="+mn-lt"/>
                          <a:ea typeface="Arial"/>
                        </a:rPr>
                        <a:t>Игры </a:t>
                      </a:r>
                      <a:r>
                        <a:rPr lang="ru-RU" sz="1800" b="1" dirty="0">
                          <a:effectLst/>
                          <a:latin typeface="+mn-lt"/>
                          <a:ea typeface="Arial"/>
                        </a:rPr>
                        <a:t>на темы литературных произведений, кино, теле- и радиопередач</a:t>
                      </a:r>
                    </a:p>
                  </a:txBody>
                  <a:tcPr marL="28575" marR="28575" marT="28575" marB="28575" anchor="ctr"/>
                </a:tc>
                <a:tc>
                  <a:txBody>
                    <a:bodyPr/>
                    <a:lstStyle/>
                    <a:p>
                      <a:pPr>
                        <a:lnSpc>
                          <a:spcPts val="1460"/>
                        </a:lnSpc>
                        <a:spcAft>
                          <a:spcPts val="0"/>
                        </a:spcAft>
                      </a:pPr>
                      <a:r>
                        <a:rPr lang="ru-RU" sz="1400" dirty="0">
                          <a:effectLst/>
                          <a:latin typeface="Arial"/>
                          <a:ea typeface="Arial"/>
                        </a:rPr>
                        <a:t>Игры в моряков и летчиков, в Зайца и Волка, крокодила Гену и Чебурашку (по содержанию мультфильмов), в четырех танкистов и собаку (по содержанию кинофильма) и пр. В них дети отражают целые эпизоды из литературных произведений, подражая действиям героев, усваивая их поведение </a:t>
                      </a:r>
                    </a:p>
                  </a:txBody>
                  <a:tcPr marL="28575" marR="28575" marT="28575" marB="28575" anchor="ctr"/>
                </a:tc>
              </a:tr>
              <a:tr h="1392943">
                <a:tc>
                  <a:txBody>
                    <a:bodyPr/>
                    <a:lstStyle/>
                    <a:p>
                      <a:pPr>
                        <a:lnSpc>
                          <a:spcPct val="100000"/>
                        </a:lnSpc>
                        <a:spcAft>
                          <a:spcPts val="0"/>
                        </a:spcAft>
                      </a:pPr>
                      <a:r>
                        <a:rPr lang="ru-RU" sz="1800" b="1" dirty="0" smtClean="0">
                          <a:effectLst/>
                          <a:latin typeface="+mn-lt"/>
                          <a:ea typeface="Arial"/>
                        </a:rPr>
                        <a:t>5.Режиссерские </a:t>
                      </a:r>
                      <a:r>
                        <a:rPr lang="ru-RU" sz="1800" b="1" dirty="0">
                          <a:effectLst/>
                          <a:latin typeface="+mn-lt"/>
                          <a:ea typeface="Arial"/>
                        </a:rPr>
                        <a:t>игры</a:t>
                      </a:r>
                    </a:p>
                  </a:txBody>
                  <a:tcPr marL="28575" marR="28575" marT="28575" marB="28575" anchor="ctr"/>
                </a:tc>
                <a:tc>
                  <a:txBody>
                    <a:bodyPr/>
                    <a:lstStyle/>
                    <a:p>
                      <a:pPr>
                        <a:lnSpc>
                          <a:spcPts val="1460"/>
                        </a:lnSpc>
                        <a:spcAft>
                          <a:spcPts val="0"/>
                        </a:spcAft>
                      </a:pPr>
                      <a:r>
                        <a:rPr lang="ru-RU" sz="1400" dirty="0">
                          <a:effectLst/>
                          <a:latin typeface="Arial"/>
                          <a:ea typeface="Arial"/>
                        </a:rPr>
                        <a:t>В таких играх ребенок заставляет кукол говорить и выполнять разнообразные действия. При этом он сам действует в двух планах: и за куклу, и за себя. Участники игры заранее продумывают сценарий, в основу которого могут быть положены эпизоды из знакомых сказок, рассказов или из собственной жизни. Дети учат кукол кукольного и пальчикового театров, театра игрушек действовать в соответствии со взятой на себя ролью, наделяют их литературными или воображаемыми признаками </a:t>
                      </a:r>
                    </a:p>
                  </a:txBody>
                  <a:tcPr marL="28575" marR="28575" marT="28575" marB="28575" anchor="ctr"/>
                </a:tc>
              </a:tr>
            </a:tbl>
          </a:graphicData>
        </a:graphic>
      </p:graphicFrame>
    </p:spTree>
    <p:extLst>
      <p:ext uri="{BB962C8B-B14F-4D97-AF65-F5344CB8AC3E}">
        <p14:creationId xmlns:p14="http://schemas.microsoft.com/office/powerpoint/2010/main" xmlns="" val="1122962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420472" cy="1290067"/>
          </a:xfrm>
        </p:spPr>
        <p:txBody>
          <a:bodyPr>
            <a:noAutofit/>
          </a:bodyPr>
          <a:lstStyle/>
          <a:p>
            <a:pPr algn="ctr"/>
            <a:r>
              <a:rPr lang="ru-RU" sz="4400" dirty="0">
                <a:solidFill>
                  <a:schemeClr val="tx2"/>
                </a:solidFill>
                <a:latin typeface="Arial Black" pitchFamily="34" charset="0"/>
              </a:rPr>
              <a:t>Игры для разных возрастов</a:t>
            </a:r>
          </a:p>
        </p:txBody>
      </p:sp>
    </p:spTree>
    <p:extLst>
      <p:ext uri="{BB962C8B-B14F-4D97-AF65-F5344CB8AC3E}">
        <p14:creationId xmlns:p14="http://schemas.microsoft.com/office/powerpoint/2010/main" xmlns="" val="2339075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19256" cy="576064"/>
          </a:xfrm>
        </p:spPr>
        <p:txBody>
          <a:bodyPr>
            <a:normAutofit fontScale="90000"/>
          </a:bodyPr>
          <a:lstStyle/>
          <a:p>
            <a:r>
              <a:rPr lang="ru-RU" b="1" i="1" dirty="0"/>
              <a:t>   С малышами до трёх лет:</a:t>
            </a:r>
            <a:r>
              <a:rPr lang="ru-RU" dirty="0"/>
              <a:t/>
            </a:r>
            <a:br>
              <a:rPr lang="ru-RU" dirty="0"/>
            </a:br>
            <a:r>
              <a:rPr lang="ru-RU" dirty="0"/>
              <a:t/>
            </a:r>
            <a:br>
              <a:rPr lang="ru-RU" dirty="0"/>
            </a:br>
            <a:endParaRPr lang="zh-CN" altLang="en-US" dirty="0"/>
          </a:p>
        </p:txBody>
      </p:sp>
      <p:sp>
        <p:nvSpPr>
          <p:cNvPr id="3" name="Content Placeholder 2"/>
          <p:cNvSpPr>
            <a:spLocks noGrp="1"/>
          </p:cNvSpPr>
          <p:nvPr>
            <p:ph idx="1"/>
          </p:nvPr>
        </p:nvSpPr>
        <p:spPr>
          <a:xfrm>
            <a:off x="457200" y="836712"/>
            <a:ext cx="8291264" cy="5616624"/>
          </a:xfrm>
        </p:spPr>
        <p:txBody>
          <a:bodyPr>
            <a:normAutofit/>
          </a:bodyPr>
          <a:lstStyle/>
          <a:p>
            <a:pPr marL="0" lvl="0" indent="0">
              <a:buNone/>
            </a:pPr>
            <a:r>
              <a:rPr lang="ru-RU" sz="2800" dirty="0" smtClean="0"/>
              <a:t>Уютное </a:t>
            </a:r>
            <a:r>
              <a:rPr lang="ru-RU" sz="2800" dirty="0"/>
              <a:t>местечко с  подушками и мягкие игрушками</a:t>
            </a:r>
          </a:p>
          <a:p>
            <a:pPr marL="0" lvl="0" indent="0">
              <a:buNone/>
            </a:pPr>
            <a:r>
              <a:rPr lang="ru-RU" sz="2800" dirty="0"/>
              <a:t>Прятки или  кошки-мышки с участием мягких игрушек или домашних животных.</a:t>
            </a:r>
          </a:p>
          <a:p>
            <a:pPr marL="0" lvl="0" indent="0">
              <a:buNone/>
            </a:pPr>
            <a:r>
              <a:rPr lang="ru-RU" sz="2800" dirty="0"/>
              <a:t>Водяные игрушки (ситечками, воронками,</a:t>
            </a:r>
            <a:br>
              <a:rPr lang="ru-RU" sz="2800" dirty="0"/>
            </a:br>
            <a:r>
              <a:rPr lang="ru-RU" sz="2800" dirty="0"/>
              <a:t>чашками и лодочками) </a:t>
            </a:r>
          </a:p>
          <a:p>
            <a:pPr marL="0" lvl="0" indent="0">
              <a:buNone/>
            </a:pPr>
            <a:r>
              <a:rPr lang="ru-RU" sz="2800" dirty="0"/>
              <a:t>Почитайте вместе с ребенком его любимые книжки.</a:t>
            </a:r>
          </a:p>
          <a:p>
            <a:endParaRPr lang="zh-CN" altLang="en-US"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3672" y="4278762"/>
            <a:ext cx="3435778" cy="2564904"/>
          </a:xfrm>
          <a:prstGeom prst="rect">
            <a:avLst/>
          </a:prstGeom>
          <a:ln>
            <a:noFill/>
          </a:ln>
          <a:effectLst>
            <a:softEdge rad="112500"/>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xmlns="" val="0"/>
              </a:ext>
            </a:extLst>
          </a:blip>
          <a:srcRect l="17833" t="11364" r="16064" b="11913"/>
          <a:stretch/>
        </p:blipFill>
        <p:spPr>
          <a:xfrm>
            <a:off x="1259632" y="4149080"/>
            <a:ext cx="3026228" cy="2634344"/>
          </a:xfrm>
          <a:prstGeom prst="rect">
            <a:avLst/>
          </a:prstGeom>
          <a:ln>
            <a:noFill/>
          </a:ln>
          <a:effectLst>
            <a:softEdge rad="112500"/>
          </a:effectLst>
        </p:spPr>
      </p:pic>
    </p:spTree>
    <p:extLst>
      <p:ext uri="{BB962C8B-B14F-4D97-AF65-F5344CB8AC3E}">
        <p14:creationId xmlns:p14="http://schemas.microsoft.com/office/powerpoint/2010/main" xmlns="" val="472675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147248" cy="940966"/>
          </a:xfrm>
        </p:spPr>
        <p:txBody>
          <a:bodyPr>
            <a:normAutofit fontScale="90000"/>
          </a:bodyPr>
          <a:lstStyle/>
          <a:p>
            <a:r>
              <a:rPr lang="ru-RU" b="1" i="1" dirty="0"/>
              <a:t>С детьми от трёх до семи лет:</a:t>
            </a:r>
            <a:r>
              <a:rPr lang="ru-RU" dirty="0"/>
              <a:t/>
            </a:r>
            <a:br>
              <a:rPr lang="ru-RU" dirty="0"/>
            </a:br>
            <a:r>
              <a:rPr lang="ru-RU" dirty="0"/>
              <a:t/>
            </a:r>
            <a:br>
              <a:rPr lang="ru-RU" dirty="0"/>
            </a:br>
            <a:endParaRPr lang="zh-CN" altLang="en-US" dirty="0"/>
          </a:p>
        </p:txBody>
      </p:sp>
      <p:sp>
        <p:nvSpPr>
          <p:cNvPr id="3" name="Content Placeholder 2"/>
          <p:cNvSpPr>
            <a:spLocks noGrp="1"/>
          </p:cNvSpPr>
          <p:nvPr>
            <p:ph idx="1"/>
          </p:nvPr>
        </p:nvSpPr>
        <p:spPr>
          <a:xfrm>
            <a:off x="457200" y="980728"/>
            <a:ext cx="8291264" cy="5472608"/>
          </a:xfrm>
        </p:spPr>
        <p:txBody>
          <a:bodyPr>
            <a:normAutofit fontScale="77500" lnSpcReduction="20000"/>
          </a:bodyPr>
          <a:lstStyle/>
          <a:p>
            <a:pPr marL="0" lvl="0" indent="0">
              <a:buNone/>
            </a:pPr>
            <a:r>
              <a:rPr lang="ru-RU" dirty="0" smtClean="0"/>
              <a:t>Сыграйте </a:t>
            </a:r>
            <a:r>
              <a:rPr lang="ru-RU" dirty="0"/>
              <a:t>для ребенка какую-нибудь роль из его любимого</a:t>
            </a:r>
            <a:br>
              <a:rPr lang="ru-RU" dirty="0"/>
            </a:br>
            <a:r>
              <a:rPr lang="ru-RU" dirty="0"/>
              <a:t>произведения. </a:t>
            </a:r>
          </a:p>
          <a:p>
            <a:pPr marL="0" lvl="0" indent="0">
              <a:buNone/>
            </a:pPr>
            <a:r>
              <a:rPr lang="ru-RU" dirty="0"/>
              <a:t>Песенки </a:t>
            </a:r>
          </a:p>
          <a:p>
            <a:pPr marL="0" lvl="0" indent="0">
              <a:buNone/>
            </a:pPr>
            <a:r>
              <a:rPr lang="ru-RU" dirty="0"/>
              <a:t>Считалочки.</a:t>
            </a:r>
          </a:p>
          <a:p>
            <a:pPr marL="0" lvl="0" indent="0">
              <a:buNone/>
            </a:pPr>
            <a:r>
              <a:rPr lang="ru-RU" dirty="0"/>
              <a:t>Имитируйте вместе «танцы» животных</a:t>
            </a:r>
          </a:p>
          <a:p>
            <a:pPr marL="0" lvl="0" indent="0">
              <a:buNone/>
            </a:pPr>
            <a:r>
              <a:rPr lang="ru-RU" dirty="0"/>
              <a:t>Постройте вместе домики из песка или конструктора.</a:t>
            </a:r>
          </a:p>
          <a:p>
            <a:pPr marL="0" lvl="0" indent="0">
              <a:buNone/>
            </a:pPr>
            <a:r>
              <a:rPr lang="ru-RU" dirty="0"/>
              <a:t>Аудиозаписи детских произведений.</a:t>
            </a:r>
          </a:p>
          <a:p>
            <a:pPr marL="0" lvl="0" indent="0">
              <a:buNone/>
            </a:pPr>
            <a:r>
              <a:rPr lang="ru-RU" dirty="0"/>
              <a:t>Настольные игры.</a:t>
            </a:r>
          </a:p>
          <a:p>
            <a:pPr marL="0" lvl="0" indent="0">
              <a:buNone/>
            </a:pPr>
            <a:r>
              <a:rPr lang="ru-RU" dirty="0"/>
              <a:t>Передачи о природе, животных или путешествиях.</a:t>
            </a:r>
          </a:p>
          <a:p>
            <a:pPr marL="0" lvl="0" indent="0">
              <a:buNone/>
            </a:pPr>
            <a:r>
              <a:rPr lang="ru-RU" dirty="0"/>
              <a:t>Загадки.</a:t>
            </a:r>
          </a:p>
          <a:p>
            <a:pPr marL="0" lvl="0" indent="0">
              <a:buNone/>
            </a:pPr>
            <a:r>
              <a:rPr lang="ru-RU" dirty="0"/>
              <a:t>Прочитайте и сыграйте роли ваших </a:t>
            </a:r>
            <a:endParaRPr lang="ru-RU" dirty="0" smtClean="0"/>
          </a:p>
          <a:p>
            <a:pPr marL="0" lvl="0" indent="0">
              <a:buNone/>
            </a:pPr>
            <a:r>
              <a:rPr lang="ru-RU" dirty="0" smtClean="0"/>
              <a:t>любимых персонажей из </a:t>
            </a:r>
            <a:r>
              <a:rPr lang="ru-RU" dirty="0"/>
              <a:t>книг.</a:t>
            </a:r>
          </a:p>
          <a:p>
            <a:pPr marL="0" lvl="0" indent="0">
              <a:buNone/>
            </a:pPr>
            <a:r>
              <a:rPr lang="ru-RU" dirty="0"/>
              <a:t>Мяч.</a:t>
            </a:r>
          </a:p>
          <a:p>
            <a:pPr marL="0" indent="0">
              <a:buNone/>
            </a:pPr>
            <a:r>
              <a:rPr lang="ru-RU" dirty="0"/>
              <a:t>Пантомимы.</a:t>
            </a:r>
          </a:p>
          <a:p>
            <a:endParaRPr lang="zh-CN" altLang="en-US" dirty="0"/>
          </a:p>
        </p:txBody>
      </p:sp>
    </p:spTree>
    <p:extLst>
      <p:ext uri="{BB962C8B-B14F-4D97-AF65-F5344CB8AC3E}">
        <p14:creationId xmlns:p14="http://schemas.microsoft.com/office/powerpoint/2010/main" xmlns="" val="2988490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ru-RU" b="1" i="1" dirty="0"/>
              <a:t>С детьми от шести до семи лет</a:t>
            </a:r>
            <a:r>
              <a:rPr lang="zh-CN" altLang="en-US" dirty="0"/>
              <a:t/>
            </a:r>
            <a:br>
              <a:rPr lang="zh-CN" altLang="en-US" dirty="0"/>
            </a:br>
            <a:r>
              <a:rPr lang="ru-RU" dirty="0"/>
              <a:t/>
            </a:r>
            <a:br>
              <a:rPr lang="ru-RU" dirty="0"/>
            </a:br>
            <a:endParaRPr lang="zh-CN" altLang="en-US" dirty="0"/>
          </a:p>
        </p:txBody>
      </p:sp>
      <p:sp>
        <p:nvSpPr>
          <p:cNvPr id="3" name="Content Placeholder 2"/>
          <p:cNvSpPr>
            <a:spLocks noGrp="1"/>
          </p:cNvSpPr>
          <p:nvPr>
            <p:ph idx="1"/>
          </p:nvPr>
        </p:nvSpPr>
        <p:spPr>
          <a:xfrm>
            <a:off x="457200" y="1196752"/>
            <a:ext cx="6995120" cy="5040560"/>
          </a:xfrm>
        </p:spPr>
        <p:txBody>
          <a:bodyPr>
            <a:normAutofit fontScale="92500" lnSpcReduction="10000"/>
          </a:bodyPr>
          <a:lstStyle/>
          <a:p>
            <a:pPr marL="0" indent="0">
              <a:buNone/>
            </a:pPr>
            <a:r>
              <a:rPr lang="ru-RU" dirty="0"/>
              <a:t>Важно играть с ребёнком, особенно в годы подготовки к школе:</a:t>
            </a:r>
          </a:p>
          <a:p>
            <a:pPr marL="0" indent="0">
              <a:buNone/>
            </a:pPr>
            <a:r>
              <a:rPr lang="ru-RU" dirty="0"/>
              <a:t>В игре дети:</a:t>
            </a:r>
          </a:p>
          <a:p>
            <a:pPr marL="0" indent="0">
              <a:buNone/>
            </a:pPr>
            <a:r>
              <a:rPr lang="ru-RU" dirty="0"/>
              <a:t>- учатся применять имеющиеся у них знания;</a:t>
            </a:r>
          </a:p>
          <a:p>
            <a:pPr marL="0" indent="0">
              <a:buNone/>
            </a:pPr>
            <a:r>
              <a:rPr lang="ru-RU" dirty="0"/>
              <a:t>-ставятся перед необходимостью поиска новых знаний;</a:t>
            </a:r>
          </a:p>
          <a:p>
            <a:pPr marL="0" indent="0">
              <a:buNone/>
            </a:pPr>
            <a:r>
              <a:rPr lang="ru-RU" dirty="0"/>
              <a:t>-получают богатый чувственный опыт, прежде всего касающийся свойств и качеств разнообразных предметов, окружающих их. </a:t>
            </a:r>
          </a:p>
          <a:p>
            <a:endParaRPr lang="zh-CN" altLang="en-US" dirty="0"/>
          </a:p>
        </p:txBody>
      </p:sp>
    </p:spTree>
    <p:extLst>
      <p:ext uri="{BB962C8B-B14F-4D97-AF65-F5344CB8AC3E}">
        <p14:creationId xmlns:p14="http://schemas.microsoft.com/office/powerpoint/2010/main" xmlns="" val="4601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i="1" dirty="0"/>
              <a:t>С детьми от шести до семи лет</a:t>
            </a:r>
            <a:r>
              <a:rPr lang="ru-RU" dirty="0"/>
              <a:t/>
            </a:r>
            <a:br>
              <a:rPr lang="ru-RU" dirty="0"/>
            </a:br>
            <a:endParaRPr lang="zh-CN" altLang="en-US" dirty="0"/>
          </a:p>
        </p:txBody>
      </p:sp>
      <p:sp>
        <p:nvSpPr>
          <p:cNvPr id="3" name="Content Placeholder 2"/>
          <p:cNvSpPr>
            <a:spLocks noGrp="1"/>
          </p:cNvSpPr>
          <p:nvPr>
            <p:ph idx="1"/>
          </p:nvPr>
        </p:nvSpPr>
        <p:spPr>
          <a:xfrm>
            <a:off x="179512" y="908720"/>
            <a:ext cx="8496944" cy="4752528"/>
          </a:xfrm>
        </p:spPr>
        <p:txBody>
          <a:bodyPr>
            <a:normAutofit/>
          </a:bodyPr>
          <a:lstStyle/>
          <a:p>
            <a:pPr marL="0" indent="0">
              <a:buNone/>
            </a:pPr>
            <a:r>
              <a:rPr lang="ru-RU" sz="2200" dirty="0" smtClean="0"/>
              <a:t>-внимание</a:t>
            </a:r>
            <a:r>
              <a:rPr lang="ru-RU" sz="2200" dirty="0"/>
              <a:t>, память, сосредоточенность </a:t>
            </a:r>
            <a:r>
              <a:rPr lang="ru-RU" sz="2200" b="1" dirty="0"/>
              <a:t>(«Кто ушёл?», «Что изменилось?», «Что спрятали?», «Какой картинки не хватает?», «Сделай также»);</a:t>
            </a:r>
          </a:p>
          <a:p>
            <a:pPr marL="0" indent="0">
              <a:buNone/>
            </a:pPr>
            <a:r>
              <a:rPr lang="ru-RU" sz="2200" dirty="0"/>
              <a:t>-развивают детские представления о качествах и свойствах предметов </a:t>
            </a:r>
            <a:r>
              <a:rPr lang="ru-RU" sz="2200" b="1" dirty="0"/>
              <a:t>(«Что из чего сделано», «Магазин «Ткани», «Угадай на ощупь», «Угадай на вкус», «Найди такой же предмет»( по цвету, величине, форме);</a:t>
            </a:r>
          </a:p>
          <a:p>
            <a:pPr marL="0" indent="0">
              <a:buNone/>
            </a:pPr>
            <a:r>
              <a:rPr lang="ru-RU" sz="2200" dirty="0"/>
              <a:t>-развивают логическое мышление </a:t>
            </a:r>
            <a:r>
              <a:rPr lang="ru-RU" sz="2200" b="1" dirty="0"/>
              <a:t>(«Что сначала, что потом», «Времена года», шашки, шахматы, «Сравни по величине») и </a:t>
            </a:r>
            <a:r>
              <a:rPr lang="ru-RU" sz="2200" dirty="0"/>
              <a:t>речь</a:t>
            </a:r>
            <a:r>
              <a:rPr lang="ru-RU" sz="2200" b="1" dirty="0"/>
              <a:t> («Слова наоборот», «Синонимы», «Придумывание стихов»)</a:t>
            </a:r>
            <a:r>
              <a:rPr lang="ru-RU" sz="2200" dirty="0"/>
              <a:t>.</a:t>
            </a:r>
          </a:p>
          <a:p>
            <a:endParaRPr lang="zh-CN" altLang="en-US" dirty="0"/>
          </a:p>
        </p:txBody>
      </p:sp>
    </p:spTree>
    <p:extLst>
      <p:ext uri="{BB962C8B-B14F-4D97-AF65-F5344CB8AC3E}">
        <p14:creationId xmlns:p14="http://schemas.microsoft.com/office/powerpoint/2010/main" xmlns="" val="361787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ru-RU" sz="3100" dirty="0"/>
              <a:t>Сюжетно-ролевая игра— </a:t>
            </a:r>
            <a:r>
              <a:rPr lang="ru-RU" sz="3100" dirty="0" smtClean="0"/>
              <a:t>это</a:t>
            </a:r>
            <a:br>
              <a:rPr lang="ru-RU" sz="3100" dirty="0" smtClean="0"/>
            </a:br>
            <a:r>
              <a:rPr lang="ru-RU" sz="3100" dirty="0">
                <a:solidFill>
                  <a:srgbClr val="FF0000"/>
                </a:solidFill>
                <a:ea typeface="+mn-ea"/>
                <a:cs typeface="+mn-cs"/>
                <a:hlinkClick r:id="rId3"/>
              </a:rPr>
              <a:t>ведущая деятельность</a:t>
            </a:r>
            <a:r>
              <a:rPr lang="ru-RU" sz="3100" dirty="0">
                <a:solidFill>
                  <a:srgbClr val="FF0000"/>
                </a:solidFill>
                <a:ea typeface="+mn-ea"/>
                <a:cs typeface="+mn-cs"/>
              </a:rPr>
              <a:t> </a:t>
            </a:r>
            <a:r>
              <a:rPr lang="ru-RU" sz="3100" dirty="0">
                <a:solidFill>
                  <a:prstClr val="black"/>
                </a:solidFill>
                <a:ea typeface="+mn-ea"/>
                <a:cs typeface="+mn-cs"/>
              </a:rPr>
              <a:t>дошкольного возраста. </a:t>
            </a:r>
            <a:r>
              <a:rPr lang="ru-RU" sz="2800" dirty="0">
                <a:solidFill>
                  <a:prstClr val="black"/>
                </a:solidFill>
                <a:ea typeface="+mn-ea"/>
                <a:cs typeface="+mn-cs"/>
              </a:rPr>
              <a:t/>
            </a:r>
            <a:br>
              <a:rPr lang="ru-RU" sz="2800" dirty="0">
                <a:solidFill>
                  <a:prstClr val="black"/>
                </a:solidFill>
                <a:ea typeface="+mn-ea"/>
                <a:cs typeface="+mn-cs"/>
              </a:rPr>
            </a:br>
            <a:endParaRPr lang="zh-CN" altLang="en-US" dirty="0"/>
          </a:p>
        </p:txBody>
      </p:sp>
      <p:sp>
        <p:nvSpPr>
          <p:cNvPr id="3" name="Content Placeholder 2"/>
          <p:cNvSpPr>
            <a:spLocks noGrp="1"/>
          </p:cNvSpPr>
          <p:nvPr>
            <p:ph idx="1"/>
          </p:nvPr>
        </p:nvSpPr>
        <p:spPr>
          <a:xfrm>
            <a:off x="0" y="1700808"/>
            <a:ext cx="9144000" cy="4425355"/>
          </a:xfrm>
        </p:spPr>
        <p:txBody>
          <a:bodyPr>
            <a:normAutofit/>
          </a:bodyPr>
          <a:lstStyle/>
          <a:p>
            <a:pPr marL="0" indent="0">
              <a:buNone/>
            </a:pPr>
            <a:r>
              <a:rPr lang="ru-RU" sz="2800" dirty="0" smtClean="0">
                <a:solidFill>
                  <a:srgbClr val="FF0000"/>
                </a:solidFill>
              </a:rPr>
              <a:t>Сюжетно-ролевая</a:t>
            </a:r>
            <a:r>
              <a:rPr lang="ru-RU" sz="2800" dirty="0" smtClean="0"/>
              <a:t> </a:t>
            </a:r>
            <a:r>
              <a:rPr lang="ru-RU" sz="2800" dirty="0"/>
              <a:t>игра </a:t>
            </a:r>
            <a:r>
              <a:rPr lang="ru-RU" sz="2800" dirty="0" smtClean="0"/>
              <a:t>в развернутом</a:t>
            </a:r>
            <a:r>
              <a:rPr lang="ru-RU" sz="2800" dirty="0"/>
              <a:t> виде представляет собой </a:t>
            </a:r>
            <a:r>
              <a:rPr lang="ru-RU" sz="2800" u="sng" dirty="0" smtClean="0">
                <a:solidFill>
                  <a:srgbClr val="FF0000"/>
                </a:solidFill>
              </a:rPr>
              <a:t>деятельность</a:t>
            </a:r>
            <a:r>
              <a:rPr lang="ru-RU" sz="2800" dirty="0"/>
              <a:t> </a:t>
            </a:r>
            <a:r>
              <a:rPr lang="ru-RU" sz="2800" dirty="0" smtClean="0"/>
              <a:t>          которой</a:t>
            </a:r>
            <a:r>
              <a:rPr lang="ru-RU" sz="2800" dirty="0"/>
              <a:t> дети берут на себя роли взрослых и в обобщенной форме в специально создаваемых игровых условиях воспроизводят</a:t>
            </a:r>
            <a:r>
              <a:rPr lang="ru-RU" sz="2800" dirty="0">
                <a:solidFill>
                  <a:srgbClr val="FF0000"/>
                </a:solidFill>
              </a:rPr>
              <a:t> </a:t>
            </a:r>
            <a:r>
              <a:rPr lang="ru-RU" sz="2800" u="sng" dirty="0">
                <a:solidFill>
                  <a:srgbClr val="FF0000"/>
                </a:solidFill>
                <a:hlinkClick r:id="rId4"/>
              </a:rPr>
              <a:t>деятельность</a:t>
            </a:r>
            <a:r>
              <a:rPr lang="ru-RU" sz="2800" dirty="0"/>
              <a:t> взрослых и отношения между ними. </a:t>
            </a:r>
          </a:p>
          <a:p>
            <a:endParaRPr lang="ru-RU" dirty="0"/>
          </a:p>
        </p:txBody>
      </p:sp>
    </p:spTree>
    <p:extLst>
      <p:ext uri="{BB962C8B-B14F-4D97-AF65-F5344CB8AC3E}">
        <p14:creationId xmlns:p14="http://schemas.microsoft.com/office/powerpoint/2010/main" xmlns="" val="3244367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188640"/>
            <a:ext cx="7772400" cy="1362075"/>
          </a:xfrm>
        </p:spPr>
        <p:txBody>
          <a:bodyPr/>
          <a:lstStyle/>
          <a:p>
            <a:pPr algn="ctr"/>
            <a:r>
              <a:rPr lang="ru-RU" dirty="0" smtClean="0">
                <a:solidFill>
                  <a:schemeClr val="tx2">
                    <a:lumMod val="75000"/>
                  </a:schemeClr>
                </a:solidFill>
              </a:rPr>
              <a:t>Играйте вместе с детьми-это улучшает взаимопонимание</a:t>
            </a:r>
            <a:endParaRPr lang="ru-RU" dirty="0">
              <a:solidFill>
                <a:schemeClr val="tx2">
                  <a:lumMod val="75000"/>
                </a:schemeClr>
              </a:solidFill>
            </a:endParaRPr>
          </a:p>
        </p:txBody>
      </p:sp>
    </p:spTree>
    <p:extLst>
      <p:ext uri="{BB962C8B-B14F-4D97-AF65-F5344CB8AC3E}">
        <p14:creationId xmlns:p14="http://schemas.microsoft.com/office/powerpoint/2010/main" xmlns="" val="2388968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sz="3600" b="1" dirty="0"/>
              <a:t>1. Соблюдение правил</a:t>
            </a:r>
            <a:r>
              <a:rPr lang="ru-RU" sz="3600" dirty="0"/>
              <a:t>.</a:t>
            </a:r>
            <a:endParaRPr lang="zh-CN" altLang="en-US" sz="3600" dirty="0"/>
          </a:p>
        </p:txBody>
      </p:sp>
      <p:sp>
        <p:nvSpPr>
          <p:cNvPr id="3" name="Content Placeholder 2"/>
          <p:cNvSpPr>
            <a:spLocks noGrp="1"/>
          </p:cNvSpPr>
          <p:nvPr>
            <p:ph idx="1"/>
          </p:nvPr>
        </p:nvSpPr>
        <p:spPr>
          <a:xfrm>
            <a:off x="457200" y="1052736"/>
            <a:ext cx="8219256" cy="3888433"/>
          </a:xfrm>
        </p:spPr>
        <p:txBody>
          <a:bodyPr>
            <a:normAutofit fontScale="92500" lnSpcReduction="20000"/>
          </a:bodyPr>
          <a:lstStyle/>
          <a:p>
            <a:pPr marL="0" indent="0">
              <a:buNone/>
            </a:pPr>
            <a:r>
              <a:rPr lang="ru-RU" dirty="0"/>
              <a:t>Правила регламентируют действия ребенка и взрослого и говорят, что иногда надо делать то, чего совсем не хочется. </a:t>
            </a:r>
            <a:r>
              <a:rPr lang="ru-RU" dirty="0" smtClean="0"/>
              <a:t>                                                                  Осваивая </a:t>
            </a:r>
            <a:r>
              <a:rPr lang="ru-RU" dirty="0"/>
              <a:t>в игре правила ролевого поведения, ребенок осваивает и моральные нормы, заключенные в роли</a:t>
            </a:r>
            <a:r>
              <a:rPr lang="ru-RU" dirty="0" smtClean="0"/>
              <a:t>.</a:t>
            </a:r>
          </a:p>
          <a:p>
            <a:pPr marL="0" indent="0">
              <a:buNone/>
            </a:pPr>
            <a:r>
              <a:rPr lang="ru-RU" sz="3600" b="1" dirty="0">
                <a:solidFill>
                  <a:prstClr val="black"/>
                </a:solidFill>
                <a:ea typeface="+mj-ea"/>
                <a:cs typeface="+mj-cs"/>
              </a:rPr>
              <a:t>2. Присвоение социального мотива </a:t>
            </a:r>
            <a:r>
              <a:rPr lang="ru-RU" sz="3600" b="1" dirty="0" smtClean="0">
                <a:solidFill>
                  <a:prstClr val="black"/>
                </a:solidFill>
                <a:ea typeface="+mj-ea"/>
                <a:cs typeface="+mj-cs"/>
              </a:rPr>
              <a:t>игр</a:t>
            </a:r>
          </a:p>
          <a:p>
            <a:pPr marL="0" lvl="0" indent="0">
              <a:buNone/>
            </a:pPr>
            <a:r>
              <a:rPr lang="ru-RU" dirty="0">
                <a:solidFill>
                  <a:prstClr val="black"/>
                </a:solidFill>
              </a:rPr>
              <a:t>Это возможность оказаться в мире взрослых и самому разобраться в системе их отношений. </a:t>
            </a:r>
          </a:p>
          <a:p>
            <a:pPr marL="0" indent="0">
              <a:buNone/>
            </a:pP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5736" y="4725144"/>
            <a:ext cx="1992830" cy="2291222"/>
          </a:xfrm>
          <a:prstGeom prst="rect">
            <a:avLst/>
          </a:prstGeom>
          <a:effectLst>
            <a:softEdge rad="127000"/>
          </a:effectLst>
        </p:spPr>
      </p:pic>
    </p:spTree>
    <p:extLst>
      <p:ext uri="{BB962C8B-B14F-4D97-AF65-F5344CB8AC3E}">
        <p14:creationId xmlns:p14="http://schemas.microsoft.com/office/powerpoint/2010/main" xmlns="" val="197923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u-RU" sz="4000" b="1" dirty="0"/>
              <a:t>3. Эмоциональное развитие</a:t>
            </a:r>
            <a:r>
              <a:rPr lang="ru-RU" b="1" dirty="0"/>
              <a:t/>
            </a:r>
            <a:br>
              <a:rPr lang="ru-RU" b="1" dirty="0"/>
            </a:br>
            <a:endParaRPr lang="zh-CN" altLang="en-US" dirty="0"/>
          </a:p>
        </p:txBody>
      </p:sp>
      <p:sp>
        <p:nvSpPr>
          <p:cNvPr id="3" name="Content Placeholder 2"/>
          <p:cNvSpPr>
            <a:spLocks noGrp="1"/>
          </p:cNvSpPr>
          <p:nvPr>
            <p:ph idx="1"/>
          </p:nvPr>
        </p:nvSpPr>
        <p:spPr>
          <a:xfrm>
            <a:off x="457200" y="620689"/>
            <a:ext cx="8507288" cy="3240360"/>
          </a:xfrm>
        </p:spPr>
        <p:txBody>
          <a:bodyPr>
            <a:normAutofit/>
          </a:bodyPr>
          <a:lstStyle/>
          <a:p>
            <a:pPr marL="0" indent="0">
              <a:buNone/>
            </a:pPr>
            <a:r>
              <a:rPr lang="ru-RU" sz="2800" dirty="0"/>
              <a:t>Игра ребенка очень богата эмоциями, причем часто теми, которые в жизни ему еще недоступны. Ребенок отличает игру от действительности, в речи дошкольников часто присутствуют слова «как будто», «понарошку», «по правде», но несмотря на это, игровые переживания всегда искренни. </a:t>
            </a:r>
            <a:endParaRPr lang="ru-RU" sz="2800" dirty="0" smtClean="0"/>
          </a:p>
          <a:p>
            <a:pPr marL="0" indent="0">
              <a:buNone/>
            </a:pPr>
            <a:endParaRPr lang="ru-RU" sz="2800" dirty="0"/>
          </a:p>
          <a:p>
            <a:endParaRPr lang="zh-CN" altLang="en-US"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3573016"/>
            <a:ext cx="3456384" cy="2781309"/>
          </a:xfrm>
          <a:prstGeom prst="rect">
            <a:avLst/>
          </a:prstGeom>
        </p:spPr>
      </p:pic>
    </p:spTree>
    <p:extLst>
      <p:ext uri="{BB962C8B-B14F-4D97-AF65-F5344CB8AC3E}">
        <p14:creationId xmlns:p14="http://schemas.microsoft.com/office/powerpoint/2010/main" xmlns="" val="1825952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rmAutofit fontScale="90000"/>
          </a:bodyPr>
          <a:lstStyle/>
          <a:p>
            <a:pPr marL="342900" lvl="0" indent="-342900" algn="r">
              <a:spcBef>
                <a:spcPct val="20000"/>
              </a:spcBef>
            </a:pPr>
            <a:r>
              <a:rPr lang="ru-RU" sz="2200" dirty="0">
                <a:solidFill>
                  <a:prstClr val="black"/>
                </a:solidFill>
                <a:ea typeface="+mn-ea"/>
                <a:cs typeface="+mn-cs"/>
              </a:rPr>
              <a:t>«Ребенок, создавая в ходе ролевой игры воображаемые ситуации, испытывает самые настоящие чувства». </a:t>
            </a:r>
            <a:r>
              <a:rPr lang="ru-RU" sz="3200" dirty="0">
                <a:solidFill>
                  <a:prstClr val="black"/>
                </a:solidFill>
                <a:ea typeface="+mn-ea"/>
                <a:cs typeface="+mn-cs"/>
              </a:rPr>
              <a:t/>
            </a:r>
            <a:br>
              <a:rPr lang="ru-RU" sz="3200" dirty="0">
                <a:solidFill>
                  <a:prstClr val="black"/>
                </a:solidFill>
                <a:ea typeface="+mn-ea"/>
                <a:cs typeface="+mn-cs"/>
              </a:rPr>
            </a:br>
            <a:r>
              <a:rPr lang="ru-RU" sz="3200" dirty="0" smtClean="0">
                <a:solidFill>
                  <a:prstClr val="black"/>
                </a:solidFill>
                <a:ea typeface="+mn-ea"/>
                <a:cs typeface="+mn-cs"/>
              </a:rPr>
              <a:t>                                                                                                </a:t>
            </a:r>
            <a:r>
              <a:rPr lang="ru-RU" sz="2200" i="1" dirty="0" smtClean="0">
                <a:solidFill>
                  <a:prstClr val="black"/>
                </a:solidFill>
                <a:ea typeface="+mn-ea"/>
                <a:cs typeface="+mn-cs"/>
              </a:rPr>
              <a:t>Л.С</a:t>
            </a:r>
            <a:r>
              <a:rPr lang="ru-RU" sz="2200" i="1" dirty="0">
                <a:solidFill>
                  <a:prstClr val="black"/>
                </a:solidFill>
                <a:ea typeface="+mn-ea"/>
                <a:cs typeface="+mn-cs"/>
              </a:rPr>
              <a:t>. Выготский</a:t>
            </a:r>
            <a:r>
              <a:rPr lang="ru-RU" sz="3200" dirty="0">
                <a:solidFill>
                  <a:prstClr val="black"/>
                </a:solidFill>
                <a:ea typeface="+mn-ea"/>
                <a:cs typeface="+mn-cs"/>
              </a:rPr>
              <a:t/>
            </a:r>
            <a:br>
              <a:rPr lang="ru-RU" sz="3200" dirty="0">
                <a:solidFill>
                  <a:prstClr val="black"/>
                </a:solidFill>
                <a:ea typeface="+mn-ea"/>
                <a:cs typeface="+mn-cs"/>
              </a:rPr>
            </a:br>
            <a:endParaRPr lang="zh-CN" alt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9793"/>
          <a:stretch/>
        </p:blipFill>
        <p:spPr bwMode="auto">
          <a:xfrm>
            <a:off x="2339752" y="2204864"/>
            <a:ext cx="6804248" cy="4603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1511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a:xfrm>
            <a:off x="3635896" y="1268760"/>
            <a:ext cx="5050904" cy="4857403"/>
          </a:xfrm>
        </p:spPr>
        <p:txBody>
          <a:bodyPr/>
          <a:lstStyle/>
          <a:p>
            <a:pPr marL="0" indent="0">
              <a:buNone/>
            </a:pPr>
            <a:r>
              <a:rPr lang="ru-RU" sz="2800" dirty="0"/>
              <a:t>По мере усложнения игры и игрового замысла чувства детей становятся все более осознанными и сложными. </a:t>
            </a:r>
          </a:p>
          <a:p>
            <a:pPr marL="0" indent="0">
              <a:buNone/>
            </a:pPr>
            <a:r>
              <a:rPr lang="ru-RU" sz="2800" dirty="0"/>
              <a:t>Сюжетно-ролевая игра — это школа чувств, в которой формируется эмоциональный мир ребенка. </a:t>
            </a:r>
          </a:p>
          <a:p>
            <a:endParaRPr lang="zh-CN" altLang="en-US" dirty="0"/>
          </a:p>
        </p:txBody>
      </p:sp>
      <p:pic>
        <p:nvPicPr>
          <p:cNvPr id="6148" name="Picture 4" descr="http://chgard76.tgl.net.ru/images/bta/amr/0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67" y="2276872"/>
            <a:ext cx="3462902"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2283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fontScale="90000"/>
          </a:bodyPr>
          <a:lstStyle/>
          <a:p>
            <a:pPr algn="l"/>
            <a:r>
              <a:rPr lang="ru-RU" sz="3100" b="1" dirty="0"/>
              <a:t>4. Развитие интеллекта</a:t>
            </a:r>
            <a:r>
              <a:rPr lang="ru-RU" dirty="0"/>
              <a:t/>
            </a:r>
            <a:br>
              <a:rPr lang="ru-RU" dirty="0"/>
            </a:br>
            <a:endParaRPr lang="zh-CN" altLang="en-US" dirty="0"/>
          </a:p>
        </p:txBody>
      </p:sp>
      <p:sp>
        <p:nvSpPr>
          <p:cNvPr id="3" name="Content Placeholder 2"/>
          <p:cNvSpPr>
            <a:spLocks noGrp="1"/>
          </p:cNvSpPr>
          <p:nvPr>
            <p:ph idx="1"/>
          </p:nvPr>
        </p:nvSpPr>
        <p:spPr>
          <a:xfrm>
            <a:off x="179512" y="836712"/>
            <a:ext cx="8640960" cy="3672409"/>
          </a:xfrm>
        </p:spPr>
        <p:txBody>
          <a:bodyPr>
            <a:normAutofit fontScale="70000" lnSpcReduction="20000"/>
          </a:bodyPr>
          <a:lstStyle/>
          <a:p>
            <a:pPr marL="0" indent="0">
              <a:buNone/>
            </a:pPr>
            <a:r>
              <a:rPr lang="ru-RU" sz="3400" dirty="0" smtClean="0"/>
              <a:t>Развитие </a:t>
            </a:r>
            <a:r>
              <a:rPr lang="ru-RU" sz="3400" dirty="0"/>
              <a:t>замысла в сюжетно-ролевой игре связано с общим умственным развитием ребенка, формированием его интересов </a:t>
            </a:r>
          </a:p>
          <a:p>
            <a:pPr marL="0" indent="0">
              <a:buNone/>
            </a:pPr>
            <a:r>
              <a:rPr lang="ru-RU" sz="3400" dirty="0" smtClean="0"/>
              <a:t>Продолжительное </a:t>
            </a:r>
            <a:r>
              <a:rPr lang="ru-RU" sz="3400" dirty="0"/>
              <a:t>пребывание ребенка в одной роли заставляет его глубже вникнуть в смысл того, что он изображает. </a:t>
            </a:r>
            <a:endParaRPr lang="ru-RU" sz="3400" dirty="0" smtClean="0"/>
          </a:p>
          <a:p>
            <a:pPr marL="0" lvl="0" indent="0">
              <a:buNone/>
            </a:pPr>
            <a:r>
              <a:rPr lang="ru-RU" sz="3600" b="1" dirty="0" smtClean="0">
                <a:solidFill>
                  <a:prstClr val="black"/>
                </a:solidFill>
                <a:ea typeface="+mj-ea"/>
                <a:cs typeface="+mj-cs"/>
              </a:rPr>
              <a:t>5</a:t>
            </a:r>
            <a:r>
              <a:rPr lang="ru-RU" sz="3600" b="1" dirty="0">
                <a:solidFill>
                  <a:prstClr val="black"/>
                </a:solidFill>
                <a:ea typeface="+mj-ea"/>
                <a:cs typeface="+mj-cs"/>
              </a:rPr>
              <a:t>. Развитие воображения и творчества</a:t>
            </a:r>
            <a:r>
              <a:rPr lang="ru-RU" sz="4000" b="1" dirty="0">
                <a:solidFill>
                  <a:prstClr val="black"/>
                </a:solidFill>
                <a:ea typeface="+mj-ea"/>
                <a:cs typeface="+mj-cs"/>
              </a:rPr>
              <a:t/>
            </a:r>
            <a:br>
              <a:rPr lang="ru-RU" sz="4000" b="1" dirty="0">
                <a:solidFill>
                  <a:prstClr val="black"/>
                </a:solidFill>
                <a:ea typeface="+mj-ea"/>
                <a:cs typeface="+mj-cs"/>
              </a:rPr>
            </a:br>
            <a:r>
              <a:rPr lang="ru-RU" dirty="0">
                <a:solidFill>
                  <a:prstClr val="black"/>
                </a:solidFill>
              </a:rPr>
              <a:t>Во время игры у них возникают новые идеи и образы. </a:t>
            </a:r>
          </a:p>
          <a:p>
            <a:pPr marL="0" lvl="0" indent="0">
              <a:buNone/>
            </a:pPr>
            <a:r>
              <a:rPr lang="ru-RU" dirty="0">
                <a:solidFill>
                  <a:prstClr val="black"/>
                </a:solidFill>
              </a:rPr>
              <a:t>Развитие игрового творчества проявляется и в комбинировании различных жизненных впечатлений в содержании игры.</a:t>
            </a:r>
          </a:p>
          <a:p>
            <a:pPr marL="0" indent="0">
              <a:buNone/>
            </a:pPr>
            <a:endParaRPr lang="ru-RU" sz="2800" dirty="0" smtClean="0"/>
          </a:p>
          <a:p>
            <a:pPr marL="0" indent="0">
              <a:buNone/>
            </a:pPr>
            <a:endParaRPr lang="ru-RU" sz="2800" dirty="0" smtClean="0"/>
          </a:p>
          <a:p>
            <a:pPr marL="0" indent="0">
              <a:buNone/>
            </a:pPr>
            <a:endParaRPr lang="ru-RU" sz="2800" dirty="0"/>
          </a:p>
          <a:p>
            <a:endParaRPr lang="zh-CN" altLang="en-US" i="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3501008"/>
            <a:ext cx="4297363" cy="3157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0594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6632"/>
            <a:ext cx="8229600" cy="4525963"/>
          </a:xfrm>
        </p:spPr>
        <p:txBody>
          <a:bodyPr>
            <a:normAutofit/>
          </a:bodyPr>
          <a:lstStyle/>
          <a:p>
            <a:pPr marL="0" indent="0">
              <a:buNone/>
            </a:pPr>
            <a:r>
              <a:rPr lang="ru-RU" sz="2800" dirty="0" smtClean="0"/>
              <a:t>Для </a:t>
            </a:r>
            <a:r>
              <a:rPr lang="ru-RU" sz="2800" dirty="0"/>
              <a:t>осуществления своего замысла в сюжетно-ролевой игре ребенку необходимы игрушки </a:t>
            </a:r>
            <a:r>
              <a:rPr lang="ru-RU" sz="2800" dirty="0" smtClean="0"/>
              <a:t>.</a:t>
            </a:r>
          </a:p>
          <a:p>
            <a:pPr marL="0" indent="0">
              <a:buNone/>
            </a:pPr>
            <a:r>
              <a:rPr lang="ru-RU" sz="2800" dirty="0" smtClean="0"/>
              <a:t>Способность </a:t>
            </a:r>
            <a:r>
              <a:rPr lang="ru-RU" sz="2800" dirty="0"/>
              <a:t>видеть в предмете несуществующие качества составляет одну из характерных особенностей детского периода</a:t>
            </a:r>
            <a:endParaRPr lang="zh-CN" altLang="en-US" sz="2800" dirty="0"/>
          </a:p>
          <a:p>
            <a:endParaRPr lang="zh-CN" altLang="en-US" dirty="0"/>
          </a:p>
        </p:txBody>
      </p:sp>
      <p:pic>
        <p:nvPicPr>
          <p:cNvPr id="4098" name="Picture 2" descr="http://xn--73-6kcteboqpm7d5b.xn--p1ai/file/112722gini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708920"/>
            <a:ext cx="5041655" cy="3312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4613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u-RU" sz="3600" b="1" dirty="0"/>
              <a:t>6. Развитие речи</a:t>
            </a:r>
            <a:endParaRPr lang="zh-CN" altLang="en-US" sz="3600" dirty="0"/>
          </a:p>
        </p:txBody>
      </p:sp>
      <p:sp>
        <p:nvSpPr>
          <p:cNvPr id="3" name="Content Placeholder 2"/>
          <p:cNvSpPr>
            <a:spLocks noGrp="1"/>
          </p:cNvSpPr>
          <p:nvPr>
            <p:ph idx="1"/>
          </p:nvPr>
        </p:nvSpPr>
        <p:spPr>
          <a:xfrm>
            <a:off x="457200" y="1556792"/>
            <a:ext cx="4474840" cy="4569371"/>
          </a:xfrm>
        </p:spPr>
        <p:txBody>
          <a:bodyPr/>
          <a:lstStyle/>
          <a:p>
            <a:pPr marL="0" indent="0">
              <a:buNone/>
            </a:pPr>
            <a:r>
              <a:rPr lang="ru-RU" sz="2800" dirty="0"/>
              <a:t>В создании образа особенно велика роль слова. Оно помогает ребенку выявить собственные мысли и чувства, понять переживания партнеров, согласовать с ними свои действия. </a:t>
            </a:r>
          </a:p>
          <a:p>
            <a:pPr marL="0" indent="0">
              <a:buNone/>
            </a:pPr>
            <a:endParaRPr lang="zh-CN" altLang="en-US" dirty="0"/>
          </a:p>
        </p:txBody>
      </p:sp>
      <p:pic>
        <p:nvPicPr>
          <p:cNvPr id="5124" name="Picture 4" descr="http://kartina.blogs.imc.edu.ru/wp-content/uploads/sites/34/2019/09/IMG-20190912-WA003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1484784"/>
            <a:ext cx="4223725"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845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Template>
  <TotalTime>154</TotalTime>
  <Words>402</Words>
  <Application>Microsoft Office PowerPoint</Application>
  <PresentationFormat>Экран (4:3)</PresentationFormat>
  <Paragraphs>77</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5</vt:lpstr>
      <vt:lpstr>МКДОУ «Детский сад № 3 п.Теплое» Консультация для родителей «Сюжетно-ролевая игра, как фактор полноценного развития детей» </vt:lpstr>
      <vt:lpstr>Сюжетно-ролевая игра— это ведущая деятельность дошкольного возраста.  </vt:lpstr>
      <vt:lpstr>1. Соблюдение правил.</vt:lpstr>
      <vt:lpstr>3. Эмоциональное развитие </vt:lpstr>
      <vt:lpstr>«Ребенок, создавая в ходе ролевой игры воображаемые ситуации, испытывает самые настоящие чувства».                                                                                                  Л.С. Выготский </vt:lpstr>
      <vt:lpstr>Слайд 6</vt:lpstr>
      <vt:lpstr>4. Развитие интеллекта </vt:lpstr>
      <vt:lpstr>Слайд 8</vt:lpstr>
      <vt:lpstr>6. Развитие речи</vt:lpstr>
      <vt:lpstr>Слайд 10</vt:lpstr>
      <vt:lpstr>Между речью и игрой существует двусторонняя связь. С одной стороны, в игре развивается и активизируется речь, а с другой — под влиянием развития речи получает свое развитие и сама игра.  В старшем дошкольном возрасте иногда целые эпизоды игры создаются с помощью слова </vt:lpstr>
      <vt:lpstr>7.Развитие самостоятельности</vt:lpstr>
      <vt:lpstr>Слайд 13</vt:lpstr>
      <vt:lpstr>Слайд 14</vt:lpstr>
      <vt:lpstr>Игры для разных возрастов</vt:lpstr>
      <vt:lpstr>   С малышами до трёх лет:  </vt:lpstr>
      <vt:lpstr>С детьми от трёх до семи лет:  </vt:lpstr>
      <vt:lpstr>С детьми от шести до семи лет  </vt:lpstr>
      <vt:lpstr>С детьми от шести до семи лет </vt:lpstr>
      <vt:lpstr>Играйте вместе с детьми-это улучшает взаимопонимание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Disney</dc:subject>
  <dc:creator>Светлана</dc:creator>
  <cp:keywords>Disney,free,cartoon,PowerPoint templates</cp:keywords>
  <dc:description>Made by Moyea Software. To find more free PowerPoint templates, please visit http://www.dvd-ppt-slideshow.com/powerpoint-knowledge/powerpoint-templates.html</dc:description>
  <cp:lastModifiedBy>Буева</cp:lastModifiedBy>
  <cp:revision>20</cp:revision>
  <dcterms:created xsi:type="dcterms:W3CDTF">2015-09-21T07:50:50Z</dcterms:created>
  <dcterms:modified xsi:type="dcterms:W3CDTF">2020-06-10T09:18:35Z</dcterms:modified>
  <cp:category>cartoon</cp:category>
</cp:coreProperties>
</file>