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0" r:id="rId3"/>
    <p:sldId id="267" r:id="rId4"/>
    <p:sldId id="266" r:id="rId5"/>
    <p:sldId id="268" r:id="rId6"/>
    <p:sldId id="271" r:id="rId7"/>
  </p:sldIdLst>
  <p:sldSz cx="10477500" cy="7345363"/>
  <p:notesSz cx="6858000" cy="9144000"/>
  <p:defaultTextStyle>
    <a:defPPr>
      <a:defRPr lang="ru-RU"/>
    </a:defPPr>
    <a:lvl1pPr marL="0" algn="l" defTabSz="10183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184" algn="l" defTabSz="10183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367" algn="l" defTabSz="10183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7551" algn="l" defTabSz="10183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6735" algn="l" defTabSz="10183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5918" algn="l" defTabSz="10183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5102" algn="l" defTabSz="10183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4285" algn="l" defTabSz="10183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3469" algn="l" defTabSz="10183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979" y="29"/>
      </p:cViewPr>
      <p:guideLst>
        <p:guide orient="horz" pos="2314"/>
        <p:guide pos="33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813" y="2281824"/>
            <a:ext cx="8905875" cy="157449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25" y="4162373"/>
            <a:ext cx="7334250" cy="18771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3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5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5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4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96187" y="294156"/>
            <a:ext cx="2357438" cy="6267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3875" y="294156"/>
            <a:ext cx="6897688" cy="6267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650" y="4720076"/>
            <a:ext cx="8905875" cy="1458871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650" y="3113279"/>
            <a:ext cx="8905875" cy="160679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18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36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5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67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59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51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42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34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23875" y="1713919"/>
            <a:ext cx="4627563" cy="484760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26062" y="1713919"/>
            <a:ext cx="4627563" cy="484760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875" y="1644205"/>
            <a:ext cx="4629382" cy="68522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84" indent="0">
              <a:buNone/>
              <a:defRPr sz="2200" b="1"/>
            </a:lvl2pPr>
            <a:lvl3pPr marL="1018367" indent="0">
              <a:buNone/>
              <a:defRPr sz="2000" b="1"/>
            </a:lvl3pPr>
            <a:lvl4pPr marL="1527551" indent="0">
              <a:buNone/>
              <a:defRPr sz="1800" b="1"/>
            </a:lvl4pPr>
            <a:lvl5pPr marL="2036735" indent="0">
              <a:buNone/>
              <a:defRPr sz="1800" b="1"/>
            </a:lvl5pPr>
            <a:lvl6pPr marL="2545918" indent="0">
              <a:buNone/>
              <a:defRPr sz="1800" b="1"/>
            </a:lvl6pPr>
            <a:lvl7pPr marL="3055102" indent="0">
              <a:buNone/>
              <a:defRPr sz="1800" b="1"/>
            </a:lvl7pPr>
            <a:lvl8pPr marL="3564285" indent="0">
              <a:buNone/>
              <a:defRPr sz="1800" b="1"/>
            </a:lvl8pPr>
            <a:lvl9pPr marL="407346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3875" y="2329432"/>
            <a:ext cx="4629382" cy="423208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22425" y="1644205"/>
            <a:ext cx="4631201" cy="68522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184" indent="0">
              <a:buNone/>
              <a:defRPr sz="2200" b="1"/>
            </a:lvl2pPr>
            <a:lvl3pPr marL="1018367" indent="0">
              <a:buNone/>
              <a:defRPr sz="2000" b="1"/>
            </a:lvl3pPr>
            <a:lvl4pPr marL="1527551" indent="0">
              <a:buNone/>
              <a:defRPr sz="1800" b="1"/>
            </a:lvl4pPr>
            <a:lvl5pPr marL="2036735" indent="0">
              <a:buNone/>
              <a:defRPr sz="1800" b="1"/>
            </a:lvl5pPr>
            <a:lvl6pPr marL="2545918" indent="0">
              <a:buNone/>
              <a:defRPr sz="1800" b="1"/>
            </a:lvl6pPr>
            <a:lvl7pPr marL="3055102" indent="0">
              <a:buNone/>
              <a:defRPr sz="1800" b="1"/>
            </a:lvl7pPr>
            <a:lvl8pPr marL="3564285" indent="0">
              <a:buNone/>
              <a:defRPr sz="1800" b="1"/>
            </a:lvl8pPr>
            <a:lvl9pPr marL="4073469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22425" y="2329432"/>
            <a:ext cx="4631201" cy="423208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3876" y="292454"/>
            <a:ext cx="3447025" cy="124463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96411" y="292455"/>
            <a:ext cx="5857214" cy="62690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3876" y="1537086"/>
            <a:ext cx="3447025" cy="5024433"/>
          </a:xfrm>
        </p:spPr>
        <p:txBody>
          <a:bodyPr/>
          <a:lstStyle>
            <a:lvl1pPr marL="0" indent="0">
              <a:buNone/>
              <a:defRPr sz="1600"/>
            </a:lvl1pPr>
            <a:lvl2pPr marL="509184" indent="0">
              <a:buNone/>
              <a:defRPr sz="1300"/>
            </a:lvl2pPr>
            <a:lvl3pPr marL="1018367" indent="0">
              <a:buNone/>
              <a:defRPr sz="1100"/>
            </a:lvl3pPr>
            <a:lvl4pPr marL="1527551" indent="0">
              <a:buNone/>
              <a:defRPr sz="1000"/>
            </a:lvl4pPr>
            <a:lvl5pPr marL="2036735" indent="0">
              <a:buNone/>
              <a:defRPr sz="1000"/>
            </a:lvl5pPr>
            <a:lvl6pPr marL="2545918" indent="0">
              <a:buNone/>
              <a:defRPr sz="1000"/>
            </a:lvl6pPr>
            <a:lvl7pPr marL="3055102" indent="0">
              <a:buNone/>
              <a:defRPr sz="1000"/>
            </a:lvl7pPr>
            <a:lvl8pPr marL="3564285" indent="0">
              <a:buNone/>
              <a:defRPr sz="1000"/>
            </a:lvl8pPr>
            <a:lvl9pPr marL="407346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3663" y="5141754"/>
            <a:ext cx="6286500" cy="60701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53663" y="656322"/>
            <a:ext cx="6286500" cy="4407218"/>
          </a:xfrm>
        </p:spPr>
        <p:txBody>
          <a:bodyPr/>
          <a:lstStyle>
            <a:lvl1pPr marL="0" indent="0">
              <a:buNone/>
              <a:defRPr sz="3600"/>
            </a:lvl1pPr>
            <a:lvl2pPr marL="509184" indent="0">
              <a:buNone/>
              <a:defRPr sz="3100"/>
            </a:lvl2pPr>
            <a:lvl3pPr marL="1018367" indent="0">
              <a:buNone/>
              <a:defRPr sz="2700"/>
            </a:lvl3pPr>
            <a:lvl4pPr marL="1527551" indent="0">
              <a:buNone/>
              <a:defRPr sz="2200"/>
            </a:lvl4pPr>
            <a:lvl5pPr marL="2036735" indent="0">
              <a:buNone/>
              <a:defRPr sz="2200"/>
            </a:lvl5pPr>
            <a:lvl6pPr marL="2545918" indent="0">
              <a:buNone/>
              <a:defRPr sz="2200"/>
            </a:lvl6pPr>
            <a:lvl7pPr marL="3055102" indent="0">
              <a:buNone/>
              <a:defRPr sz="2200"/>
            </a:lvl7pPr>
            <a:lvl8pPr marL="3564285" indent="0">
              <a:buNone/>
              <a:defRPr sz="2200"/>
            </a:lvl8pPr>
            <a:lvl9pPr marL="4073469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53663" y="5748767"/>
            <a:ext cx="6286500" cy="862059"/>
          </a:xfrm>
        </p:spPr>
        <p:txBody>
          <a:bodyPr/>
          <a:lstStyle>
            <a:lvl1pPr marL="0" indent="0">
              <a:buNone/>
              <a:defRPr sz="1600"/>
            </a:lvl1pPr>
            <a:lvl2pPr marL="509184" indent="0">
              <a:buNone/>
              <a:defRPr sz="1300"/>
            </a:lvl2pPr>
            <a:lvl3pPr marL="1018367" indent="0">
              <a:buNone/>
              <a:defRPr sz="1100"/>
            </a:lvl3pPr>
            <a:lvl4pPr marL="1527551" indent="0">
              <a:buNone/>
              <a:defRPr sz="1000"/>
            </a:lvl4pPr>
            <a:lvl5pPr marL="2036735" indent="0">
              <a:buNone/>
              <a:defRPr sz="1000"/>
            </a:lvl5pPr>
            <a:lvl6pPr marL="2545918" indent="0">
              <a:buNone/>
              <a:defRPr sz="1000"/>
            </a:lvl6pPr>
            <a:lvl7pPr marL="3055102" indent="0">
              <a:buNone/>
              <a:defRPr sz="1000"/>
            </a:lvl7pPr>
            <a:lvl8pPr marL="3564285" indent="0">
              <a:buNone/>
              <a:defRPr sz="1000"/>
            </a:lvl8pPr>
            <a:lvl9pPr marL="407346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3875" y="294155"/>
            <a:ext cx="9429750" cy="1224227"/>
          </a:xfrm>
          <a:prstGeom prst="rect">
            <a:avLst/>
          </a:prstGeom>
        </p:spPr>
        <p:txBody>
          <a:bodyPr vert="horz" lIns="101837" tIns="50918" rIns="101837" bIns="5091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875" y="1713919"/>
            <a:ext cx="9429750" cy="4847600"/>
          </a:xfrm>
          <a:prstGeom prst="rect">
            <a:avLst/>
          </a:prstGeom>
        </p:spPr>
        <p:txBody>
          <a:bodyPr vert="horz" lIns="101837" tIns="50918" rIns="101837" bIns="5091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23875" y="6808064"/>
            <a:ext cx="2444750" cy="391073"/>
          </a:xfrm>
          <a:prstGeom prst="rect">
            <a:avLst/>
          </a:prstGeom>
        </p:spPr>
        <p:txBody>
          <a:bodyPr vert="horz" lIns="101837" tIns="50918" rIns="101837" bIns="5091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C1673-2E86-4C65-870F-E150D7A32461}" type="datetimeFigureOut">
              <a:rPr lang="ru-RU" smtClean="0"/>
              <a:pPr/>
              <a:t>09.06.2020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79813" y="6808064"/>
            <a:ext cx="3317875" cy="391073"/>
          </a:xfrm>
          <a:prstGeom prst="rect">
            <a:avLst/>
          </a:prstGeom>
        </p:spPr>
        <p:txBody>
          <a:bodyPr vert="horz" lIns="101837" tIns="50918" rIns="101837" bIns="5091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508875" y="6808064"/>
            <a:ext cx="2444750" cy="391073"/>
          </a:xfrm>
          <a:prstGeom prst="rect">
            <a:avLst/>
          </a:prstGeom>
        </p:spPr>
        <p:txBody>
          <a:bodyPr vert="horz" lIns="101837" tIns="50918" rIns="101837" bIns="50918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C6BA6-FEDA-4874-A97C-4781B4328F1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367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888" indent="-381888" algn="l" defTabSz="101836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423" indent="-318240" algn="l" defTabSz="1018367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2959" indent="-254592" algn="l" defTabSz="101836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143" indent="-254592" algn="l" defTabSz="1018367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1326" indent="-254592" algn="l" defTabSz="1018367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0510" indent="-254592" algn="l" defTabSz="101836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9694" indent="-254592" algn="l" defTabSz="101836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18877" indent="-254592" algn="l" defTabSz="101836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8061" indent="-254592" algn="l" defTabSz="101836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183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184" algn="l" defTabSz="10183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367" algn="l" defTabSz="10183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7551" algn="l" defTabSz="10183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6735" algn="l" defTabSz="10183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5918" algn="l" defTabSz="10183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5102" algn="l" defTabSz="10183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4285" algn="l" defTabSz="10183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3469" algn="l" defTabSz="10183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.depositphotos.com/1719108/1368/i/950/depositphotos_13686657-stock-photo-the-framing-for-misc-us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10477499" cy="7345363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566342" y="3071724"/>
            <a:ext cx="74168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Консультация для родителей.</a:t>
            </a:r>
          </a:p>
          <a:p>
            <a:pPr lvl="0"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Играем вместе с детьми»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54374" y="864369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МКДОУ «Детский сад № 3 п. Теплое»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02446" y="5688905"/>
            <a:ext cx="6496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Подготовил : воспитатель старшей группы </a:t>
            </a:r>
          </a:p>
          <a:p>
            <a:pPr algn="ctr"/>
            <a:r>
              <a:rPr lang="ru-RU" dirty="0" smtClean="0"/>
              <a:t>Мысик С.Н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.depositphotos.com/1719108/1368/i/950/depositphotos_13686657-stock-photo-the-framing-for-misc-us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10477499" cy="7345363"/>
          </a:xfrm>
          <a:prstGeom prst="rect">
            <a:avLst/>
          </a:prstGeom>
          <a:noFill/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854374" y="460301"/>
            <a:ext cx="6264696" cy="5519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37" tIns="50918" rIns="101837" bIns="50918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ребёнка дошкольного возраста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ИГРА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является ведущей деятельностью, в которой проходит его психическое развитие, формируется личность в целом.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Жизнь взрослых интересует детей не только своей внешней стороной. Их привлекает внутренний мир людей, взаимоотношения между ними, отношение родителей друг к другу, к друзьям, к другим близким, самому ребёнку. Их отношение к труду, к окружающим предметам.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подражают родителям: манере обращаться с окружающими, их поступками, трудовым действиям. И всё это они переносят в свои игры, закрепляя, таким образом, накопленный опыт поведения, формы отношения.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накоплением жизненного опыта, под влиянием обучения, воспитания – игры детей становятся более содержательными, разнообразными по сюжетам, тематике, по количеству исполняемых ролей, участников игры. В играх ребёнок начинает отражать не только быт семьи, факты, непосредственно воспринимаемые им. Но и образы героев прочитанных ему сказок, рассказов, которые ему надо создать по представлению.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802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.depositphotos.com/1719108/1368/i/950/depositphotos_13686657-stock-photo-the-framing-for-misc-us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" y="0"/>
            <a:ext cx="10477499" cy="7345363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854374" y="1098465"/>
            <a:ext cx="6696744" cy="5612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37" tIns="50918" rIns="101837" bIns="50918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Совместные игры родителей с детьми духовно и эмоционально обогащает детей, удовлетворяют потребность в общении с близкими людьми, укрепляют веру в свои силы.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Одним из важнейших способов развитию игры маленького ребёнка, является подбор игрушек по возрасту. Для малыша игрушка – центр игры, материальная опора. Она наталкивает его на тему игры, рождает новые связи, вызывает желание действовать с ней, обогащает чувственный опыт. Но игрушки, которые нравятся взрослым, не всегда оказывают воспитательное значение для детей. Иногда простая коробка из-под обуви ценнее любой заводной игрушки. Коробка может быть прицепом для машины, в которой можно перевозить кубики, солдат, кирпичики, или устроить в коробке коляску для кукол.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Участие взрослых в играх детей может быть разным. Если ребёнку только что купили игрушку, и он знает, как ей играть, лучше предоставить ему возможность действовать самостоятельно. Ровный, спокойный, доброжелательный тон равного по игре партнёра вселяет ребёнку уверенность в том, что его понимают, с ним хотят играть.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8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8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.depositphotos.com/1719108/1368/i/950/depositphotos_13686657-stock-photo-the-framing-for-misc-us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10477499" cy="7345363"/>
          </a:xfrm>
          <a:prstGeom prst="rect">
            <a:avLst/>
          </a:prstGeom>
          <a:noFill/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309660" y="1453754"/>
            <a:ext cx="7367044" cy="4257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37" tIns="50918" rIns="101837" bIns="50918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509184" algn="l"/>
              </a:tabLst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09184" algn="l"/>
              </a:tabLst>
            </a:pP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Ребёнок очень рад минутам, подаренным ему родителями в игре.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09184" algn="l"/>
              </a:tabLst>
            </a:pP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Игрой можно увлечь, заставить играть нельзя!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09184" algn="l"/>
              </a:tabLst>
            </a:pP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Природа игры такова, что при отсутствии абсолютной добровольности, она перестает быть игрой.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09184" algn="l"/>
              </a:tabLst>
            </a:pP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объясняйте ребенку, как надо играть, а играйте вместе с ним , принимая позицию партнера, а не учителя.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09184" algn="l"/>
              </a:tabLst>
            </a:pP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забывайте о своевременном переходе ребенка к более сложным способам игры, используя для этого ее особые формы и развертывая соответствующим образом ее сюжет.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09184" algn="l"/>
              </a:tabLst>
            </a:pPr>
            <a:r>
              <a:rPr lang="ru-RU" sz="1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упускайте из виду, что ребенок должен научиться согласовывать игровые действия с партнерами-сверстниками, поэтому не стремитесь все время угадывать направление его мысли. Партнеры по игре должны пояснять смысл игровых действий друг другу. Делайте это сами и стимулируйте к этому ребенка.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.depositphotos.com/1719108/1368/i/950/depositphotos_13686657-stock-photo-the-framing-for-misc-us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" y="0"/>
            <a:ext cx="10477499" cy="7345363"/>
          </a:xfrm>
          <a:prstGeom prst="rect">
            <a:avLst/>
          </a:prstGeom>
          <a:noFill/>
        </p:spPr>
      </p:pic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064092" y="3104224"/>
            <a:ext cx="8103711" cy="111849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1837" tIns="50918" rIns="101837" bIns="50918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i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Доставьте радость своему ребенку и себе заодно — поиграйте вместе. Не знаете, во что? Посмотрите </a:t>
            </a:r>
            <a:r>
              <a:rPr lang="ru-RU" sz="2200" b="1" i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200" b="1" i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предлагаемые  игры не просто интересные, но и полезные</a:t>
            </a:r>
            <a:r>
              <a:rPr lang="ru-RU" sz="2200" b="1" i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https://sun9-46.userapi.com/c854224/v854224792/143030/6d0LqlN1V9w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589" y="1042418"/>
            <a:ext cx="2016115" cy="2029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.sakh.com/i/b/market/2019/12/30/4db0c1a307cb169e3d091782d3576e49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086" y="1221936"/>
            <a:ext cx="2539506" cy="167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razvitie-krohi.ru/wp-content/uploads/2015/12/roditeli-igrayut-s-detmi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572" y="4160244"/>
            <a:ext cx="2270020" cy="1703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www.culture.ru/storage/images/fc4dd2cce03a6fcb34cade377fee4bda/3ce54b0fef99049d26d03b0f884896d9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2928" y="4114970"/>
            <a:ext cx="2509983" cy="1505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ds24-vasilek.klgd.prosadiki.ru/media/2020/04/27/1255523113/Povar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830" y="1221936"/>
            <a:ext cx="2257198" cy="174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im0-tub-ru.yandex.net/i?id=249df57d319e668c1840e1b706f33859-l&amp;n=1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095" y="4867965"/>
            <a:ext cx="2632751" cy="197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t.depositphotos.com/1719108/1368/i/950/depositphotos_13686657-stock-photo-the-framing-for-misc-us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" y="0"/>
            <a:ext cx="10477499" cy="7345363"/>
          </a:xfrm>
          <a:prstGeom prst="rect">
            <a:avLst/>
          </a:prstGeom>
          <a:noFill/>
        </p:spPr>
      </p:pic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064092" y="3196557"/>
            <a:ext cx="8103711" cy="93382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1837" tIns="50918" rIns="101837" bIns="50918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7182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411</Words>
  <Application>Microsoft Office PowerPoint</Application>
  <PresentationFormat>Произвольный</PresentationFormat>
  <Paragraphs>27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Светлана</cp:lastModifiedBy>
  <cp:revision>19</cp:revision>
  <dcterms:created xsi:type="dcterms:W3CDTF">2018-11-15T13:42:52Z</dcterms:created>
  <dcterms:modified xsi:type="dcterms:W3CDTF">2020-06-09T09:26:48Z</dcterms:modified>
</cp:coreProperties>
</file>