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9" r:id="rId4"/>
    <p:sldId id="261" r:id="rId5"/>
    <p:sldId id="263" r:id="rId6"/>
    <p:sldId id="281" r:id="rId7"/>
    <p:sldId id="264" r:id="rId8"/>
    <p:sldId id="265" r:id="rId9"/>
    <p:sldId id="266" r:id="rId10"/>
    <p:sldId id="267" r:id="rId11"/>
    <p:sldId id="268" r:id="rId12"/>
    <p:sldId id="269" r:id="rId13"/>
    <p:sldId id="282"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3333FF"/>
    <a:srgbClr val="FF0066"/>
    <a:srgbClr val="990099"/>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26"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718925-D407-4788-AB01-F0CCA1F5B576}" type="datetimeFigureOut">
              <a:rPr lang="ru-RU" smtClean="0"/>
              <a:t>17.06.2020</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3DF2E-8B1F-4D94-B2F5-0962EBA9C42E}" type="slidenum">
              <a:rPr lang="ru-RU" smtClean="0"/>
              <a:t>‹#›</a:t>
            </a:fld>
            <a:endParaRPr lang="ru-RU"/>
          </a:p>
        </p:txBody>
      </p:sp>
    </p:spTree>
    <p:extLst>
      <p:ext uri="{BB962C8B-B14F-4D97-AF65-F5344CB8AC3E}">
        <p14:creationId xmlns:p14="http://schemas.microsoft.com/office/powerpoint/2010/main" val="3068376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63DF2E-8B1F-4D94-B2F5-0962EBA9C42E}" type="slidenum">
              <a:rPr lang="ru-RU" smtClean="0"/>
              <a:t>2</a:t>
            </a:fld>
            <a:endParaRPr lang="ru-RU"/>
          </a:p>
        </p:txBody>
      </p:sp>
    </p:spTree>
    <p:extLst>
      <p:ext uri="{BB962C8B-B14F-4D97-AF65-F5344CB8AC3E}">
        <p14:creationId xmlns:p14="http://schemas.microsoft.com/office/powerpoint/2010/main" val="2921369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63DF2E-8B1F-4D94-B2F5-0962EBA9C42E}" type="slidenum">
              <a:rPr lang="ru-RU" smtClean="0"/>
              <a:t>9</a:t>
            </a:fld>
            <a:endParaRPr lang="ru-RU"/>
          </a:p>
        </p:txBody>
      </p:sp>
    </p:spTree>
    <p:extLst>
      <p:ext uri="{BB962C8B-B14F-4D97-AF65-F5344CB8AC3E}">
        <p14:creationId xmlns:p14="http://schemas.microsoft.com/office/powerpoint/2010/main" val="3787931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63DF2E-8B1F-4D94-B2F5-0962EBA9C42E}" type="slidenum">
              <a:rPr lang="ru-RU" smtClean="0"/>
              <a:t>10</a:t>
            </a:fld>
            <a:endParaRPr lang="ru-RU"/>
          </a:p>
        </p:txBody>
      </p:sp>
    </p:spTree>
    <p:extLst>
      <p:ext uri="{BB962C8B-B14F-4D97-AF65-F5344CB8AC3E}">
        <p14:creationId xmlns:p14="http://schemas.microsoft.com/office/powerpoint/2010/main" val="2831728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17.06.2020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17.06.2020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17.06.2020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17.06.2020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17.06.2020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17.06.2020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17.06.2020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17.06.2020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17.06.2020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17.06.2020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17.06.2020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17.06.2020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министратор\Desktop\det_albm_12.jpg"/>
          <p:cNvPicPr>
            <a:picLocks noChangeAspect="1" noChangeArrowheads="1"/>
          </p:cNvPicPr>
          <p:nvPr/>
        </p:nvPicPr>
        <p:blipFill>
          <a:blip r:embed="rId2" cstate="print"/>
          <a:srcRect/>
          <a:stretch>
            <a:fillRect/>
          </a:stretch>
        </p:blipFill>
        <p:spPr bwMode="auto">
          <a:xfrm>
            <a:off x="1" y="1242"/>
            <a:ext cx="9143999" cy="6856758"/>
          </a:xfrm>
          <a:prstGeom prst="rect">
            <a:avLst/>
          </a:prstGeom>
          <a:noFill/>
        </p:spPr>
      </p:pic>
      <p:sp>
        <p:nvSpPr>
          <p:cNvPr id="2" name="Заголовок 1"/>
          <p:cNvSpPr>
            <a:spLocks noGrp="1"/>
          </p:cNvSpPr>
          <p:nvPr>
            <p:ph type="ctrTitle"/>
          </p:nvPr>
        </p:nvSpPr>
        <p:spPr>
          <a:xfrm>
            <a:off x="971600" y="1844824"/>
            <a:ext cx="7628384" cy="2387761"/>
          </a:xfrm>
        </p:spPr>
        <p:txBody>
          <a:bodyPr>
            <a:noAutofit/>
          </a:bodyPr>
          <a:lstStyle/>
          <a:p>
            <a:r>
              <a:rPr lang="ru-RU" sz="6000" b="1" dirty="0" smtClean="0">
                <a:solidFill>
                  <a:srgbClr val="FF0000"/>
                </a:solidFill>
                <a:latin typeface="Monotype Corsiva" pitchFamily="66" charset="0"/>
              </a:rPr>
              <a:t>Здравствуй лето </a:t>
            </a:r>
            <a:r>
              <a:rPr lang="ru-RU" sz="6000" b="1" dirty="0">
                <a:solidFill>
                  <a:srgbClr val="FF0000"/>
                </a:solidFill>
                <a:latin typeface="Monotype Corsiva" pitchFamily="66" charset="0"/>
              </a:rPr>
              <a:t>!</a:t>
            </a:r>
            <a:br>
              <a:rPr lang="ru-RU" sz="6000" b="1" dirty="0">
                <a:solidFill>
                  <a:srgbClr val="FF0000"/>
                </a:solidFill>
                <a:latin typeface="Monotype Corsiva" pitchFamily="66" charset="0"/>
              </a:rPr>
            </a:br>
            <a:r>
              <a:rPr lang="ru-RU" sz="6000" b="1" dirty="0">
                <a:solidFill>
                  <a:srgbClr val="FF0000"/>
                </a:solidFill>
                <a:latin typeface="Monotype Corsiva" pitchFamily="66" charset="0"/>
              </a:rPr>
              <a:t>Безопасное </a:t>
            </a:r>
            <a:r>
              <a:rPr lang="ru-RU" sz="6000" b="1" dirty="0" smtClean="0">
                <a:solidFill>
                  <a:srgbClr val="FF0000"/>
                </a:solidFill>
                <a:latin typeface="Monotype Corsiva" pitchFamily="66" charset="0"/>
              </a:rPr>
              <a:t>лето !</a:t>
            </a:r>
            <a:r>
              <a:rPr lang="ru-RU" sz="6000" b="1" dirty="0">
                <a:solidFill>
                  <a:srgbClr val="FF0000"/>
                </a:solidFill>
                <a:latin typeface="Monotype Corsiva" pitchFamily="66" charset="0"/>
              </a:rPr>
              <a:t/>
            </a:r>
            <a:br>
              <a:rPr lang="ru-RU" sz="6000" b="1" dirty="0">
                <a:solidFill>
                  <a:srgbClr val="FF0000"/>
                </a:solidFill>
                <a:latin typeface="Monotype Corsiva" pitchFamily="66" charset="0"/>
              </a:rPr>
            </a:br>
            <a:r>
              <a:rPr lang="ru-RU" sz="2800" b="1" dirty="0">
                <a:solidFill>
                  <a:srgbClr val="C00000"/>
                </a:solidFill>
                <a:latin typeface="Monotype Corsiva" pitchFamily="66" charset="0"/>
              </a:rPr>
              <a:t>(загадки-подсказки)</a:t>
            </a:r>
          </a:p>
        </p:txBody>
      </p:sp>
      <p:sp>
        <p:nvSpPr>
          <p:cNvPr id="3" name="Прямоугольник 2"/>
          <p:cNvSpPr/>
          <p:nvPr/>
        </p:nvSpPr>
        <p:spPr>
          <a:xfrm>
            <a:off x="3707904" y="4941168"/>
            <a:ext cx="5328592" cy="1631216"/>
          </a:xfrm>
          <a:prstGeom prst="rect">
            <a:avLst/>
          </a:prstGeom>
        </p:spPr>
        <p:txBody>
          <a:bodyPr wrap="square">
            <a:spAutoFit/>
          </a:bodyPr>
          <a:lstStyle/>
          <a:p>
            <a:pPr lvl="0" algn="ctr"/>
            <a:endParaRPr lang="ru-RU" sz="2000" b="1" dirty="0" smtClean="0">
              <a:latin typeface="Times New Roman" pitchFamily="18" charset="0"/>
              <a:cs typeface="Times New Roman" pitchFamily="18" charset="0"/>
            </a:endParaRPr>
          </a:p>
          <a:p>
            <a:pPr lvl="0" algn="ctr"/>
            <a:endParaRPr lang="ru-RU" sz="2000" b="1" dirty="0">
              <a:latin typeface="Times New Roman" pitchFamily="18" charset="0"/>
              <a:cs typeface="Times New Roman" pitchFamily="18" charset="0"/>
            </a:endParaRPr>
          </a:p>
          <a:p>
            <a:pPr lvl="0" algn="ctr"/>
            <a:endParaRPr lang="ru-RU" sz="2000" b="1" dirty="0" smtClean="0">
              <a:latin typeface="Times New Roman" pitchFamily="18" charset="0"/>
              <a:cs typeface="Times New Roman" pitchFamily="18" charset="0"/>
            </a:endParaRPr>
          </a:p>
          <a:p>
            <a:pPr lvl="0" algn="r"/>
            <a:r>
              <a:rPr lang="ru-RU" sz="2000" b="1" dirty="0" smtClean="0">
                <a:solidFill>
                  <a:schemeClr val="bg1"/>
                </a:solidFill>
                <a:latin typeface="Times New Roman" pitchFamily="18" charset="0"/>
                <a:cs typeface="Times New Roman" pitchFamily="18" charset="0"/>
              </a:rPr>
              <a:t>Подготовил </a:t>
            </a:r>
            <a:r>
              <a:rPr lang="ru-RU" sz="2000" b="1" dirty="0">
                <a:solidFill>
                  <a:schemeClr val="bg1"/>
                </a:solidFill>
                <a:latin typeface="Times New Roman" pitchFamily="18" charset="0"/>
                <a:cs typeface="Times New Roman" pitchFamily="18" charset="0"/>
              </a:rPr>
              <a:t>воспитатель старшей группы: </a:t>
            </a:r>
          </a:p>
          <a:p>
            <a:pPr lvl="0" algn="r"/>
            <a:r>
              <a:rPr lang="ru-RU" sz="2000" b="1" dirty="0">
                <a:solidFill>
                  <a:schemeClr val="bg1"/>
                </a:solidFill>
                <a:latin typeface="Times New Roman" pitchFamily="18" charset="0"/>
                <a:cs typeface="Times New Roman" pitchFamily="18" charset="0"/>
              </a:rPr>
              <a:t>Игнатова Алла Михайловна</a:t>
            </a:r>
          </a:p>
        </p:txBody>
      </p:sp>
      <p:sp>
        <p:nvSpPr>
          <p:cNvPr id="4" name="Прямоугольник 3"/>
          <p:cNvSpPr/>
          <p:nvPr/>
        </p:nvSpPr>
        <p:spPr>
          <a:xfrm>
            <a:off x="467544" y="116632"/>
            <a:ext cx="8424936" cy="707886"/>
          </a:xfrm>
          <a:prstGeom prst="rect">
            <a:avLst/>
          </a:prstGeom>
        </p:spPr>
        <p:txBody>
          <a:bodyPr wrap="square">
            <a:spAutoFit/>
          </a:bodyPr>
          <a:lstStyle/>
          <a:p>
            <a:pPr algn="ctr"/>
            <a:r>
              <a:rPr lang="ru-RU" sz="2000" b="1" dirty="0">
                <a:solidFill>
                  <a:schemeClr val="bg1"/>
                </a:solidFill>
                <a:latin typeface="Times New Roman" panose="02020603050405020304" pitchFamily="18" charset="0"/>
                <a:cs typeface="Times New Roman" panose="02020603050405020304" pitchFamily="18" charset="0"/>
              </a:rPr>
              <a:t>Муниципальное казенное дошкольное образовательное учреждение  </a:t>
            </a:r>
          </a:p>
          <a:p>
            <a:pPr algn="ctr"/>
            <a:r>
              <a:rPr lang="ru-RU" sz="2000" b="1" dirty="0">
                <a:solidFill>
                  <a:schemeClr val="bg1"/>
                </a:solidFill>
                <a:latin typeface="Times New Roman" panose="02020603050405020304" pitchFamily="18" charset="0"/>
                <a:cs typeface="Times New Roman" panose="02020603050405020304" pitchFamily="18" charset="0"/>
              </a:rPr>
              <a:t>«Детский сад №3 п. Теплое»</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министратор\Desktop\i.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rot="10800000" flipH="1" flipV="1">
            <a:off x="5004048" y="3394596"/>
            <a:ext cx="4139950" cy="3096344"/>
          </a:xfrm>
        </p:spPr>
        <p:txBody>
          <a:bodyPr>
            <a:noAutofit/>
          </a:bodyPr>
          <a:lstStyle/>
          <a:p>
            <a:pPr algn="l"/>
            <a:r>
              <a:rPr lang="ru-RU" sz="2200" dirty="0">
                <a:latin typeface="Times New Roman" pitchFamily="18" charset="0"/>
                <a:cs typeface="Times New Roman" pitchFamily="18" charset="0"/>
              </a:rPr>
              <a:t>В холодильнике вода</a:t>
            </a:r>
            <a:br>
              <a:rPr lang="ru-RU" sz="2200" dirty="0">
                <a:latin typeface="Times New Roman" pitchFamily="18" charset="0"/>
                <a:cs typeface="Times New Roman" pitchFamily="18" charset="0"/>
              </a:rPr>
            </a:br>
            <a:r>
              <a:rPr lang="ru-RU" sz="2200" dirty="0" smtClean="0">
                <a:latin typeface="Times New Roman" pitchFamily="18" charset="0"/>
                <a:cs typeface="Times New Roman" pitchFamily="18" charset="0"/>
              </a:rPr>
              <a:t>Летом </a:t>
            </a:r>
            <a:r>
              <a:rPr lang="ru-RU" sz="2200" dirty="0">
                <a:latin typeface="Times New Roman" pitchFamily="18" charset="0"/>
                <a:cs typeface="Times New Roman" pitchFamily="18" charset="0"/>
              </a:rPr>
              <a:t>не теплее льда.</a:t>
            </a:r>
            <a:br>
              <a:rPr lang="ru-RU" sz="2200" dirty="0">
                <a:latin typeface="Times New Roman" pitchFamily="18" charset="0"/>
                <a:cs typeface="Times New Roman" pitchFamily="18" charset="0"/>
              </a:rPr>
            </a:br>
            <a:r>
              <a:rPr lang="ru-RU" sz="2200" dirty="0" smtClean="0">
                <a:latin typeface="Times New Roman" pitchFamily="18" charset="0"/>
                <a:cs typeface="Times New Roman" pitchFamily="18" charset="0"/>
              </a:rPr>
              <a:t>Петя </a:t>
            </a:r>
            <a:r>
              <a:rPr lang="ru-RU" sz="2200" dirty="0">
                <a:latin typeface="Times New Roman" pitchFamily="18" charset="0"/>
                <a:cs typeface="Times New Roman" pitchFamily="18" charset="0"/>
              </a:rPr>
              <a:t>той воды </a:t>
            </a:r>
            <a:r>
              <a:rPr lang="ru-RU" sz="2200" dirty="0" smtClean="0">
                <a:latin typeface="Times New Roman" pitchFamily="18" charset="0"/>
                <a:cs typeface="Times New Roman" pitchFamily="18" charset="0"/>
              </a:rPr>
              <a:t>напился</a:t>
            </a:r>
            <a:br>
              <a:rPr lang="ru-RU" sz="2200" dirty="0" smtClean="0">
                <a:latin typeface="Times New Roman" pitchFamily="18" charset="0"/>
                <a:cs typeface="Times New Roman" pitchFamily="18" charset="0"/>
              </a:rPr>
            </a:br>
            <a:r>
              <a:rPr lang="ru-RU" sz="2200" dirty="0" smtClean="0">
                <a:latin typeface="Times New Roman" pitchFamily="18" charset="0"/>
                <a:cs typeface="Times New Roman" pitchFamily="18" charset="0"/>
              </a:rPr>
              <a:t>И </a:t>
            </a:r>
            <a:r>
              <a:rPr lang="ru-RU" sz="2200" dirty="0">
                <a:latin typeface="Times New Roman" pitchFamily="18" charset="0"/>
                <a:cs typeface="Times New Roman" pitchFamily="18" charset="0"/>
              </a:rPr>
              <a:t>ужасно…</a:t>
            </a:r>
            <a:br>
              <a:rPr lang="ru-RU" sz="2200" dirty="0">
                <a:latin typeface="Times New Roman" pitchFamily="18" charset="0"/>
                <a:cs typeface="Times New Roman" pitchFamily="18" charset="0"/>
              </a:rPr>
            </a:br>
            <a:r>
              <a:rPr lang="ru-RU" sz="2200" dirty="0">
                <a:latin typeface="Times New Roman" pitchFamily="18" charset="0"/>
                <a:cs typeface="Times New Roman" pitchFamily="18" charset="0"/>
              </a:rPr>
              <a:t> </a:t>
            </a:r>
            <a:r>
              <a:rPr lang="ru-RU" sz="2200" dirty="0" smtClean="0">
                <a:latin typeface="Times New Roman" pitchFamily="18" charset="0"/>
                <a:cs typeface="Times New Roman" pitchFamily="18" charset="0"/>
              </a:rPr>
              <a:t>               </a:t>
            </a:r>
            <a:r>
              <a:rPr lang="ru-RU" sz="2200" b="1" dirty="0" smtClean="0">
                <a:latin typeface="Times New Roman" pitchFamily="18" charset="0"/>
                <a:cs typeface="Times New Roman" pitchFamily="18" charset="0"/>
              </a:rPr>
              <a:t>(</a:t>
            </a:r>
            <a:r>
              <a:rPr lang="ru-RU" sz="2200" b="1" dirty="0">
                <a:latin typeface="Times New Roman" pitchFamily="18" charset="0"/>
                <a:cs typeface="Times New Roman" pitchFamily="18" charset="0"/>
              </a:rPr>
              <a:t>простудился)</a:t>
            </a:r>
          </a:p>
        </p:txBody>
      </p:sp>
      <p:pic>
        <p:nvPicPr>
          <p:cNvPr id="8" name="Объект 7"/>
          <p:cNvPicPr>
            <a:picLocks noGrp="1" noChangeAspect="1"/>
          </p:cNvPicPr>
          <p:nvPr>
            <p:ph idx="1"/>
          </p:nvPr>
        </p:nvPicPr>
        <p:blipFill>
          <a:blip r:embed="rId4"/>
          <a:stretch>
            <a:fillRect/>
          </a:stretch>
        </p:blipFill>
        <p:spPr>
          <a:xfrm>
            <a:off x="395536" y="3394596"/>
            <a:ext cx="3816424" cy="3096344"/>
          </a:xfrm>
          <a:prstGeom prst="rect">
            <a:avLst/>
          </a:prstGeom>
        </p:spPr>
      </p:pic>
      <p:sp>
        <p:nvSpPr>
          <p:cNvPr id="9" name="Прямоугольник 8"/>
          <p:cNvSpPr/>
          <p:nvPr/>
        </p:nvSpPr>
        <p:spPr>
          <a:xfrm>
            <a:off x="395536" y="476672"/>
            <a:ext cx="3384376" cy="1785104"/>
          </a:xfrm>
          <a:prstGeom prst="rect">
            <a:avLst/>
          </a:prstGeom>
        </p:spPr>
        <p:txBody>
          <a:bodyPr wrap="square">
            <a:spAutoFit/>
          </a:bodyPr>
          <a:lstStyle/>
          <a:p>
            <a:r>
              <a:rPr lang="ru-RU" sz="2200" dirty="0">
                <a:latin typeface="Times New Roman" panose="02020603050405020304" pitchFamily="18" charset="0"/>
                <a:cs typeface="Times New Roman" panose="02020603050405020304" pitchFamily="18" charset="0"/>
              </a:rPr>
              <a:t>Воду из реки не пей,</a:t>
            </a:r>
          </a:p>
          <a:p>
            <a:r>
              <a:rPr lang="ru-RU" sz="2200" dirty="0" smtClean="0">
                <a:latin typeface="Times New Roman" panose="02020603050405020304" pitchFamily="18" charset="0"/>
                <a:cs typeface="Times New Roman" panose="02020603050405020304" pitchFamily="18" charset="0"/>
              </a:rPr>
              <a:t>Плавают </a:t>
            </a:r>
            <a:r>
              <a:rPr lang="ru-RU" sz="2200" dirty="0">
                <a:latin typeface="Times New Roman" panose="02020603050405020304" pitchFamily="18" charset="0"/>
                <a:cs typeface="Times New Roman" panose="02020603050405020304" pitchFamily="18" charset="0"/>
              </a:rPr>
              <a:t>микробы в ней,</a:t>
            </a:r>
          </a:p>
          <a:p>
            <a:r>
              <a:rPr lang="ru-RU" sz="2200" dirty="0" smtClean="0">
                <a:latin typeface="Times New Roman" panose="02020603050405020304" pitchFamily="18" charset="0"/>
                <a:cs typeface="Times New Roman" panose="02020603050405020304" pitchFamily="18" charset="0"/>
              </a:rPr>
              <a:t>Но </a:t>
            </a:r>
            <a:r>
              <a:rPr lang="ru-RU" sz="2200" dirty="0">
                <a:latin typeface="Times New Roman" panose="02020603050405020304" pitchFamily="18" charset="0"/>
                <a:cs typeface="Times New Roman" panose="02020603050405020304" pitchFamily="18" charset="0"/>
              </a:rPr>
              <a:t>гораздо </a:t>
            </a:r>
            <a:r>
              <a:rPr lang="ru-RU" sz="2200" dirty="0" smtClean="0">
                <a:latin typeface="Times New Roman" panose="02020603050405020304" pitchFamily="18" charset="0"/>
                <a:cs typeface="Times New Roman" panose="02020603050405020304" pitchFamily="18" charset="0"/>
              </a:rPr>
              <a:t>хуже</a:t>
            </a:r>
          </a:p>
          <a:p>
            <a:r>
              <a:rPr lang="ru-RU" sz="2200" dirty="0" smtClean="0">
                <a:latin typeface="Times New Roman" panose="02020603050405020304" pitchFamily="18" charset="0"/>
                <a:cs typeface="Times New Roman" panose="02020603050405020304" pitchFamily="18" charset="0"/>
              </a:rPr>
              <a:t>Пить </a:t>
            </a:r>
            <a:r>
              <a:rPr lang="ru-RU" sz="2200" dirty="0">
                <a:latin typeface="Times New Roman" panose="02020603050405020304" pitchFamily="18" charset="0"/>
                <a:cs typeface="Times New Roman" panose="02020603050405020304" pitchFamily="18" charset="0"/>
              </a:rPr>
              <a:t>из грязной…  </a:t>
            </a:r>
            <a:r>
              <a:rPr lang="ru-RU" sz="2200" dirty="0" smtClean="0">
                <a:latin typeface="Times New Roman" panose="02020603050405020304" pitchFamily="18" charset="0"/>
                <a:cs typeface="Times New Roman" panose="02020603050405020304" pitchFamily="18" charset="0"/>
              </a:rPr>
              <a:t>              </a:t>
            </a:r>
          </a:p>
          <a:p>
            <a:r>
              <a:rPr lang="ru-RU" sz="2200" b="1" dirty="0" smtClean="0">
                <a:latin typeface="Times New Roman" panose="02020603050405020304" pitchFamily="18" charset="0"/>
                <a:cs typeface="Times New Roman" panose="02020603050405020304" pitchFamily="18" charset="0"/>
              </a:rPr>
              <a:t>                               (</a:t>
            </a:r>
            <a:r>
              <a:rPr lang="ru-RU" sz="2200" b="1" dirty="0">
                <a:latin typeface="Times New Roman" panose="02020603050405020304" pitchFamily="18" charset="0"/>
                <a:cs typeface="Times New Roman" panose="02020603050405020304" pitchFamily="18" charset="0"/>
              </a:rPr>
              <a:t>лужи)</a:t>
            </a:r>
          </a:p>
        </p:txBody>
      </p:sp>
      <p:pic>
        <p:nvPicPr>
          <p:cNvPr id="10" name="Рисунок 9"/>
          <p:cNvPicPr>
            <a:picLocks noChangeAspect="1"/>
          </p:cNvPicPr>
          <p:nvPr/>
        </p:nvPicPr>
        <p:blipFill>
          <a:blip r:embed="rId5"/>
          <a:stretch>
            <a:fillRect/>
          </a:stretch>
        </p:blipFill>
        <p:spPr>
          <a:xfrm>
            <a:off x="5004048" y="332656"/>
            <a:ext cx="3312368" cy="233537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Администратор\Desktop\i.jpg"/>
          <p:cNvPicPr>
            <a:picLocks noChangeAspect="1" noChangeArrowheads="1"/>
          </p:cNvPicPr>
          <p:nvPr/>
        </p:nvPicPr>
        <p:blipFill>
          <a:blip r:embed="rId2" cstate="print"/>
          <a:srcRect/>
          <a:stretch>
            <a:fillRect/>
          </a:stretch>
        </p:blipFill>
        <p:spPr bwMode="auto">
          <a:xfrm>
            <a:off x="0" y="0"/>
            <a:ext cx="9223716" cy="6858000"/>
          </a:xfrm>
          <a:prstGeom prst="rect">
            <a:avLst/>
          </a:prstGeom>
          <a:noFill/>
        </p:spPr>
      </p:pic>
      <p:sp>
        <p:nvSpPr>
          <p:cNvPr id="2" name="Заголовок 1"/>
          <p:cNvSpPr>
            <a:spLocks noGrp="1"/>
          </p:cNvSpPr>
          <p:nvPr>
            <p:ph type="title"/>
          </p:nvPr>
        </p:nvSpPr>
        <p:spPr>
          <a:xfrm>
            <a:off x="395536" y="404664"/>
            <a:ext cx="3456384" cy="2448272"/>
          </a:xfrm>
        </p:spPr>
        <p:txBody>
          <a:bodyPr>
            <a:noAutofit/>
          </a:bodyPr>
          <a:lstStyle/>
          <a:p>
            <a:pPr lvl="0" algn="l"/>
            <a:r>
              <a:rPr lang="ru-RU" sz="22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Через ранку в коже сразу</a:t>
            </a:r>
            <a:br>
              <a:rPr lang="ru-RU" sz="22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br>
            <a:r>
              <a:rPr lang="ru-RU" sz="2200" dirty="0" smtClean="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Лезет </a:t>
            </a:r>
            <a:r>
              <a:rPr lang="ru-RU" sz="22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в организм зараза.</a:t>
            </a:r>
            <a:br>
              <a:rPr lang="ru-RU" sz="22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br>
            <a:r>
              <a:rPr lang="ru-RU" sz="2200" dirty="0" smtClean="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Чтоб </a:t>
            </a:r>
            <a:r>
              <a:rPr lang="ru-RU" sz="22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не лезла, у Аленки</a:t>
            </a:r>
            <a:br>
              <a:rPr lang="ru-RU" sz="22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br>
            <a:r>
              <a:rPr lang="ru-RU" sz="2200" dirty="0" smtClean="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Все </a:t>
            </a:r>
            <a:r>
              <a:rPr lang="ru-RU" sz="22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царапины в…</a:t>
            </a:r>
            <a:br>
              <a:rPr lang="ru-RU" sz="22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br>
            <a:r>
              <a:rPr lang="ru-RU" sz="22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200" dirty="0" smtClean="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200" b="1" dirty="0" smtClean="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2200" b="1"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зеленке)</a:t>
            </a:r>
          </a:p>
        </p:txBody>
      </p:sp>
      <p:pic>
        <p:nvPicPr>
          <p:cNvPr id="5" name="Объект 4"/>
          <p:cNvPicPr>
            <a:picLocks noGrp="1" noChangeAspect="1"/>
          </p:cNvPicPr>
          <p:nvPr>
            <p:ph idx="1"/>
          </p:nvPr>
        </p:nvPicPr>
        <p:blipFill rotWithShape="1">
          <a:blip r:embed="rId3"/>
          <a:srcRect t="-1" r="50000" b="-570"/>
          <a:stretch/>
        </p:blipFill>
        <p:spPr>
          <a:xfrm>
            <a:off x="5436096" y="188640"/>
            <a:ext cx="3024336" cy="2886331"/>
          </a:xfrm>
          <a:prstGeom prst="rect">
            <a:avLst/>
          </a:prstGeom>
        </p:spPr>
      </p:pic>
      <p:sp>
        <p:nvSpPr>
          <p:cNvPr id="6" name="Прямоугольник 5"/>
          <p:cNvSpPr/>
          <p:nvPr/>
        </p:nvSpPr>
        <p:spPr>
          <a:xfrm rot="10800000" flipV="1">
            <a:off x="4788024" y="4213831"/>
            <a:ext cx="3384376" cy="1938992"/>
          </a:xfrm>
          <a:prstGeom prst="rect">
            <a:avLst/>
          </a:prstGeom>
        </p:spPr>
        <p:txBody>
          <a:bodyPr wrap="square">
            <a:spAutoFit/>
          </a:bodyPr>
          <a:lstStyle/>
          <a:p>
            <a:r>
              <a:rPr lang="ru-RU" sz="2400" dirty="0">
                <a:latin typeface="Times New Roman" panose="02020603050405020304" pitchFamily="18" charset="0"/>
                <a:cs typeface="Times New Roman" panose="02020603050405020304" pitchFamily="18" charset="0"/>
              </a:rPr>
              <a:t>На макушках детворы</a:t>
            </a:r>
          </a:p>
          <a:p>
            <a:r>
              <a:rPr lang="ru-RU" sz="2400" dirty="0">
                <a:latin typeface="Times New Roman" panose="02020603050405020304" pitchFamily="18" charset="0"/>
                <a:cs typeface="Times New Roman" panose="02020603050405020304" pitchFamily="18" charset="0"/>
              </a:rPr>
              <a:t>Я от солнца и жары.</a:t>
            </a:r>
          </a:p>
          <a:p>
            <a:r>
              <a:rPr lang="ru-RU" sz="2400" dirty="0">
                <a:latin typeface="Times New Roman" panose="02020603050405020304" pitchFamily="18" charset="0"/>
                <a:cs typeface="Times New Roman" panose="02020603050405020304" pitchFamily="18" charset="0"/>
              </a:rPr>
              <a:t>Вам меня надела мама.</a:t>
            </a:r>
          </a:p>
          <a:p>
            <a:r>
              <a:rPr lang="ru-RU" sz="2400" dirty="0">
                <a:latin typeface="Times New Roman" panose="02020603050405020304" pitchFamily="18" charset="0"/>
                <a:cs typeface="Times New Roman" panose="02020603050405020304" pitchFamily="18" charset="0"/>
              </a:rPr>
              <a:t>Кто такая я?</a:t>
            </a:r>
          </a:p>
          <a:p>
            <a:r>
              <a:rPr lang="ru-RU" sz="2400" dirty="0" smtClean="0">
                <a:latin typeface="Times New Roman" panose="02020603050405020304" pitchFamily="18" charset="0"/>
                <a:cs typeface="Times New Roman" panose="02020603050405020304" pitchFamily="18" charset="0"/>
              </a:rPr>
              <a:t>                          </a:t>
            </a:r>
            <a:r>
              <a:rPr lang="ru-RU" sz="2400" b="1" dirty="0" smtClean="0">
                <a:latin typeface="Times New Roman" panose="02020603050405020304" pitchFamily="18" charset="0"/>
                <a:cs typeface="Times New Roman" panose="02020603050405020304" pitchFamily="18" charset="0"/>
              </a:rPr>
              <a:t>(панама)</a:t>
            </a:r>
            <a:endParaRPr lang="ru-RU" sz="2400" b="1"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4"/>
          <a:stretch>
            <a:fillRect/>
          </a:stretch>
        </p:blipFill>
        <p:spPr>
          <a:xfrm flipH="1">
            <a:off x="395536" y="3501008"/>
            <a:ext cx="3672408" cy="286191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Администратор\Desktop\i.jpg"/>
          <p:cNvPicPr>
            <a:picLocks noChangeAspect="1" noChangeArrowheads="1"/>
          </p:cNvPicPr>
          <p:nvPr/>
        </p:nvPicPr>
        <p:blipFill>
          <a:blip r:embed="rId2" cstate="print"/>
          <a:srcRect/>
          <a:stretch>
            <a:fillRect/>
          </a:stretch>
        </p:blipFill>
        <p:spPr bwMode="auto">
          <a:xfrm>
            <a:off x="1" y="0"/>
            <a:ext cx="9223716" cy="6858000"/>
          </a:xfrm>
          <a:prstGeom prst="rect">
            <a:avLst/>
          </a:prstGeom>
          <a:noFill/>
        </p:spPr>
      </p:pic>
      <p:sp>
        <p:nvSpPr>
          <p:cNvPr id="2" name="Заголовок 1"/>
          <p:cNvSpPr>
            <a:spLocks noGrp="1"/>
          </p:cNvSpPr>
          <p:nvPr>
            <p:ph type="title"/>
          </p:nvPr>
        </p:nvSpPr>
        <p:spPr>
          <a:xfrm>
            <a:off x="179512" y="274638"/>
            <a:ext cx="4104456" cy="2434282"/>
          </a:xfrm>
        </p:spPr>
        <p:txBody>
          <a:bodyPr>
            <a:normAutofit/>
          </a:bodyPr>
          <a:lstStyle/>
          <a:p>
            <a:pPr algn="l"/>
            <a:r>
              <a:rPr lang="ru-RU" sz="2200" dirty="0">
                <a:latin typeface="Times New Roman" pitchFamily="18" charset="0"/>
                <a:cs typeface="Times New Roman" pitchFamily="18" charset="0"/>
              </a:rPr>
              <a:t>Чтоб весь день играть на пляже,</a:t>
            </a:r>
            <a:br>
              <a:rPr lang="ru-RU" sz="2200" dirty="0">
                <a:latin typeface="Times New Roman" pitchFamily="18" charset="0"/>
                <a:cs typeface="Times New Roman" pitchFamily="18" charset="0"/>
              </a:rPr>
            </a:br>
            <a:r>
              <a:rPr lang="ru-RU" sz="2200" dirty="0" smtClean="0">
                <a:latin typeface="Times New Roman" pitchFamily="18" charset="0"/>
                <a:cs typeface="Times New Roman" pitchFamily="18" charset="0"/>
              </a:rPr>
              <a:t>Детям </a:t>
            </a:r>
            <a:r>
              <a:rPr lang="ru-RU" sz="2200" dirty="0">
                <a:latin typeface="Times New Roman" pitchFamily="18" charset="0"/>
                <a:cs typeface="Times New Roman" pitchFamily="18" charset="0"/>
              </a:rPr>
              <a:t>кожу кремом мажут.</a:t>
            </a:r>
            <a:br>
              <a:rPr lang="ru-RU" sz="2200" dirty="0">
                <a:latin typeface="Times New Roman" pitchFamily="18" charset="0"/>
                <a:cs typeface="Times New Roman" pitchFamily="18" charset="0"/>
              </a:rPr>
            </a:br>
            <a:r>
              <a:rPr lang="ru-RU" sz="2200" dirty="0" smtClean="0">
                <a:latin typeface="Times New Roman" pitchFamily="18" charset="0"/>
                <a:cs typeface="Times New Roman" pitchFamily="18" charset="0"/>
              </a:rPr>
              <a:t>Кто </a:t>
            </a:r>
            <a:r>
              <a:rPr lang="ru-RU" sz="2200" dirty="0">
                <a:latin typeface="Times New Roman" pitchFamily="18" charset="0"/>
                <a:cs typeface="Times New Roman" pitchFamily="18" charset="0"/>
              </a:rPr>
              <a:t>помазаться не смог,</a:t>
            </a:r>
            <a:br>
              <a:rPr lang="ru-RU" sz="2200" dirty="0">
                <a:latin typeface="Times New Roman" pitchFamily="18" charset="0"/>
                <a:cs typeface="Times New Roman" pitchFamily="18" charset="0"/>
              </a:rPr>
            </a:br>
            <a:r>
              <a:rPr lang="ru-RU" sz="2200" dirty="0" smtClean="0">
                <a:latin typeface="Times New Roman" pitchFamily="18" charset="0"/>
                <a:cs typeface="Times New Roman" pitchFamily="18" charset="0"/>
              </a:rPr>
              <a:t>Заработает</a:t>
            </a:r>
            <a:r>
              <a:rPr lang="ru-RU" sz="2200" dirty="0">
                <a:latin typeface="Times New Roman" pitchFamily="18" charset="0"/>
                <a:cs typeface="Times New Roman" pitchFamily="18" charset="0"/>
              </a:rPr>
              <a:t>… </a:t>
            </a:r>
            <a:r>
              <a:rPr lang="ru-RU" sz="2200" dirty="0" smtClean="0">
                <a:latin typeface="Times New Roman" pitchFamily="18" charset="0"/>
                <a:cs typeface="Times New Roman" pitchFamily="18" charset="0"/>
              </a:rPr>
              <a:t/>
            </a:r>
            <a:br>
              <a:rPr lang="ru-RU" sz="2200" dirty="0" smtClean="0">
                <a:latin typeface="Times New Roman" pitchFamily="18" charset="0"/>
                <a:cs typeface="Times New Roman" pitchFamily="18" charset="0"/>
              </a:rPr>
            </a:br>
            <a:r>
              <a:rPr lang="ru-RU" sz="2200" dirty="0">
                <a:latin typeface="Times New Roman" pitchFamily="18" charset="0"/>
                <a:cs typeface="Times New Roman" pitchFamily="18" charset="0"/>
              </a:rPr>
              <a:t> </a:t>
            </a:r>
            <a:r>
              <a:rPr lang="ru-RU" sz="2200" dirty="0" smtClean="0">
                <a:latin typeface="Times New Roman" pitchFamily="18" charset="0"/>
                <a:cs typeface="Times New Roman" pitchFamily="18" charset="0"/>
              </a:rPr>
              <a:t>                                 </a:t>
            </a:r>
            <a:r>
              <a:rPr lang="ru-RU" sz="2200" b="1" dirty="0" smtClean="0">
                <a:latin typeface="Times New Roman" pitchFamily="18" charset="0"/>
                <a:cs typeface="Times New Roman" pitchFamily="18" charset="0"/>
              </a:rPr>
              <a:t>(</a:t>
            </a:r>
            <a:r>
              <a:rPr lang="ru-RU" sz="2200" b="1" dirty="0">
                <a:latin typeface="Times New Roman" pitchFamily="18" charset="0"/>
                <a:cs typeface="Times New Roman" pitchFamily="18" charset="0"/>
              </a:rPr>
              <a:t>ожог)</a:t>
            </a:r>
            <a:br>
              <a:rPr lang="ru-RU" sz="2200" b="1" dirty="0">
                <a:latin typeface="Times New Roman" pitchFamily="18" charset="0"/>
                <a:cs typeface="Times New Roman" pitchFamily="18" charset="0"/>
              </a:rPr>
            </a:br>
            <a:endParaRPr lang="ru-RU" sz="2200" b="1" dirty="0">
              <a:latin typeface="Times New Roman" pitchFamily="18" charset="0"/>
              <a:cs typeface="Times New Roman" pitchFamily="18" charset="0"/>
            </a:endParaRPr>
          </a:p>
        </p:txBody>
      </p:sp>
      <p:pic>
        <p:nvPicPr>
          <p:cNvPr id="4" name="Рисунок 3"/>
          <p:cNvPicPr>
            <a:picLocks noChangeAspect="1"/>
          </p:cNvPicPr>
          <p:nvPr/>
        </p:nvPicPr>
        <p:blipFill>
          <a:blip r:embed="rId3"/>
          <a:stretch>
            <a:fillRect/>
          </a:stretch>
        </p:blipFill>
        <p:spPr>
          <a:xfrm flipH="1">
            <a:off x="4615136" y="282190"/>
            <a:ext cx="4102964" cy="2810500"/>
          </a:xfrm>
          <a:prstGeom prst="rect">
            <a:avLst/>
          </a:prstGeom>
        </p:spPr>
      </p:pic>
      <p:sp>
        <p:nvSpPr>
          <p:cNvPr id="5" name="Прямоугольник 4"/>
          <p:cNvSpPr/>
          <p:nvPr/>
        </p:nvSpPr>
        <p:spPr>
          <a:xfrm rot="10800000" flipV="1">
            <a:off x="4615136" y="4290775"/>
            <a:ext cx="4102964" cy="1785104"/>
          </a:xfrm>
          <a:prstGeom prst="rect">
            <a:avLst/>
          </a:prstGeom>
        </p:spPr>
        <p:txBody>
          <a:bodyPr wrap="square">
            <a:spAutoFit/>
          </a:bodyPr>
          <a:lstStyle/>
          <a:p>
            <a:r>
              <a:rPr lang="ru-RU" sz="2200" dirty="0">
                <a:latin typeface="Times New Roman" panose="02020603050405020304" pitchFamily="18" charset="0"/>
                <a:cs typeface="Times New Roman" panose="02020603050405020304" pitchFamily="18" charset="0"/>
              </a:rPr>
              <a:t>Если хочется купаться,</a:t>
            </a:r>
          </a:p>
          <a:p>
            <a:r>
              <a:rPr lang="ru-RU" sz="2200" dirty="0" smtClean="0">
                <a:latin typeface="Times New Roman" panose="02020603050405020304" pitchFamily="18" charset="0"/>
                <a:cs typeface="Times New Roman" panose="02020603050405020304" pitchFamily="18" charset="0"/>
              </a:rPr>
              <a:t>В </a:t>
            </a:r>
            <a:r>
              <a:rPr lang="ru-RU" sz="2200" dirty="0">
                <a:latin typeface="Times New Roman" panose="02020603050405020304" pitchFamily="18" charset="0"/>
                <a:cs typeface="Times New Roman" panose="02020603050405020304" pitchFamily="18" charset="0"/>
              </a:rPr>
              <a:t>речке плавать и плескаться,</a:t>
            </a:r>
          </a:p>
          <a:p>
            <a:r>
              <a:rPr lang="ru-RU" sz="2200" dirty="0" smtClean="0">
                <a:latin typeface="Times New Roman" panose="02020603050405020304" pitchFamily="18" charset="0"/>
                <a:cs typeface="Times New Roman" panose="02020603050405020304" pitchFamily="18" charset="0"/>
              </a:rPr>
              <a:t>То </a:t>
            </a:r>
            <a:r>
              <a:rPr lang="ru-RU" sz="2200" dirty="0">
                <a:latin typeface="Times New Roman" panose="02020603050405020304" pitchFamily="18" charset="0"/>
                <a:cs typeface="Times New Roman" panose="02020603050405020304" pitchFamily="18" charset="0"/>
              </a:rPr>
              <a:t>не захлебнуться вдруг</a:t>
            </a:r>
          </a:p>
          <a:p>
            <a:r>
              <a:rPr lang="ru-RU" sz="2200" dirty="0" smtClean="0">
                <a:latin typeface="Times New Roman" panose="02020603050405020304" pitchFamily="18" charset="0"/>
                <a:cs typeface="Times New Roman" panose="02020603050405020304" pitchFamily="18" charset="0"/>
              </a:rPr>
              <a:t>Надувной </a:t>
            </a:r>
            <a:r>
              <a:rPr lang="ru-RU" sz="2200" dirty="0">
                <a:latin typeface="Times New Roman" panose="02020603050405020304" pitchFamily="18" charset="0"/>
                <a:cs typeface="Times New Roman" panose="02020603050405020304" pitchFamily="18" charset="0"/>
              </a:rPr>
              <a:t>поможет… </a:t>
            </a:r>
            <a:endParaRPr lang="ru-RU" sz="2200" dirty="0" smtClean="0">
              <a:latin typeface="Times New Roman" panose="02020603050405020304" pitchFamily="18" charset="0"/>
              <a:cs typeface="Times New Roman" panose="02020603050405020304" pitchFamily="18" charset="0"/>
            </a:endParaRPr>
          </a:p>
          <a:p>
            <a:r>
              <a:rPr lang="ru-RU" sz="2200" dirty="0">
                <a:latin typeface="Times New Roman" panose="02020603050405020304" pitchFamily="18" charset="0"/>
                <a:cs typeface="Times New Roman" panose="02020603050405020304" pitchFamily="18" charset="0"/>
              </a:rPr>
              <a:t> </a:t>
            </a:r>
            <a:r>
              <a:rPr lang="ru-RU" sz="2200" dirty="0" smtClean="0">
                <a:latin typeface="Times New Roman" panose="02020603050405020304" pitchFamily="18" charset="0"/>
                <a:cs typeface="Times New Roman" panose="02020603050405020304" pitchFamily="18" charset="0"/>
              </a:rPr>
              <a:t>                                       </a:t>
            </a:r>
            <a:r>
              <a:rPr lang="ru-RU" sz="2200" b="1" dirty="0" smtClean="0">
                <a:latin typeface="Times New Roman" panose="02020603050405020304" pitchFamily="18" charset="0"/>
                <a:cs typeface="Times New Roman" panose="02020603050405020304" pitchFamily="18" charset="0"/>
              </a:rPr>
              <a:t>(</a:t>
            </a:r>
            <a:r>
              <a:rPr lang="ru-RU" sz="2200" b="1" dirty="0">
                <a:latin typeface="Times New Roman" panose="02020603050405020304" pitchFamily="18" charset="0"/>
                <a:cs typeface="Times New Roman" panose="02020603050405020304" pitchFamily="18" charset="0"/>
              </a:rPr>
              <a:t>круг)</a:t>
            </a:r>
          </a:p>
        </p:txBody>
      </p:sp>
      <p:pic>
        <p:nvPicPr>
          <p:cNvPr id="6" name="Рисунок 5"/>
          <p:cNvPicPr>
            <a:picLocks noChangeAspect="1"/>
          </p:cNvPicPr>
          <p:nvPr/>
        </p:nvPicPr>
        <p:blipFill>
          <a:blip r:embed="rId4"/>
          <a:stretch>
            <a:fillRect/>
          </a:stretch>
        </p:blipFill>
        <p:spPr>
          <a:xfrm>
            <a:off x="539552" y="2274262"/>
            <a:ext cx="2966764" cy="445825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1"/>
            <a:ext cx="9144000" cy="6858000"/>
          </a:xfrm>
          <a:prstGeom prst="rect">
            <a:avLst/>
          </a:prstGeom>
        </p:spPr>
      </p:pic>
      <p:sp>
        <p:nvSpPr>
          <p:cNvPr id="2" name="Заголовок 1"/>
          <p:cNvSpPr>
            <a:spLocks noGrp="1"/>
          </p:cNvSpPr>
          <p:nvPr>
            <p:ph type="title"/>
          </p:nvPr>
        </p:nvSpPr>
        <p:spPr>
          <a:xfrm>
            <a:off x="457200" y="274638"/>
            <a:ext cx="8229600" cy="6178698"/>
          </a:xfrm>
        </p:spPr>
        <p:txBody>
          <a:bodyPr>
            <a:noAutofit/>
          </a:bodyPr>
          <a:lstStyle/>
          <a:p>
            <a:pPr algn="l"/>
            <a:r>
              <a:rPr lang="ru-RU" sz="2400" b="1" dirty="0" smtClean="0">
                <a:solidFill>
                  <a:srgbClr val="FF0000"/>
                </a:solidFill>
                <a:latin typeface="Times New Roman" panose="02020603050405020304" pitchFamily="18" charset="0"/>
                <a:cs typeface="Times New Roman" panose="02020603050405020304" pitchFamily="18" charset="0"/>
              </a:rPr>
              <a:t>                                        </a:t>
            </a:r>
            <a:br>
              <a:rPr lang="ru-RU" sz="2400" b="1" dirty="0" smtClean="0">
                <a:solidFill>
                  <a:srgbClr val="FF0000"/>
                </a:solidFill>
                <a:latin typeface="Times New Roman" panose="02020603050405020304" pitchFamily="18" charset="0"/>
                <a:cs typeface="Times New Roman" panose="02020603050405020304" pitchFamily="18" charset="0"/>
              </a:rPr>
            </a:br>
            <a:r>
              <a:rPr lang="ru-RU" sz="2400" b="1" dirty="0">
                <a:solidFill>
                  <a:srgbClr val="FF0000"/>
                </a:solidFill>
                <a:latin typeface="Times New Roman" panose="02020603050405020304" pitchFamily="18" charset="0"/>
                <a:cs typeface="Times New Roman" panose="02020603050405020304" pitchFamily="18" charset="0"/>
              </a:rPr>
              <a:t/>
            </a:r>
            <a:br>
              <a:rPr lang="ru-RU" sz="2400" b="1" dirty="0">
                <a:solidFill>
                  <a:srgbClr val="FF0000"/>
                </a:solidFill>
                <a:latin typeface="Times New Roman" panose="02020603050405020304" pitchFamily="18" charset="0"/>
                <a:cs typeface="Times New Roman" panose="02020603050405020304" pitchFamily="18" charset="0"/>
              </a:rPr>
            </a:br>
            <a:r>
              <a:rPr lang="ru-RU" sz="2600" b="1" dirty="0">
                <a:solidFill>
                  <a:srgbClr val="FF0000"/>
                </a:solidFill>
                <a:latin typeface="Times New Roman" panose="02020603050405020304" pitchFamily="18" charset="0"/>
                <a:cs typeface="Times New Roman" panose="02020603050405020304" pitchFamily="18" charset="0"/>
              </a:rPr>
              <a:t> </a:t>
            </a:r>
            <a:r>
              <a:rPr lang="ru-RU" sz="2600" b="1" dirty="0" smtClean="0">
                <a:solidFill>
                  <a:srgbClr val="FF0000"/>
                </a:solidFill>
                <a:latin typeface="Times New Roman" panose="02020603050405020304" pitchFamily="18" charset="0"/>
                <a:cs typeface="Times New Roman" panose="02020603050405020304" pitchFamily="18" charset="0"/>
              </a:rPr>
              <a:t>                    </a:t>
            </a:r>
            <a:r>
              <a:rPr lang="ru-RU" sz="2600" b="1" dirty="0" smtClean="0">
                <a:solidFill>
                  <a:srgbClr val="FF0000"/>
                </a:solidFill>
                <a:latin typeface="Times New Roman" panose="02020603050405020304" pitchFamily="18" charset="0"/>
                <a:cs typeface="Times New Roman" panose="02020603050405020304" pitchFamily="18" charset="0"/>
              </a:rPr>
              <a:t>Памятка для родителей.</a:t>
            </a:r>
            <a:r>
              <a:rPr lang="ru-RU" sz="2600" dirty="0" smtClean="0">
                <a:latin typeface="Times New Roman" panose="02020603050405020304" pitchFamily="18" charset="0"/>
                <a:cs typeface="Times New Roman" panose="02020603050405020304" pitchFamily="18" charset="0"/>
              </a:rPr>
              <a:t/>
            </a:r>
            <a:br>
              <a:rPr lang="ru-RU" sz="2600" dirty="0" smtClean="0">
                <a:latin typeface="Times New Roman" panose="02020603050405020304" pitchFamily="18" charset="0"/>
                <a:cs typeface="Times New Roman" panose="02020603050405020304" pitchFamily="18" charset="0"/>
              </a:rPr>
            </a:br>
            <a:r>
              <a:rPr lang="ru-RU" sz="2600" dirty="0" smtClean="0">
                <a:latin typeface="Times New Roman" panose="02020603050405020304" pitchFamily="18" charset="0"/>
                <a:cs typeface="Times New Roman" panose="02020603050405020304" pitchFamily="18" charset="0"/>
              </a:rPr>
              <a:t>     </a:t>
            </a:r>
            <a:r>
              <a:rPr lang="ru-RU" sz="2600" b="1" dirty="0" smtClean="0">
                <a:latin typeface="Times New Roman" panose="02020603050405020304" pitchFamily="18" charset="0"/>
                <a:cs typeface="Times New Roman" panose="02020603050405020304" pitchFamily="18" charset="0"/>
              </a:rPr>
              <a:t>При </a:t>
            </a:r>
            <a:r>
              <a:rPr lang="ru-RU" sz="2600" b="1" dirty="0">
                <a:latin typeface="Times New Roman" panose="02020603050405020304" pitchFamily="18" charset="0"/>
                <a:cs typeface="Times New Roman" panose="02020603050405020304" pitchFamily="18" charset="0"/>
              </a:rPr>
              <a:t>выборе отдыха на природе дети и взрослые должны помнить: </a:t>
            </a:r>
            <a:r>
              <a:rPr lang="ru-RU" sz="2600" b="1" dirty="0" smtClean="0">
                <a:latin typeface="Times New Roman" panose="02020603050405020304" pitchFamily="18" charset="0"/>
                <a:cs typeface="Times New Roman" panose="02020603050405020304" pitchFamily="18" charset="0"/>
              </a:rPr>
              <a:t/>
            </a:r>
            <a:br>
              <a:rPr lang="ru-RU" sz="2600" b="1" dirty="0" smtClean="0">
                <a:latin typeface="Times New Roman" panose="02020603050405020304" pitchFamily="18" charset="0"/>
                <a:cs typeface="Times New Roman" panose="02020603050405020304" pitchFamily="18" charset="0"/>
              </a:rPr>
            </a:br>
            <a:r>
              <a:rPr lang="ru-RU" sz="2600" b="1" dirty="0">
                <a:latin typeface="Times New Roman" panose="02020603050405020304" pitchFamily="18" charset="0"/>
                <a:cs typeface="Times New Roman" panose="02020603050405020304" pitchFamily="18" charset="0"/>
              </a:rPr>
              <a:t>-</a:t>
            </a:r>
            <a:r>
              <a:rPr lang="ru-RU" sz="2600" b="1" dirty="0" smtClean="0">
                <a:latin typeface="Times New Roman" panose="02020603050405020304" pitchFamily="18" charset="0"/>
                <a:cs typeface="Times New Roman" panose="02020603050405020304" pitchFamily="18" charset="0"/>
              </a:rPr>
              <a:t>запрещено </a:t>
            </a:r>
            <a:r>
              <a:rPr lang="ru-RU" sz="2600" b="1" dirty="0">
                <a:latin typeface="Times New Roman" panose="02020603050405020304" pitchFamily="18" charset="0"/>
                <a:cs typeface="Times New Roman" panose="02020603050405020304" pitchFamily="18" charset="0"/>
              </a:rPr>
              <a:t>прыгать в воду с </a:t>
            </a:r>
            <a:r>
              <a:rPr lang="ru-RU" sz="2600" b="1" dirty="0" smtClean="0">
                <a:latin typeface="Times New Roman" panose="02020603050405020304" pitchFamily="18" charset="0"/>
                <a:cs typeface="Times New Roman" panose="02020603050405020304" pitchFamily="18" charset="0"/>
              </a:rPr>
              <a:t>деревьев, </a:t>
            </a:r>
            <a:r>
              <a:rPr lang="ru-RU" sz="2600" b="1" dirty="0">
                <a:latin typeface="Times New Roman" panose="02020603050405020304" pitchFamily="18" charset="0"/>
                <a:cs typeface="Times New Roman" panose="02020603050405020304" pitchFamily="18" charset="0"/>
              </a:rPr>
              <a:t>берега; </a:t>
            </a:r>
            <a:r>
              <a:rPr lang="ru-RU" sz="2600" b="1" dirty="0" smtClean="0">
                <a:latin typeface="Times New Roman" panose="02020603050405020304" pitchFamily="18" charset="0"/>
                <a:cs typeface="Times New Roman" panose="02020603050405020304" pitchFamily="18" charset="0"/>
              </a:rPr>
              <a:t/>
            </a:r>
            <a:br>
              <a:rPr lang="ru-RU" sz="2600" b="1" dirty="0" smtClean="0">
                <a:latin typeface="Times New Roman" panose="02020603050405020304" pitchFamily="18" charset="0"/>
                <a:cs typeface="Times New Roman" panose="02020603050405020304" pitchFamily="18" charset="0"/>
              </a:rPr>
            </a:br>
            <a:r>
              <a:rPr lang="ru-RU" sz="2600" b="1" dirty="0">
                <a:latin typeface="Times New Roman" panose="02020603050405020304" pitchFamily="18" charset="0"/>
                <a:cs typeface="Times New Roman" panose="02020603050405020304" pitchFamily="18" charset="0"/>
              </a:rPr>
              <a:t>-</a:t>
            </a:r>
            <a:r>
              <a:rPr lang="ru-RU" sz="2600" b="1" dirty="0" smtClean="0">
                <a:latin typeface="Times New Roman" panose="02020603050405020304" pitchFamily="18" charset="0"/>
                <a:cs typeface="Times New Roman" panose="02020603050405020304" pitchFamily="18" charset="0"/>
              </a:rPr>
              <a:t>не </a:t>
            </a:r>
            <a:r>
              <a:rPr lang="ru-RU" sz="2600" b="1" dirty="0">
                <a:latin typeface="Times New Roman" panose="02020603050405020304" pitchFamily="18" charset="0"/>
                <a:cs typeface="Times New Roman" panose="02020603050405020304" pitchFamily="18" charset="0"/>
              </a:rPr>
              <a:t>допускать баловства в воде; </a:t>
            </a:r>
            <a:r>
              <a:rPr lang="ru-RU" sz="2600" b="1" dirty="0" smtClean="0">
                <a:latin typeface="Times New Roman" panose="02020603050405020304" pitchFamily="18" charset="0"/>
                <a:cs typeface="Times New Roman" panose="02020603050405020304" pitchFamily="18" charset="0"/>
              </a:rPr>
              <a:t/>
            </a:r>
            <a:br>
              <a:rPr lang="ru-RU" sz="2600" b="1" dirty="0" smtClean="0">
                <a:latin typeface="Times New Roman" panose="02020603050405020304" pitchFamily="18" charset="0"/>
                <a:cs typeface="Times New Roman" panose="02020603050405020304" pitchFamily="18" charset="0"/>
              </a:rPr>
            </a:br>
            <a:r>
              <a:rPr lang="ru-RU" sz="2600" b="1" dirty="0">
                <a:latin typeface="Times New Roman" panose="02020603050405020304" pitchFamily="18" charset="0"/>
                <a:cs typeface="Times New Roman" panose="02020603050405020304" pitchFamily="18" charset="0"/>
              </a:rPr>
              <a:t>-</a:t>
            </a:r>
            <a:r>
              <a:rPr lang="ru-RU" sz="2600" b="1" dirty="0" smtClean="0">
                <a:latin typeface="Times New Roman" panose="02020603050405020304" pitchFamily="18" charset="0"/>
                <a:cs typeface="Times New Roman" panose="02020603050405020304" pitchFamily="18" charset="0"/>
              </a:rPr>
              <a:t>не </a:t>
            </a:r>
            <a:r>
              <a:rPr lang="ru-RU" sz="2600" b="1" dirty="0">
                <a:latin typeface="Times New Roman" panose="02020603050405020304" pitchFamily="18" charset="0"/>
                <a:cs typeface="Times New Roman" panose="02020603050405020304" pitchFamily="18" charset="0"/>
              </a:rPr>
              <a:t>нырять в водоем; </a:t>
            </a:r>
            <a:r>
              <a:rPr lang="ru-RU" sz="2600" b="1" dirty="0" smtClean="0">
                <a:latin typeface="Times New Roman" panose="02020603050405020304" pitchFamily="18" charset="0"/>
                <a:cs typeface="Times New Roman" panose="02020603050405020304" pitchFamily="18" charset="0"/>
              </a:rPr>
              <a:t/>
            </a:r>
            <a:br>
              <a:rPr lang="ru-RU" sz="2600" b="1" dirty="0" smtClean="0">
                <a:latin typeface="Times New Roman" panose="02020603050405020304" pitchFamily="18" charset="0"/>
                <a:cs typeface="Times New Roman" panose="02020603050405020304" pitchFamily="18" charset="0"/>
              </a:rPr>
            </a:br>
            <a:r>
              <a:rPr lang="ru-RU" sz="2600" b="1" dirty="0">
                <a:latin typeface="Times New Roman" panose="02020603050405020304" pitchFamily="18" charset="0"/>
                <a:cs typeface="Times New Roman" panose="02020603050405020304" pitchFamily="18" charset="0"/>
              </a:rPr>
              <a:t>-</a:t>
            </a:r>
            <a:r>
              <a:rPr lang="ru-RU" sz="2600" b="1" dirty="0" smtClean="0">
                <a:latin typeface="Times New Roman" panose="02020603050405020304" pitchFamily="18" charset="0"/>
                <a:cs typeface="Times New Roman" panose="02020603050405020304" pitchFamily="18" charset="0"/>
              </a:rPr>
              <a:t>купающиеся </a:t>
            </a:r>
            <a:r>
              <a:rPr lang="ru-RU" sz="2600" b="1" dirty="0">
                <a:latin typeface="Times New Roman" panose="02020603050405020304" pitchFamily="18" charset="0"/>
                <a:cs typeface="Times New Roman" panose="02020603050405020304" pitchFamily="18" charset="0"/>
              </a:rPr>
              <a:t>дети не должны быть без присмотра; </a:t>
            </a:r>
            <a:r>
              <a:rPr lang="ru-RU" sz="2600" b="1" dirty="0" smtClean="0">
                <a:latin typeface="Times New Roman" panose="02020603050405020304" pitchFamily="18" charset="0"/>
                <a:cs typeface="Times New Roman" panose="02020603050405020304" pitchFamily="18" charset="0"/>
              </a:rPr>
              <a:t/>
            </a:r>
            <a:br>
              <a:rPr lang="ru-RU" sz="2600" b="1" dirty="0" smtClean="0">
                <a:latin typeface="Times New Roman" panose="02020603050405020304" pitchFamily="18" charset="0"/>
                <a:cs typeface="Times New Roman" panose="02020603050405020304" pitchFamily="18" charset="0"/>
              </a:rPr>
            </a:br>
            <a:r>
              <a:rPr lang="ru-RU" sz="2600" b="1" dirty="0">
                <a:latin typeface="Times New Roman" panose="02020603050405020304" pitchFamily="18" charset="0"/>
                <a:cs typeface="Times New Roman" panose="02020603050405020304" pitchFamily="18" charset="0"/>
              </a:rPr>
              <a:t>-</a:t>
            </a:r>
            <a:r>
              <a:rPr lang="ru-RU" sz="2600" b="1" dirty="0" smtClean="0">
                <a:latin typeface="Times New Roman" panose="02020603050405020304" pitchFamily="18" charset="0"/>
                <a:cs typeface="Times New Roman" panose="02020603050405020304" pitchFamily="18" charset="0"/>
              </a:rPr>
              <a:t>погода </a:t>
            </a:r>
            <a:r>
              <a:rPr lang="ru-RU" sz="2600" b="1" dirty="0">
                <a:latin typeface="Times New Roman" panose="02020603050405020304" pitchFamily="18" charset="0"/>
                <a:cs typeface="Times New Roman" panose="02020603050405020304" pitchFamily="18" charset="0"/>
              </a:rPr>
              <a:t>для походов на озеро, различных экскурсий должна быть тихой, без гроз, дождей, ветра; </a:t>
            </a:r>
            <a:r>
              <a:rPr lang="ru-RU" sz="2600" b="1" dirty="0" smtClean="0">
                <a:latin typeface="Times New Roman" panose="02020603050405020304" pitchFamily="18" charset="0"/>
                <a:cs typeface="Times New Roman" panose="02020603050405020304" pitchFamily="18" charset="0"/>
              </a:rPr>
              <a:t/>
            </a:r>
            <a:br>
              <a:rPr lang="ru-RU" sz="2600" b="1" dirty="0" smtClean="0">
                <a:latin typeface="Times New Roman" panose="02020603050405020304" pitchFamily="18" charset="0"/>
                <a:cs typeface="Times New Roman" panose="02020603050405020304" pitchFamily="18" charset="0"/>
              </a:rPr>
            </a:br>
            <a:r>
              <a:rPr lang="ru-RU" sz="2600" b="1" dirty="0">
                <a:latin typeface="Times New Roman" panose="02020603050405020304" pitchFamily="18" charset="0"/>
                <a:cs typeface="Times New Roman" panose="02020603050405020304" pitchFamily="18" charset="0"/>
              </a:rPr>
              <a:t>-</a:t>
            </a:r>
            <a:r>
              <a:rPr lang="ru-RU" sz="2600" b="1" dirty="0" smtClean="0">
                <a:latin typeface="Times New Roman" panose="02020603050405020304" pitchFamily="18" charset="0"/>
                <a:cs typeface="Times New Roman" panose="02020603050405020304" pitchFamily="18" charset="0"/>
              </a:rPr>
              <a:t>печет </a:t>
            </a:r>
            <a:r>
              <a:rPr lang="ru-RU" sz="2600" b="1" dirty="0">
                <a:latin typeface="Times New Roman" panose="02020603050405020304" pitchFamily="18" charset="0"/>
                <a:cs typeface="Times New Roman" panose="02020603050405020304" pitchFamily="18" charset="0"/>
              </a:rPr>
              <a:t>солнце – следует одевать головной убор; </a:t>
            </a:r>
            <a:r>
              <a:rPr lang="ru-RU" sz="2600" b="1" dirty="0" smtClean="0">
                <a:latin typeface="Times New Roman" panose="02020603050405020304" pitchFamily="18" charset="0"/>
                <a:cs typeface="Times New Roman" panose="02020603050405020304" pitchFamily="18" charset="0"/>
              </a:rPr>
              <a:t/>
            </a:r>
            <a:br>
              <a:rPr lang="ru-RU" sz="2600" b="1" dirty="0" smtClean="0">
                <a:latin typeface="Times New Roman" panose="02020603050405020304" pitchFamily="18" charset="0"/>
                <a:cs typeface="Times New Roman" panose="02020603050405020304" pitchFamily="18" charset="0"/>
              </a:rPr>
            </a:br>
            <a:r>
              <a:rPr lang="ru-RU" sz="2600" b="1" dirty="0">
                <a:latin typeface="Times New Roman" panose="02020603050405020304" pitchFamily="18" charset="0"/>
                <a:cs typeface="Times New Roman" panose="02020603050405020304" pitchFamily="18" charset="0"/>
              </a:rPr>
              <a:t>-</a:t>
            </a:r>
            <a:r>
              <a:rPr lang="ru-RU" sz="2600" b="1" dirty="0" smtClean="0">
                <a:latin typeface="Times New Roman" panose="02020603050405020304" pitchFamily="18" charset="0"/>
                <a:cs typeface="Times New Roman" panose="02020603050405020304" pitchFamily="18" charset="0"/>
              </a:rPr>
              <a:t>не </a:t>
            </a:r>
            <a:r>
              <a:rPr lang="ru-RU" sz="2600" b="1" dirty="0">
                <a:latin typeface="Times New Roman" panose="02020603050405020304" pitchFamily="18" charset="0"/>
                <a:cs typeface="Times New Roman" panose="02020603050405020304" pitchFamily="18" charset="0"/>
              </a:rPr>
              <a:t>играть с колющими предметами; </a:t>
            </a:r>
            <a:r>
              <a:rPr lang="ru-RU" sz="2600" b="1" dirty="0" smtClean="0">
                <a:latin typeface="Times New Roman" panose="02020603050405020304" pitchFamily="18" charset="0"/>
                <a:cs typeface="Times New Roman" panose="02020603050405020304" pitchFamily="18" charset="0"/>
              </a:rPr>
              <a:t/>
            </a:r>
            <a:br>
              <a:rPr lang="ru-RU" sz="2600" b="1" dirty="0" smtClean="0">
                <a:latin typeface="Times New Roman" panose="02020603050405020304" pitchFamily="18" charset="0"/>
                <a:cs typeface="Times New Roman" panose="02020603050405020304" pitchFamily="18" charset="0"/>
              </a:rPr>
            </a:br>
            <a:r>
              <a:rPr lang="ru-RU" sz="2600" b="1" dirty="0" smtClean="0">
                <a:latin typeface="Times New Roman" panose="02020603050405020304" pitchFamily="18" charset="0"/>
                <a:cs typeface="Times New Roman" panose="02020603050405020304" pitchFamily="18" charset="0"/>
              </a:rPr>
              <a:t>-в </a:t>
            </a:r>
            <a:r>
              <a:rPr lang="ru-RU" sz="2600" b="1" dirty="0">
                <a:latin typeface="Times New Roman" panose="02020603050405020304" pitchFamily="18" charset="0"/>
                <a:cs typeface="Times New Roman" panose="02020603050405020304" pitchFamily="18" charset="0"/>
              </a:rPr>
              <a:t>лесу ребенок должен идти за руку со взрослым или же быть всегда в поле зрения; </a:t>
            </a:r>
            <a:r>
              <a:rPr lang="ru-RU" sz="2600" b="1" dirty="0" smtClean="0">
                <a:latin typeface="Times New Roman" panose="02020603050405020304" pitchFamily="18" charset="0"/>
                <a:cs typeface="Times New Roman" panose="02020603050405020304" pitchFamily="18" charset="0"/>
              </a:rPr>
              <a:t/>
            </a:r>
            <a:br>
              <a:rPr lang="ru-RU" sz="2600" b="1" dirty="0" smtClean="0">
                <a:latin typeface="Times New Roman" panose="02020603050405020304" pitchFamily="18" charset="0"/>
                <a:cs typeface="Times New Roman" panose="02020603050405020304" pitchFamily="18" charset="0"/>
              </a:rPr>
            </a:br>
            <a:r>
              <a:rPr lang="ru-RU" sz="2600" b="1" dirty="0">
                <a:latin typeface="Times New Roman" panose="02020603050405020304" pitchFamily="18" charset="0"/>
                <a:cs typeface="Times New Roman" panose="02020603050405020304" pitchFamily="18" charset="0"/>
              </a:rPr>
              <a:t>-</a:t>
            </a:r>
            <a:r>
              <a:rPr lang="ru-RU" sz="2600" b="1" dirty="0" smtClean="0">
                <a:latin typeface="Times New Roman" panose="02020603050405020304" pitchFamily="18" charset="0"/>
                <a:cs typeface="Times New Roman" panose="02020603050405020304" pitchFamily="18" charset="0"/>
              </a:rPr>
              <a:t>лучшая безопасность от </a:t>
            </a:r>
            <a:r>
              <a:rPr lang="ru-RU" sz="2600" b="1" dirty="0">
                <a:latin typeface="Times New Roman" panose="02020603050405020304" pitchFamily="18" charset="0"/>
                <a:cs typeface="Times New Roman" panose="02020603050405020304" pitchFamily="18" charset="0"/>
              </a:rPr>
              <a:t>насекомых – запастись специальными средствами.</a:t>
            </a:r>
            <a:br>
              <a:rPr lang="ru-RU" sz="26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4043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Администратор\Desktop\i.jpg"/>
          <p:cNvPicPr>
            <a:picLocks noChangeAspect="1" noChangeArrowheads="1"/>
          </p:cNvPicPr>
          <p:nvPr/>
        </p:nvPicPr>
        <p:blipFill>
          <a:blip r:embed="rId3" cstate="print"/>
          <a:srcRect/>
          <a:stretch>
            <a:fillRect/>
          </a:stretch>
        </p:blipFill>
        <p:spPr bwMode="auto">
          <a:xfrm>
            <a:off x="1" y="-9144"/>
            <a:ext cx="9144000" cy="6858000"/>
          </a:xfrm>
          <a:prstGeom prst="rect">
            <a:avLst/>
          </a:prstGeom>
          <a:noFill/>
        </p:spPr>
      </p:pic>
      <p:sp>
        <p:nvSpPr>
          <p:cNvPr id="2" name="Заголовок 1"/>
          <p:cNvSpPr>
            <a:spLocks noGrp="1"/>
          </p:cNvSpPr>
          <p:nvPr>
            <p:ph type="title"/>
          </p:nvPr>
        </p:nvSpPr>
        <p:spPr>
          <a:xfrm>
            <a:off x="1" y="44624"/>
            <a:ext cx="9143999" cy="6696744"/>
          </a:xfrm>
        </p:spPr>
        <p:txBody>
          <a:bodyPr anchor="t">
            <a:noAutofit/>
          </a:bodyPr>
          <a:lstStyle/>
          <a:p>
            <a:pPr algn="l"/>
            <a:r>
              <a:rPr lang="ru-RU" sz="2400" b="1" dirty="0" smtClean="0">
                <a:latin typeface="Times New Roman" pitchFamily="18" charset="0"/>
                <a:cs typeface="Times New Roman" pitchFamily="18" charset="0"/>
              </a:rPr>
              <a:t>     </a:t>
            </a:r>
            <a:r>
              <a:rPr lang="ru-RU" sz="2200" b="1" dirty="0" smtClean="0">
                <a:latin typeface="Times New Roman" pitchFamily="18" charset="0"/>
                <a:cs typeface="Times New Roman" pitchFamily="18" charset="0"/>
              </a:rPr>
              <a:t>Загадка </a:t>
            </a:r>
            <a:r>
              <a:rPr lang="ru-RU" sz="2200" dirty="0">
                <a:latin typeface="Times New Roman" pitchFamily="18" charset="0"/>
                <a:cs typeface="Times New Roman" pitchFamily="18" charset="0"/>
              </a:rPr>
              <a:t>– одна из малых форм устного народного творчества, в которой в предельно сжатой, образной форме даются наиболее яркие, характерные признаки предметов или явлений. </a:t>
            </a:r>
            <a:br>
              <a:rPr lang="ru-RU" sz="2200" dirty="0">
                <a:latin typeface="Times New Roman" pitchFamily="18" charset="0"/>
                <a:cs typeface="Times New Roman" pitchFamily="18" charset="0"/>
              </a:rPr>
            </a:br>
            <a:r>
              <a:rPr lang="ru-RU" sz="2200" dirty="0" smtClean="0">
                <a:latin typeface="Times New Roman" pitchFamily="18" charset="0"/>
                <a:cs typeface="Times New Roman" pitchFamily="18" charset="0"/>
              </a:rPr>
              <a:t>     Загадки </a:t>
            </a:r>
            <a:r>
              <a:rPr lang="ru-RU" sz="2200" dirty="0">
                <a:latin typeface="Times New Roman" pitchFamily="18" charset="0"/>
                <a:cs typeface="Times New Roman" pitchFamily="18" charset="0"/>
              </a:rPr>
              <a:t>развивают в ребенке догадливость, сообразительность. Чем смелее выдумка, тем труднее загадка для отгадывания.  Загадка указывает на особые признаки и свойства, которые присущи только загадываемому предмету. На сходстве и отрицании сходства между предметами она и основана. Это свойство загадки вводит ребенка в размышление о связях между явлениями и предметами окружающего мира, а также об особенностях каждого предмета и явления.</a:t>
            </a:r>
            <a:br>
              <a:rPr lang="ru-RU" sz="2200" dirty="0">
                <a:latin typeface="Times New Roman" pitchFamily="18" charset="0"/>
                <a:cs typeface="Times New Roman" pitchFamily="18" charset="0"/>
              </a:rPr>
            </a:br>
            <a:r>
              <a:rPr lang="ru-RU" sz="2200" dirty="0" smtClean="0">
                <a:latin typeface="Times New Roman" pitchFamily="18" charset="0"/>
                <a:cs typeface="Times New Roman" pitchFamily="18" charset="0"/>
              </a:rPr>
              <a:t>     Разгадывание </a:t>
            </a:r>
            <a:r>
              <a:rPr lang="ru-RU" sz="2200" dirty="0">
                <a:latin typeface="Times New Roman" pitchFamily="18" charset="0"/>
                <a:cs typeface="Times New Roman" pitchFamily="18" charset="0"/>
              </a:rPr>
              <a:t>загадок развивает способность к анализу, обобщению, формирует умение самостоятельно делать выводы, умозаключения</a:t>
            </a:r>
            <a:r>
              <a:rPr lang="ru-RU" sz="2200" dirty="0" smtClean="0">
                <a:latin typeface="Times New Roman" pitchFamily="18" charset="0"/>
                <a:cs typeface="Times New Roman" pitchFamily="18" charset="0"/>
              </a:rPr>
              <a:t>.</a:t>
            </a:r>
            <a:br>
              <a:rPr lang="ru-RU" sz="2200" dirty="0" smtClean="0">
                <a:latin typeface="Times New Roman" pitchFamily="18" charset="0"/>
                <a:cs typeface="Times New Roman" pitchFamily="18" charset="0"/>
              </a:rPr>
            </a:br>
            <a:r>
              <a:rPr lang="ru-RU" sz="2200" dirty="0">
                <a:latin typeface="Times New Roman" pitchFamily="18" charset="0"/>
                <a:cs typeface="Times New Roman" pitchFamily="18" charset="0"/>
              </a:rPr>
              <a:t> </a:t>
            </a:r>
            <a:r>
              <a:rPr lang="ru-RU" sz="2200" dirty="0" smtClean="0">
                <a:latin typeface="Times New Roman" pitchFamily="18" charset="0"/>
                <a:cs typeface="Times New Roman" pitchFamily="18" charset="0"/>
              </a:rPr>
              <a:t>    Лето - </a:t>
            </a:r>
            <a:r>
              <a:rPr lang="ru-RU" sz="2200" dirty="0">
                <a:latin typeface="Times New Roman" pitchFamily="18" charset="0"/>
                <a:cs typeface="Times New Roman" pitchFamily="18" charset="0"/>
              </a:rPr>
              <a:t>пора не только ярких красок и впечатления для вашего </a:t>
            </a:r>
            <a:r>
              <a:rPr lang="ru-RU" sz="2200" dirty="0" smtClean="0">
                <a:latin typeface="Times New Roman" pitchFamily="18" charset="0"/>
                <a:cs typeface="Times New Roman" pitchFamily="18" charset="0"/>
              </a:rPr>
              <a:t>малыша, но </a:t>
            </a:r>
            <a:r>
              <a:rPr lang="ru-RU" sz="2200" dirty="0">
                <a:latin typeface="Times New Roman" pitchFamily="18" charset="0"/>
                <a:cs typeface="Times New Roman" pitchFamily="18" charset="0"/>
              </a:rPr>
              <a:t>и период опасностей, к которым нужно его подготовить. </a:t>
            </a:r>
            <a:br>
              <a:rPr lang="ru-RU" sz="2200" dirty="0">
                <a:latin typeface="Times New Roman" pitchFamily="18" charset="0"/>
                <a:cs typeface="Times New Roman" pitchFamily="18" charset="0"/>
              </a:rPr>
            </a:br>
            <a:r>
              <a:rPr lang="ru-RU" sz="2200" dirty="0">
                <a:latin typeface="Times New Roman" pitchFamily="18" charset="0"/>
                <a:cs typeface="Times New Roman" pitchFamily="18" charset="0"/>
              </a:rPr>
              <a:t>Н</a:t>
            </a:r>
            <a:r>
              <a:rPr lang="ru-RU" sz="2200" dirty="0" smtClean="0">
                <a:latin typeface="Times New Roman" pitchFamily="18" charset="0"/>
                <a:cs typeface="Times New Roman" pitchFamily="18" charset="0"/>
              </a:rPr>
              <a:t>аиболее </a:t>
            </a:r>
            <a:r>
              <a:rPr lang="ru-RU" sz="2200" dirty="0">
                <a:latin typeface="Times New Roman" pitchFamily="18" charset="0"/>
                <a:cs typeface="Times New Roman" pitchFamily="18" charset="0"/>
              </a:rPr>
              <a:t>эффективно объяснить правила детской безопасности </a:t>
            </a:r>
            <a:r>
              <a:rPr lang="ru-RU" sz="2200" dirty="0" smtClean="0">
                <a:latin typeface="Times New Roman" pitchFamily="18" charset="0"/>
                <a:cs typeface="Times New Roman" pitchFamily="18" charset="0"/>
              </a:rPr>
              <a:t>можно </a:t>
            </a:r>
            <a:r>
              <a:rPr lang="ru-RU" sz="2200" dirty="0">
                <a:latin typeface="Times New Roman" pitchFamily="18" charset="0"/>
                <a:cs typeface="Times New Roman" pitchFamily="18" charset="0"/>
              </a:rPr>
              <a:t>с помощью веселых загадок, которые сопровождаются наглядными красивыми картинками. Так малыш быстрее запомнит вид </a:t>
            </a:r>
            <a:r>
              <a:rPr lang="ru-RU" sz="2200" dirty="0" smtClean="0">
                <a:latin typeface="Times New Roman" pitchFamily="18" charset="0"/>
                <a:cs typeface="Times New Roman" pitchFamily="18" charset="0"/>
              </a:rPr>
              <a:t>опасных растений, </a:t>
            </a:r>
            <a:r>
              <a:rPr lang="ru-RU" sz="2200" dirty="0">
                <a:latin typeface="Times New Roman" pitchFamily="18" charset="0"/>
                <a:cs typeface="Times New Roman" pitchFamily="18" charset="0"/>
              </a:rPr>
              <a:t>ягод, </a:t>
            </a:r>
            <a:r>
              <a:rPr lang="ru-RU" sz="2200" dirty="0" smtClean="0">
                <a:latin typeface="Times New Roman" pitchFamily="18" charset="0"/>
                <a:cs typeface="Times New Roman" pitchFamily="18" charset="0"/>
              </a:rPr>
              <a:t>растений, насекомых </a:t>
            </a:r>
            <a:r>
              <a:rPr lang="ru-RU" sz="2200" dirty="0">
                <a:latin typeface="Times New Roman" pitchFamily="18" charset="0"/>
                <a:cs typeface="Times New Roman" pitchFamily="18" charset="0"/>
              </a:rPr>
              <a:t>или действий</a:t>
            </a:r>
            <a:r>
              <a:rPr lang="ru-RU" sz="2200" dirty="0" smtClean="0">
                <a:latin typeface="Times New Roman" pitchFamily="18" charset="0"/>
                <a:cs typeface="Times New Roman" pitchFamily="18" charset="0"/>
              </a:rPr>
              <a:t>.</a:t>
            </a:r>
            <a:br>
              <a:rPr lang="ru-RU" sz="2200" dirty="0" smtClean="0">
                <a:latin typeface="Times New Roman" pitchFamily="18" charset="0"/>
                <a:cs typeface="Times New Roman" pitchFamily="18" charset="0"/>
              </a:rPr>
            </a:br>
            <a:r>
              <a:rPr lang="ru-RU" sz="2200" b="1" dirty="0" smtClean="0">
                <a:latin typeface="Times New Roman" pitchFamily="18" charset="0"/>
                <a:cs typeface="Times New Roman" pitchFamily="18" charset="0"/>
              </a:rPr>
              <a:t>Уважаемые родители, помогите своему ребенку получить от лета только хорошие впечатления и уберечься от неприятностей и бед. </a:t>
            </a:r>
            <a:endParaRPr lang="ru-RU" sz="22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Администратор\Desktop\i.jpg"/>
          <p:cNvPicPr>
            <a:picLocks noChangeAspect="1" noChangeArrowheads="1"/>
          </p:cNvPicPr>
          <p:nvPr/>
        </p:nvPicPr>
        <p:blipFill>
          <a:blip r:embed="rId2" cstate="print"/>
          <a:srcRect/>
          <a:stretch>
            <a:fillRect/>
          </a:stretch>
        </p:blipFill>
        <p:spPr bwMode="auto">
          <a:xfrm>
            <a:off x="2289" y="0"/>
            <a:ext cx="9143999" cy="6858000"/>
          </a:xfrm>
          <a:prstGeom prst="rect">
            <a:avLst/>
          </a:prstGeom>
          <a:noFill/>
        </p:spPr>
      </p:pic>
      <p:sp>
        <p:nvSpPr>
          <p:cNvPr id="2" name="Заголовок 1"/>
          <p:cNvSpPr>
            <a:spLocks noGrp="1"/>
          </p:cNvSpPr>
          <p:nvPr>
            <p:ph type="title"/>
          </p:nvPr>
        </p:nvSpPr>
        <p:spPr>
          <a:xfrm>
            <a:off x="457200" y="0"/>
            <a:ext cx="8229600" cy="1052736"/>
          </a:xfrm>
        </p:spPr>
        <p:txBody>
          <a:bodyPr>
            <a:normAutofit/>
          </a:bodyPr>
          <a:lstStyle/>
          <a:p>
            <a:r>
              <a:rPr lang="ru-RU" sz="2800" b="1" dirty="0" smtClean="0">
                <a:solidFill>
                  <a:srgbClr val="FF0000"/>
                </a:solidFill>
                <a:latin typeface="Times New Roman" panose="02020603050405020304" pitchFamily="18" charset="0"/>
                <a:cs typeface="Times New Roman" panose="02020603050405020304" pitchFamily="18" charset="0"/>
              </a:rPr>
              <a:t>Опасные растения!</a:t>
            </a:r>
            <a:endParaRPr lang="ru-RU" sz="2800" dirty="0">
              <a:solidFill>
                <a:srgbClr val="FF0000"/>
              </a:solidFill>
              <a:latin typeface="Times New Roman" panose="02020603050405020304" pitchFamily="18" charset="0"/>
              <a:cs typeface="Times New Roman" panose="02020603050405020304" pitchFamily="18" charset="0"/>
            </a:endParaRPr>
          </a:p>
        </p:txBody>
      </p:sp>
      <p:sp>
        <p:nvSpPr>
          <p:cNvPr id="4" name="Содержимое 3"/>
          <p:cNvSpPr>
            <a:spLocks noGrp="1"/>
          </p:cNvSpPr>
          <p:nvPr>
            <p:ph sz="half" idx="2"/>
          </p:nvPr>
        </p:nvSpPr>
        <p:spPr>
          <a:xfrm>
            <a:off x="251520" y="764704"/>
            <a:ext cx="3672408" cy="2448272"/>
          </a:xfrm>
        </p:spPr>
        <p:txBody>
          <a:bodyPr>
            <a:normAutofit/>
          </a:bodyPr>
          <a:lstStyle/>
          <a:p>
            <a:pPr>
              <a:buNone/>
            </a:pPr>
            <a:r>
              <a:rPr lang="ru-RU" sz="2400" dirty="0">
                <a:latin typeface="Times New Roman" pitchFamily="18" charset="0"/>
                <a:cs typeface="Times New Roman" pitchFamily="18" charset="0"/>
              </a:rPr>
              <a:t>У сердитого цветочка</a:t>
            </a:r>
          </a:p>
          <a:p>
            <a:pPr>
              <a:buNone/>
            </a:pPr>
            <a:r>
              <a:rPr lang="ru-RU" sz="2400" dirty="0">
                <a:latin typeface="Times New Roman" pitchFamily="18" charset="0"/>
                <a:cs typeface="Times New Roman" pitchFamily="18" charset="0"/>
              </a:rPr>
              <a:t> Очень жгучие листочки.</a:t>
            </a:r>
          </a:p>
          <a:p>
            <a:pPr>
              <a:buNone/>
            </a:pPr>
            <a:r>
              <a:rPr lang="ru-RU" sz="2400" dirty="0">
                <a:latin typeface="Times New Roman" pitchFamily="18" charset="0"/>
                <a:cs typeface="Times New Roman" pitchFamily="18" charset="0"/>
              </a:rPr>
              <a:t> Если прикасаются,</a:t>
            </a:r>
          </a:p>
          <a:p>
            <a:pPr>
              <a:buNone/>
            </a:pPr>
            <a:r>
              <a:rPr lang="ru-RU" sz="2400" dirty="0">
                <a:latin typeface="Times New Roman" pitchFamily="18" charset="0"/>
                <a:cs typeface="Times New Roman" pitchFamily="18" charset="0"/>
              </a:rPr>
              <a:t> Сразу же кусаются.</a:t>
            </a:r>
          </a:p>
          <a:p>
            <a:pPr>
              <a:buNone/>
            </a:pPr>
            <a:r>
              <a:rPr lang="ru-RU" sz="2400" b="1" dirty="0">
                <a:latin typeface="Times New Roman" pitchFamily="18" charset="0"/>
                <a:cs typeface="Times New Roman" pitchFamily="18" charset="0"/>
              </a:rPr>
              <a:t> </a:t>
            </a:r>
            <a:r>
              <a:rPr lang="ru-RU" sz="2400" b="1" dirty="0" smtClean="0">
                <a:latin typeface="Times New Roman" pitchFamily="18" charset="0"/>
                <a:cs typeface="Times New Roman" pitchFamily="18" charset="0"/>
              </a:rPr>
              <a:t>                    (</a:t>
            </a:r>
            <a:r>
              <a:rPr lang="ru-RU" sz="2400" b="1" dirty="0">
                <a:latin typeface="Times New Roman" pitchFamily="18" charset="0"/>
                <a:cs typeface="Times New Roman" pitchFamily="18" charset="0"/>
              </a:rPr>
              <a:t>к</a:t>
            </a:r>
            <a:r>
              <a:rPr lang="ru-RU" sz="2400" b="1" i="1" dirty="0">
                <a:latin typeface="Times New Roman" pitchFamily="18" charset="0"/>
                <a:cs typeface="Times New Roman" pitchFamily="18" charset="0"/>
              </a:rPr>
              <a:t>рапив</a:t>
            </a:r>
            <a:r>
              <a:rPr lang="ru-RU" sz="2400" b="1" dirty="0">
                <a:latin typeface="Times New Roman" pitchFamily="18" charset="0"/>
                <a:cs typeface="Times New Roman" pitchFamily="18" charset="0"/>
              </a:rPr>
              <a:t>а)</a:t>
            </a:r>
          </a:p>
        </p:txBody>
      </p:sp>
      <p:pic>
        <p:nvPicPr>
          <p:cNvPr id="9" name="Объект 8"/>
          <p:cNvPicPr>
            <a:picLocks noGrp="1" noChangeAspect="1"/>
          </p:cNvPicPr>
          <p:nvPr>
            <p:ph sz="half" idx="1"/>
          </p:nvPr>
        </p:nvPicPr>
        <p:blipFill>
          <a:blip r:embed="rId3"/>
          <a:stretch>
            <a:fillRect/>
          </a:stretch>
        </p:blipFill>
        <p:spPr>
          <a:xfrm>
            <a:off x="457200" y="3316267"/>
            <a:ext cx="2938527" cy="3438442"/>
          </a:xfrm>
          <a:prstGeom prst="rect">
            <a:avLst/>
          </a:prstGeom>
        </p:spPr>
      </p:pic>
      <p:sp>
        <p:nvSpPr>
          <p:cNvPr id="10" name="Прямоугольник 9"/>
          <p:cNvSpPr/>
          <p:nvPr/>
        </p:nvSpPr>
        <p:spPr>
          <a:xfrm>
            <a:off x="4283968" y="4365104"/>
            <a:ext cx="4608512" cy="2462213"/>
          </a:xfrm>
          <a:prstGeom prst="rect">
            <a:avLst/>
          </a:prstGeom>
        </p:spPr>
        <p:txBody>
          <a:bodyPr wrap="square">
            <a:spAutoFit/>
          </a:bodyPr>
          <a:lstStyle/>
          <a:p>
            <a:r>
              <a:rPr lang="ru-RU" sz="2200" dirty="0">
                <a:latin typeface="Times New Roman" panose="02020603050405020304" pitchFamily="18" charset="0"/>
                <a:cs typeface="Times New Roman" panose="02020603050405020304" pitchFamily="18" charset="0"/>
              </a:rPr>
              <a:t>Это - гигант дикорастущий,</a:t>
            </a:r>
          </a:p>
          <a:p>
            <a:r>
              <a:rPr lang="ru-RU" sz="2200" dirty="0">
                <a:latin typeface="Times New Roman" panose="02020603050405020304" pitchFamily="18" charset="0"/>
                <a:cs typeface="Times New Roman" panose="02020603050405020304" pitchFamily="18" charset="0"/>
              </a:rPr>
              <a:t>Не приближайся к его </a:t>
            </a:r>
            <a:r>
              <a:rPr lang="ru-RU" sz="2200" dirty="0" err="1">
                <a:latin typeface="Times New Roman" panose="02020603050405020304" pitchFamily="18" charset="0"/>
                <a:cs typeface="Times New Roman" panose="02020603050405020304" pitchFamily="18" charset="0"/>
              </a:rPr>
              <a:t>кУщам</a:t>
            </a:r>
            <a:r>
              <a:rPr lang="ru-RU" sz="2200" dirty="0">
                <a:latin typeface="Times New Roman" panose="02020603050405020304" pitchFamily="18" charset="0"/>
                <a:cs typeface="Times New Roman" panose="02020603050405020304" pitchFamily="18" charset="0"/>
              </a:rPr>
              <a:t>.</a:t>
            </a:r>
          </a:p>
          <a:p>
            <a:r>
              <a:rPr lang="ru-RU" sz="2200" dirty="0">
                <a:latin typeface="Times New Roman" panose="02020603050405020304" pitchFamily="18" charset="0"/>
                <a:cs typeface="Times New Roman" panose="02020603050405020304" pitchFamily="18" charset="0"/>
              </a:rPr>
              <a:t>Листьями, соком, цветами и даже пыльцой</a:t>
            </a:r>
          </a:p>
          <a:p>
            <a:r>
              <a:rPr lang="ru-RU" sz="2200" dirty="0">
                <a:latin typeface="Times New Roman" panose="02020603050405020304" pitchFamily="18" charset="0"/>
                <a:cs typeface="Times New Roman" panose="02020603050405020304" pitchFamily="18" charset="0"/>
              </a:rPr>
              <a:t>Очень опасен – ты рядом не стой.</a:t>
            </a:r>
          </a:p>
          <a:p>
            <a:r>
              <a:rPr lang="ru-RU" sz="2200" dirty="0">
                <a:latin typeface="Times New Roman" panose="02020603050405020304" pitchFamily="18" charset="0"/>
                <a:cs typeface="Times New Roman" panose="02020603050405020304" pitchFamily="18" charset="0"/>
              </a:rPr>
              <a:t>Любезничать ни с кем он не привык,</a:t>
            </a:r>
          </a:p>
          <a:p>
            <a:r>
              <a:rPr lang="ru-RU" sz="2200" dirty="0">
                <a:latin typeface="Times New Roman" panose="02020603050405020304" pitchFamily="18" charset="0"/>
                <a:cs typeface="Times New Roman" panose="02020603050405020304" pitchFamily="18" charset="0"/>
              </a:rPr>
              <a:t>Во всём опасен очень</a:t>
            </a:r>
            <a:r>
              <a:rPr lang="ru-RU" sz="2200" b="1" dirty="0">
                <a:latin typeface="Times New Roman" panose="02020603050405020304" pitchFamily="18" charset="0"/>
                <a:cs typeface="Times New Roman" panose="02020603050405020304" pitchFamily="18" charset="0"/>
              </a:rPr>
              <a:t>…(борщевик).</a:t>
            </a:r>
          </a:p>
        </p:txBody>
      </p:sp>
      <p:pic>
        <p:nvPicPr>
          <p:cNvPr id="12" name="Рисунок 11"/>
          <p:cNvPicPr>
            <a:picLocks noChangeAspect="1"/>
          </p:cNvPicPr>
          <p:nvPr/>
        </p:nvPicPr>
        <p:blipFill>
          <a:blip r:embed="rId4"/>
          <a:stretch>
            <a:fillRect/>
          </a:stretch>
        </p:blipFill>
        <p:spPr>
          <a:xfrm>
            <a:off x="4067944" y="764704"/>
            <a:ext cx="4762872" cy="3420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Администратор\Desktop\i.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
        <p:nvSpPr>
          <p:cNvPr id="4" name="Прямоугольник 3"/>
          <p:cNvSpPr/>
          <p:nvPr/>
        </p:nvSpPr>
        <p:spPr>
          <a:xfrm>
            <a:off x="323528" y="260648"/>
            <a:ext cx="3816424" cy="2462213"/>
          </a:xfrm>
          <a:prstGeom prst="rect">
            <a:avLst/>
          </a:prstGeom>
        </p:spPr>
        <p:txBody>
          <a:bodyPr wrap="square">
            <a:spAutoFit/>
          </a:bodyPr>
          <a:lstStyle/>
          <a:p>
            <a:r>
              <a:rPr lang="ru-RU" sz="2200" dirty="0">
                <a:latin typeface="Times New Roman" panose="02020603050405020304" pitchFamily="18" charset="0"/>
                <a:cs typeface="Times New Roman" panose="02020603050405020304" pitchFamily="18" charset="0"/>
              </a:rPr>
              <a:t>Жёлтые цветочки,</a:t>
            </a:r>
          </a:p>
          <a:p>
            <a:r>
              <a:rPr lang="ru-RU" sz="2200" dirty="0">
                <a:latin typeface="Times New Roman" panose="02020603050405020304" pitchFamily="18" charset="0"/>
                <a:cs typeface="Times New Roman" panose="02020603050405020304" pitchFamily="18" charset="0"/>
              </a:rPr>
              <a:t>Жёлтый сок по стеблю.</a:t>
            </a:r>
          </a:p>
          <a:p>
            <a:r>
              <a:rPr lang="ru-RU" sz="2200" dirty="0">
                <a:latin typeface="Times New Roman" panose="02020603050405020304" pitchFamily="18" charset="0"/>
                <a:cs typeface="Times New Roman" panose="02020603050405020304" pitchFamily="18" charset="0"/>
              </a:rPr>
              <a:t>Обожжёт, отравит</a:t>
            </a:r>
          </a:p>
          <a:p>
            <a:r>
              <a:rPr lang="ru-RU" sz="2200" dirty="0">
                <a:latin typeface="Times New Roman" panose="02020603050405020304" pitchFamily="18" charset="0"/>
                <a:cs typeface="Times New Roman" panose="02020603050405020304" pitchFamily="18" charset="0"/>
              </a:rPr>
              <a:t>Ядом не колеблясь.</a:t>
            </a:r>
          </a:p>
          <a:p>
            <a:r>
              <a:rPr lang="ru-RU" sz="2200" dirty="0">
                <a:latin typeface="Times New Roman" panose="02020603050405020304" pitchFamily="18" charset="0"/>
                <a:cs typeface="Times New Roman" panose="02020603050405020304" pitchFamily="18" charset="0"/>
              </a:rPr>
              <a:t>Опасен он, в чём преуспел,</a:t>
            </a:r>
          </a:p>
          <a:p>
            <a:r>
              <a:rPr lang="ru-RU" sz="2200" dirty="0">
                <a:latin typeface="Times New Roman" panose="02020603050405020304" pitchFamily="18" charset="0"/>
                <a:cs typeface="Times New Roman" panose="02020603050405020304" pitchFamily="18" charset="0"/>
              </a:rPr>
              <a:t>Будь осторожен, это</a:t>
            </a:r>
            <a:r>
              <a:rPr lang="ru-RU" sz="2200" dirty="0" smtClean="0">
                <a:latin typeface="Times New Roman" panose="02020603050405020304" pitchFamily="18" charset="0"/>
                <a:cs typeface="Times New Roman" panose="02020603050405020304" pitchFamily="18" charset="0"/>
              </a:rPr>
              <a:t>…</a:t>
            </a:r>
          </a:p>
          <a:p>
            <a:r>
              <a:rPr lang="ru-RU" sz="2200" dirty="0">
                <a:latin typeface="Times New Roman" panose="02020603050405020304" pitchFamily="18" charset="0"/>
                <a:cs typeface="Times New Roman" panose="02020603050405020304" pitchFamily="18" charset="0"/>
              </a:rPr>
              <a:t> </a:t>
            </a:r>
            <a:r>
              <a:rPr lang="ru-RU" sz="2200" dirty="0" smtClean="0">
                <a:latin typeface="Times New Roman" panose="02020603050405020304" pitchFamily="18" charset="0"/>
                <a:cs typeface="Times New Roman" panose="02020603050405020304" pitchFamily="18" charset="0"/>
              </a:rPr>
              <a:t>                              </a:t>
            </a:r>
            <a:r>
              <a:rPr lang="ru-RU" sz="2200" b="1" dirty="0" smtClean="0">
                <a:latin typeface="Times New Roman" panose="02020603050405020304" pitchFamily="18" charset="0"/>
                <a:cs typeface="Times New Roman" panose="02020603050405020304" pitchFamily="18" charset="0"/>
              </a:rPr>
              <a:t>(</a:t>
            </a:r>
            <a:r>
              <a:rPr lang="ru-RU" sz="2200" b="1" dirty="0">
                <a:latin typeface="Times New Roman" panose="02020603050405020304" pitchFamily="18" charset="0"/>
                <a:cs typeface="Times New Roman" panose="02020603050405020304" pitchFamily="18" charset="0"/>
              </a:rPr>
              <a:t>чистотел).</a:t>
            </a:r>
          </a:p>
        </p:txBody>
      </p:sp>
      <p:pic>
        <p:nvPicPr>
          <p:cNvPr id="6" name="Рисунок 5"/>
          <p:cNvPicPr>
            <a:picLocks noChangeAspect="1"/>
          </p:cNvPicPr>
          <p:nvPr/>
        </p:nvPicPr>
        <p:blipFill>
          <a:blip r:embed="rId3"/>
          <a:stretch>
            <a:fillRect/>
          </a:stretch>
        </p:blipFill>
        <p:spPr>
          <a:xfrm>
            <a:off x="300535" y="2983509"/>
            <a:ext cx="3579731" cy="3469827"/>
          </a:xfrm>
          <a:prstGeom prst="rect">
            <a:avLst/>
          </a:prstGeom>
        </p:spPr>
      </p:pic>
      <p:sp>
        <p:nvSpPr>
          <p:cNvPr id="7" name="Прямоугольник 6"/>
          <p:cNvSpPr/>
          <p:nvPr/>
        </p:nvSpPr>
        <p:spPr>
          <a:xfrm>
            <a:off x="5220072" y="4365104"/>
            <a:ext cx="3528392" cy="2462213"/>
          </a:xfrm>
          <a:prstGeom prst="rect">
            <a:avLst/>
          </a:prstGeom>
        </p:spPr>
        <p:txBody>
          <a:bodyPr wrap="square">
            <a:spAutoFit/>
          </a:bodyPr>
          <a:lstStyle/>
          <a:p>
            <a:r>
              <a:rPr lang="ru-RU" sz="2200" dirty="0">
                <a:latin typeface="Times New Roman" panose="02020603050405020304" pitchFamily="18" charset="0"/>
                <a:cs typeface="Times New Roman" panose="02020603050405020304" pitchFamily="18" charset="0"/>
              </a:rPr>
              <a:t>Грязно-белые цветки</a:t>
            </a:r>
          </a:p>
          <a:p>
            <a:r>
              <a:rPr lang="ru-RU" sz="2200" dirty="0">
                <a:latin typeface="Times New Roman" panose="02020603050405020304" pitchFamily="18" charset="0"/>
                <a:cs typeface="Times New Roman" panose="02020603050405020304" pitchFamily="18" charset="0"/>
              </a:rPr>
              <a:t>До краёв с отравой чёрной.</a:t>
            </a:r>
          </a:p>
          <a:p>
            <a:r>
              <a:rPr lang="ru-RU" sz="2200" dirty="0">
                <a:latin typeface="Times New Roman" panose="02020603050405020304" pitchFamily="18" charset="0"/>
                <a:cs typeface="Times New Roman" panose="02020603050405020304" pitchFamily="18" charset="0"/>
              </a:rPr>
              <a:t>Яд её – не пустяки,</a:t>
            </a:r>
          </a:p>
          <a:p>
            <a:r>
              <a:rPr lang="ru-RU" sz="2200" dirty="0">
                <a:latin typeface="Times New Roman" panose="02020603050405020304" pitchFamily="18" charset="0"/>
                <a:cs typeface="Times New Roman" panose="02020603050405020304" pitchFamily="18" charset="0"/>
              </a:rPr>
              <a:t>Смертелен он, бесспорно.</a:t>
            </a:r>
          </a:p>
          <a:p>
            <a:r>
              <a:rPr lang="ru-RU" sz="2200" dirty="0">
                <a:latin typeface="Times New Roman" panose="02020603050405020304" pitchFamily="18" charset="0"/>
                <a:cs typeface="Times New Roman" panose="02020603050405020304" pitchFamily="18" charset="0"/>
              </a:rPr>
              <a:t>Есть её нельзя, страшна</a:t>
            </a:r>
          </a:p>
          <a:p>
            <a:r>
              <a:rPr lang="ru-RU" sz="2200" dirty="0">
                <a:latin typeface="Times New Roman" panose="02020603050405020304" pitchFamily="18" charset="0"/>
                <a:cs typeface="Times New Roman" panose="02020603050405020304" pitchFamily="18" charset="0"/>
              </a:rPr>
              <a:t>И опасна</a:t>
            </a:r>
            <a:r>
              <a:rPr lang="ru-RU" sz="2200" dirty="0" smtClean="0">
                <a:latin typeface="Times New Roman" panose="02020603050405020304" pitchFamily="18" charset="0"/>
                <a:cs typeface="Times New Roman" panose="02020603050405020304" pitchFamily="18" charset="0"/>
              </a:rPr>
              <a:t>…</a:t>
            </a:r>
          </a:p>
          <a:p>
            <a:r>
              <a:rPr lang="ru-RU" sz="2200" dirty="0">
                <a:latin typeface="Times New Roman" panose="02020603050405020304" pitchFamily="18" charset="0"/>
                <a:cs typeface="Times New Roman" panose="02020603050405020304" pitchFamily="18" charset="0"/>
              </a:rPr>
              <a:t> </a:t>
            </a:r>
            <a:r>
              <a:rPr lang="ru-RU" sz="2200" dirty="0" smtClean="0">
                <a:latin typeface="Times New Roman" panose="02020603050405020304" pitchFamily="18" charset="0"/>
                <a:cs typeface="Times New Roman" panose="02020603050405020304" pitchFamily="18" charset="0"/>
              </a:rPr>
              <a:t>                              </a:t>
            </a:r>
            <a:r>
              <a:rPr lang="ru-RU" sz="2200" b="1" dirty="0" smtClean="0">
                <a:latin typeface="Times New Roman" panose="02020603050405020304" pitchFamily="18" charset="0"/>
                <a:cs typeface="Times New Roman" panose="02020603050405020304" pitchFamily="18" charset="0"/>
              </a:rPr>
              <a:t>(</a:t>
            </a:r>
            <a:r>
              <a:rPr lang="ru-RU" sz="2200" b="1" dirty="0">
                <a:latin typeface="Times New Roman" panose="02020603050405020304" pitchFamily="18" charset="0"/>
                <a:cs typeface="Times New Roman" panose="02020603050405020304" pitchFamily="18" charset="0"/>
              </a:rPr>
              <a:t>белена).</a:t>
            </a:r>
          </a:p>
        </p:txBody>
      </p:sp>
      <p:pic>
        <p:nvPicPr>
          <p:cNvPr id="8" name="Рисунок 7"/>
          <p:cNvPicPr>
            <a:picLocks noChangeAspect="1"/>
          </p:cNvPicPr>
          <p:nvPr/>
        </p:nvPicPr>
        <p:blipFill>
          <a:blip r:embed="rId4"/>
          <a:stretch>
            <a:fillRect/>
          </a:stretch>
        </p:blipFill>
        <p:spPr>
          <a:xfrm>
            <a:off x="5220072" y="260648"/>
            <a:ext cx="3073520" cy="399401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Администратор\Desktop\i.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
        <p:nvSpPr>
          <p:cNvPr id="2" name="Заголовок 1"/>
          <p:cNvSpPr>
            <a:spLocks noGrp="1"/>
          </p:cNvSpPr>
          <p:nvPr>
            <p:ph type="title"/>
          </p:nvPr>
        </p:nvSpPr>
        <p:spPr>
          <a:xfrm>
            <a:off x="323528" y="260648"/>
            <a:ext cx="4032448" cy="2952328"/>
          </a:xfrm>
        </p:spPr>
        <p:txBody>
          <a:bodyPr>
            <a:noAutofit/>
          </a:bodyPr>
          <a:lstStyle/>
          <a:p>
            <a:pPr lvl="2" algn="l" rtl="0">
              <a:spcBef>
                <a:spcPct val="0"/>
              </a:spcBef>
            </a:pPr>
            <a:r>
              <a:rPr lang="ru-RU" sz="2200" dirty="0" smtClean="0">
                <a:latin typeface="Times New Roman" pitchFamily="18" charset="0"/>
                <a:cs typeface="Times New Roman" pitchFamily="18" charset="0"/>
              </a:rPr>
              <a:t>Крест-накрест четыре крупных листа,</a:t>
            </a:r>
            <a:br>
              <a:rPr lang="ru-RU" sz="2200" dirty="0" smtClean="0">
                <a:latin typeface="Times New Roman" pitchFamily="18" charset="0"/>
                <a:cs typeface="Times New Roman" pitchFamily="18" charset="0"/>
              </a:rPr>
            </a:br>
            <a:r>
              <a:rPr lang="ru-RU" sz="2200" dirty="0" smtClean="0">
                <a:latin typeface="Times New Roman" pitchFamily="18" charset="0"/>
                <a:cs typeface="Times New Roman" pitchFamily="18" charset="0"/>
              </a:rPr>
              <a:t>На одиноком стебле ягода одна.</a:t>
            </a:r>
            <a:br>
              <a:rPr lang="ru-RU" sz="2200" dirty="0" smtClean="0">
                <a:latin typeface="Times New Roman" pitchFamily="18" charset="0"/>
                <a:cs typeface="Times New Roman" pitchFamily="18" charset="0"/>
              </a:rPr>
            </a:br>
            <a:r>
              <a:rPr lang="ru-RU" sz="2200" dirty="0" smtClean="0">
                <a:latin typeface="Times New Roman" pitchFamily="18" charset="0"/>
                <a:cs typeface="Times New Roman" pitchFamily="18" charset="0"/>
              </a:rPr>
              <a:t>Сине-чёрным ядом она налита,</a:t>
            </a:r>
            <a:br>
              <a:rPr lang="ru-RU" sz="2200" dirty="0" smtClean="0">
                <a:latin typeface="Times New Roman" pitchFamily="18" charset="0"/>
                <a:cs typeface="Times New Roman" pitchFamily="18" charset="0"/>
              </a:rPr>
            </a:br>
            <a:r>
              <a:rPr lang="ru-RU" sz="2200" dirty="0" smtClean="0">
                <a:latin typeface="Times New Roman" pitchFamily="18" charset="0"/>
                <a:cs typeface="Times New Roman" pitchFamily="18" charset="0"/>
              </a:rPr>
              <a:t>Есть её опасно, не рвите никогда.</a:t>
            </a:r>
            <a:br>
              <a:rPr lang="ru-RU" sz="2200" dirty="0" smtClean="0">
                <a:latin typeface="Times New Roman" pitchFamily="18" charset="0"/>
                <a:cs typeface="Times New Roman" pitchFamily="18" charset="0"/>
              </a:rPr>
            </a:br>
            <a:r>
              <a:rPr lang="ru-RU" sz="2200" dirty="0" smtClean="0">
                <a:latin typeface="Times New Roman" pitchFamily="18" charset="0"/>
                <a:cs typeface="Times New Roman" pitchFamily="18" charset="0"/>
              </a:rPr>
              <a:t>Очень зло глядит на нас,</a:t>
            </a:r>
            <a:br>
              <a:rPr lang="ru-RU" sz="2200" dirty="0" smtClean="0">
                <a:latin typeface="Times New Roman" pitchFamily="18" charset="0"/>
                <a:cs typeface="Times New Roman" pitchFamily="18" charset="0"/>
              </a:rPr>
            </a:br>
            <a:r>
              <a:rPr lang="ru-RU" sz="2200" dirty="0" smtClean="0">
                <a:latin typeface="Times New Roman" pitchFamily="18" charset="0"/>
                <a:cs typeface="Times New Roman" pitchFamily="18" charset="0"/>
              </a:rPr>
              <a:t>Из травы…</a:t>
            </a:r>
            <a:br>
              <a:rPr lang="ru-RU" sz="2200" dirty="0" smtClean="0">
                <a:latin typeface="Times New Roman" pitchFamily="18" charset="0"/>
                <a:cs typeface="Times New Roman" pitchFamily="18" charset="0"/>
              </a:rPr>
            </a:br>
            <a:r>
              <a:rPr lang="ru-RU" sz="2200" b="1" dirty="0">
                <a:latin typeface="Times New Roman" pitchFamily="18" charset="0"/>
                <a:cs typeface="Times New Roman" pitchFamily="18" charset="0"/>
              </a:rPr>
              <a:t> </a:t>
            </a:r>
            <a:r>
              <a:rPr lang="ru-RU" sz="2200" b="1" dirty="0" smtClean="0">
                <a:latin typeface="Times New Roman" pitchFamily="18" charset="0"/>
                <a:cs typeface="Times New Roman" pitchFamily="18" charset="0"/>
              </a:rPr>
              <a:t>                         (вороний глаз).</a:t>
            </a:r>
            <a:endParaRPr lang="ru-RU" sz="2200" b="1" dirty="0">
              <a:latin typeface="Times New Roman" pitchFamily="18" charset="0"/>
              <a:cs typeface="Times New Roman" pitchFamily="18" charset="0"/>
            </a:endParaRPr>
          </a:p>
        </p:txBody>
      </p:sp>
      <p:pic>
        <p:nvPicPr>
          <p:cNvPr id="5" name="Рисунок 4"/>
          <p:cNvPicPr>
            <a:picLocks noChangeAspect="1"/>
          </p:cNvPicPr>
          <p:nvPr/>
        </p:nvPicPr>
        <p:blipFill>
          <a:blip r:embed="rId3"/>
          <a:stretch>
            <a:fillRect/>
          </a:stretch>
        </p:blipFill>
        <p:spPr>
          <a:xfrm>
            <a:off x="351914" y="3356992"/>
            <a:ext cx="3888432" cy="2912571"/>
          </a:xfrm>
          <a:prstGeom prst="rect">
            <a:avLst/>
          </a:prstGeom>
        </p:spPr>
      </p:pic>
      <p:pic>
        <p:nvPicPr>
          <p:cNvPr id="6" name="Рисунок 5"/>
          <p:cNvPicPr>
            <a:picLocks noChangeAspect="1"/>
          </p:cNvPicPr>
          <p:nvPr/>
        </p:nvPicPr>
        <p:blipFill>
          <a:blip r:embed="rId4"/>
          <a:stretch>
            <a:fillRect/>
          </a:stretch>
        </p:blipFill>
        <p:spPr>
          <a:xfrm>
            <a:off x="5084154" y="122967"/>
            <a:ext cx="3594619" cy="2160240"/>
          </a:xfrm>
          <a:prstGeom prst="rect">
            <a:avLst/>
          </a:prstGeom>
        </p:spPr>
      </p:pic>
      <p:sp>
        <p:nvSpPr>
          <p:cNvPr id="7" name="Прямоугольник 6"/>
          <p:cNvSpPr/>
          <p:nvPr/>
        </p:nvSpPr>
        <p:spPr>
          <a:xfrm>
            <a:off x="5436096" y="4581128"/>
            <a:ext cx="3096344" cy="2462213"/>
          </a:xfrm>
          <a:prstGeom prst="rect">
            <a:avLst/>
          </a:prstGeom>
        </p:spPr>
        <p:txBody>
          <a:bodyPr wrap="square">
            <a:spAutoFit/>
          </a:bodyPr>
          <a:lstStyle/>
          <a:p>
            <a:r>
              <a:rPr lang="ru-RU" sz="2200" dirty="0">
                <a:latin typeface="Times New Roman" panose="02020603050405020304" pitchFamily="18" charset="0"/>
                <a:cs typeface="Times New Roman" panose="02020603050405020304" pitchFamily="18" charset="0"/>
              </a:rPr>
              <a:t>Ягоды бешеные </a:t>
            </a:r>
          </a:p>
          <a:p>
            <a:r>
              <a:rPr lang="ru-RU" sz="2200" dirty="0">
                <a:latin typeface="Times New Roman" panose="02020603050405020304" pitchFamily="18" charset="0"/>
                <a:cs typeface="Times New Roman" panose="02020603050405020304" pitchFamily="18" charset="0"/>
              </a:rPr>
              <a:t>На кусту развешанные,</a:t>
            </a:r>
          </a:p>
          <a:p>
            <a:r>
              <a:rPr lang="ru-RU" sz="2200" dirty="0">
                <a:latin typeface="Times New Roman" panose="02020603050405020304" pitchFamily="18" charset="0"/>
                <a:cs typeface="Times New Roman" panose="02020603050405020304" pitchFamily="18" charset="0"/>
              </a:rPr>
              <a:t>Зовут к себе, краснеют,</a:t>
            </a:r>
          </a:p>
          <a:p>
            <a:r>
              <a:rPr lang="ru-RU" sz="2200" dirty="0" smtClean="0">
                <a:latin typeface="Times New Roman" panose="02020603050405020304" pitchFamily="18" charset="0"/>
                <a:cs typeface="Times New Roman" panose="02020603050405020304" pitchFamily="18" charset="0"/>
              </a:rPr>
              <a:t>Да </a:t>
            </a:r>
            <a:r>
              <a:rPr lang="ru-RU" sz="2200" dirty="0">
                <a:latin typeface="Times New Roman" panose="02020603050405020304" pitchFamily="18" charset="0"/>
                <a:cs typeface="Times New Roman" panose="02020603050405020304" pitchFamily="18" charset="0"/>
              </a:rPr>
              <a:t>взять никто не смеет.</a:t>
            </a:r>
          </a:p>
          <a:p>
            <a:r>
              <a:rPr lang="ru-RU" sz="2200" dirty="0" smtClean="0">
                <a:latin typeface="Times New Roman" panose="02020603050405020304" pitchFamily="18" charset="0"/>
                <a:cs typeface="Times New Roman" panose="02020603050405020304" pitchFamily="18" charset="0"/>
              </a:rPr>
              <a:t>               </a:t>
            </a:r>
            <a:r>
              <a:rPr lang="ru-RU" sz="2200" b="1" dirty="0" smtClean="0">
                <a:latin typeface="Times New Roman" panose="02020603050405020304" pitchFamily="18" charset="0"/>
                <a:cs typeface="Times New Roman" panose="02020603050405020304" pitchFamily="18" charset="0"/>
              </a:rPr>
              <a:t>(</a:t>
            </a:r>
            <a:r>
              <a:rPr lang="ru-RU" sz="2200" b="1" dirty="0">
                <a:latin typeface="Times New Roman" panose="02020603050405020304" pitchFamily="18" charset="0"/>
                <a:cs typeface="Times New Roman" panose="02020603050405020304" pitchFamily="18" charset="0"/>
              </a:rPr>
              <a:t>в</a:t>
            </a:r>
            <a:r>
              <a:rPr lang="ru-RU" sz="2200" b="1" dirty="0" smtClean="0">
                <a:latin typeface="Times New Roman" panose="02020603050405020304" pitchFamily="18" charset="0"/>
                <a:cs typeface="Times New Roman" panose="02020603050405020304" pitchFamily="18" charset="0"/>
              </a:rPr>
              <a:t>олчья </a:t>
            </a:r>
            <a:r>
              <a:rPr lang="ru-RU" sz="2200" b="1" dirty="0">
                <a:latin typeface="Times New Roman" panose="02020603050405020304" pitchFamily="18" charset="0"/>
                <a:cs typeface="Times New Roman" panose="02020603050405020304" pitchFamily="18" charset="0"/>
              </a:rPr>
              <a:t>ягода)</a:t>
            </a:r>
          </a:p>
          <a:p>
            <a:endParaRPr lang="ru-RU" sz="2200" dirty="0">
              <a:latin typeface="Times New Roman" panose="02020603050405020304" pitchFamily="18" charset="0"/>
              <a:cs typeface="Times New Roman" panose="02020603050405020304" pitchFamily="18" charset="0"/>
            </a:endParaRPr>
          </a:p>
          <a:p>
            <a:r>
              <a:rPr lang="ru-RU" sz="2200" dirty="0">
                <a:latin typeface="Times New Roman" panose="02020603050405020304" pitchFamily="18" charset="0"/>
                <a:cs typeface="Times New Roman" panose="02020603050405020304" pitchFamily="18" charset="0"/>
              </a:rPr>
              <a:t> </a:t>
            </a:r>
            <a:endParaRPr lang="ru-RU" sz="2200" b="1"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5"/>
          <a:stretch>
            <a:fillRect/>
          </a:stretch>
        </p:blipFill>
        <p:spPr>
          <a:xfrm>
            <a:off x="5084153" y="2334959"/>
            <a:ext cx="3594619" cy="224616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0" y="0"/>
            <a:ext cx="9144000" cy="6857999"/>
          </a:xfrm>
          <a:prstGeom prst="rect">
            <a:avLst/>
          </a:prstGeom>
        </p:spPr>
      </p:pic>
      <p:pic>
        <p:nvPicPr>
          <p:cNvPr id="5" name="Объект 4"/>
          <p:cNvPicPr>
            <a:picLocks noGrp="1" noChangeAspect="1"/>
          </p:cNvPicPr>
          <p:nvPr>
            <p:ph sz="half" idx="1"/>
          </p:nvPr>
        </p:nvPicPr>
        <p:blipFill>
          <a:blip r:embed="rId3"/>
          <a:stretch>
            <a:fillRect/>
          </a:stretch>
        </p:blipFill>
        <p:spPr>
          <a:xfrm>
            <a:off x="395535" y="548679"/>
            <a:ext cx="3960000" cy="2968358"/>
          </a:xfrm>
          <a:prstGeom prst="rect">
            <a:avLst/>
          </a:prstGeom>
        </p:spPr>
      </p:pic>
      <p:sp>
        <p:nvSpPr>
          <p:cNvPr id="7" name="Прямоугольник 6"/>
          <p:cNvSpPr/>
          <p:nvPr/>
        </p:nvSpPr>
        <p:spPr>
          <a:xfrm>
            <a:off x="4716016" y="548680"/>
            <a:ext cx="4104456" cy="1785104"/>
          </a:xfrm>
          <a:prstGeom prst="rect">
            <a:avLst/>
          </a:prstGeom>
        </p:spPr>
        <p:txBody>
          <a:bodyPr wrap="square">
            <a:spAutoFit/>
          </a:bodyPr>
          <a:lstStyle/>
          <a:p>
            <a:r>
              <a:rPr lang="ru-RU" sz="2200" dirty="0">
                <a:latin typeface="Times New Roman" panose="02020603050405020304" pitchFamily="18" charset="0"/>
                <a:cs typeface="Times New Roman" panose="02020603050405020304" pitchFamily="18" charset="0"/>
              </a:rPr>
              <a:t>Шапки красные в горошек</a:t>
            </a:r>
          </a:p>
          <a:p>
            <a:r>
              <a:rPr lang="ru-RU" sz="2200" dirty="0">
                <a:latin typeface="Times New Roman" panose="02020603050405020304" pitchFamily="18" charset="0"/>
                <a:cs typeface="Times New Roman" panose="02020603050405020304" pitchFamily="18" charset="0"/>
              </a:rPr>
              <a:t> У грибочков нехороших.</a:t>
            </a:r>
          </a:p>
          <a:p>
            <a:r>
              <a:rPr lang="ru-RU" sz="2200" dirty="0">
                <a:latin typeface="Times New Roman" panose="02020603050405020304" pitchFamily="18" charset="0"/>
                <a:cs typeface="Times New Roman" panose="02020603050405020304" pitchFamily="18" charset="0"/>
              </a:rPr>
              <a:t> Говорят они: «Уйдите!</a:t>
            </a:r>
          </a:p>
          <a:p>
            <a:r>
              <a:rPr lang="ru-RU" sz="2200" dirty="0">
                <a:latin typeface="Times New Roman" panose="02020603050405020304" pitchFamily="18" charset="0"/>
                <a:cs typeface="Times New Roman" panose="02020603050405020304" pitchFamily="18" charset="0"/>
              </a:rPr>
              <a:t> Нас в корзинку не кладите!»</a:t>
            </a:r>
          </a:p>
          <a:p>
            <a:r>
              <a:rPr lang="ru-RU" sz="2200" dirty="0">
                <a:latin typeface="Times New Roman" panose="02020603050405020304" pitchFamily="18" charset="0"/>
                <a:cs typeface="Times New Roman" panose="02020603050405020304" pitchFamily="18" charset="0"/>
              </a:rPr>
              <a:t> </a:t>
            </a:r>
            <a:r>
              <a:rPr lang="ru-RU" sz="2200" dirty="0" smtClean="0">
                <a:latin typeface="Times New Roman" panose="02020603050405020304" pitchFamily="18" charset="0"/>
                <a:cs typeface="Times New Roman" panose="02020603050405020304" pitchFamily="18" charset="0"/>
              </a:rPr>
              <a:t>                               </a:t>
            </a:r>
            <a:r>
              <a:rPr lang="ru-RU" sz="2200" b="1" dirty="0" smtClean="0">
                <a:latin typeface="Times New Roman" panose="02020603050405020304" pitchFamily="18" charset="0"/>
                <a:cs typeface="Times New Roman" panose="02020603050405020304" pitchFamily="18" charset="0"/>
              </a:rPr>
              <a:t>(</a:t>
            </a:r>
            <a:r>
              <a:rPr lang="ru-RU" sz="2200" b="1" dirty="0">
                <a:latin typeface="Times New Roman" panose="02020603050405020304" pitchFamily="18" charset="0"/>
                <a:cs typeface="Times New Roman" panose="02020603050405020304" pitchFamily="18" charset="0"/>
              </a:rPr>
              <a:t>мухомор)</a:t>
            </a:r>
          </a:p>
        </p:txBody>
      </p:sp>
      <p:sp>
        <p:nvSpPr>
          <p:cNvPr id="9" name="Прямоугольник 8"/>
          <p:cNvSpPr/>
          <p:nvPr/>
        </p:nvSpPr>
        <p:spPr>
          <a:xfrm>
            <a:off x="395536" y="3852991"/>
            <a:ext cx="3744416" cy="2800767"/>
          </a:xfrm>
          <a:prstGeom prst="rect">
            <a:avLst/>
          </a:prstGeom>
        </p:spPr>
        <p:txBody>
          <a:bodyPr wrap="square">
            <a:spAutoFit/>
          </a:bodyPr>
          <a:lstStyle/>
          <a:p>
            <a:r>
              <a:rPr lang="ru-RU" sz="2200" dirty="0">
                <a:latin typeface="Times New Roman" panose="02020603050405020304" pitchFamily="18" charset="0"/>
                <a:cs typeface="Times New Roman" panose="02020603050405020304" pitchFamily="18" charset="0"/>
              </a:rPr>
              <a:t>Среди лесов, полей, болот</a:t>
            </a:r>
          </a:p>
          <a:p>
            <a:r>
              <a:rPr lang="ru-RU" sz="2200" dirty="0">
                <a:latin typeface="Times New Roman" panose="02020603050405020304" pitchFamily="18" charset="0"/>
                <a:cs typeface="Times New Roman" panose="02020603050405020304" pitchFamily="18" charset="0"/>
              </a:rPr>
              <a:t>Ядовитый гриб растет,</a:t>
            </a:r>
          </a:p>
          <a:p>
            <a:r>
              <a:rPr lang="ru-RU" sz="2200" dirty="0">
                <a:latin typeface="Times New Roman" panose="02020603050405020304" pitchFamily="18" charset="0"/>
                <a:cs typeface="Times New Roman" panose="02020603050405020304" pitchFamily="18" charset="0"/>
              </a:rPr>
              <a:t>В бледной шляпке с тонкой ножкой,</a:t>
            </a:r>
          </a:p>
          <a:p>
            <a:r>
              <a:rPr lang="ru-RU" sz="2200" dirty="0">
                <a:latin typeface="Times New Roman" panose="02020603050405020304" pitchFamily="18" charset="0"/>
                <a:cs typeface="Times New Roman" panose="02020603050405020304" pitchFamily="18" charset="0"/>
              </a:rPr>
              <a:t>Класть нельзя его в лукошко.</a:t>
            </a:r>
          </a:p>
          <a:p>
            <a:r>
              <a:rPr lang="ru-RU" sz="2200" dirty="0">
                <a:latin typeface="Times New Roman" panose="02020603050405020304" pitchFamily="18" charset="0"/>
                <a:cs typeface="Times New Roman" panose="02020603050405020304" pitchFamily="18" charset="0"/>
              </a:rPr>
              <a:t>Гриб опасный, гриб обманка,</a:t>
            </a:r>
          </a:p>
          <a:p>
            <a:r>
              <a:rPr lang="ru-RU" sz="2200" dirty="0">
                <a:latin typeface="Times New Roman" panose="02020603050405020304" pitchFamily="18" charset="0"/>
                <a:cs typeface="Times New Roman" panose="02020603050405020304" pitchFamily="18" charset="0"/>
              </a:rPr>
              <a:t>Это бледная … </a:t>
            </a:r>
            <a:endParaRPr lang="ru-RU" sz="2200" dirty="0" smtClean="0">
              <a:latin typeface="Times New Roman" panose="02020603050405020304" pitchFamily="18" charset="0"/>
              <a:cs typeface="Times New Roman" panose="02020603050405020304" pitchFamily="18" charset="0"/>
            </a:endParaRPr>
          </a:p>
          <a:p>
            <a:r>
              <a:rPr lang="ru-RU" sz="2200" dirty="0">
                <a:latin typeface="Times New Roman" panose="02020603050405020304" pitchFamily="18" charset="0"/>
                <a:cs typeface="Times New Roman" panose="02020603050405020304" pitchFamily="18" charset="0"/>
              </a:rPr>
              <a:t> </a:t>
            </a:r>
            <a:r>
              <a:rPr lang="ru-RU" sz="2200" dirty="0" smtClean="0">
                <a:latin typeface="Times New Roman" panose="02020603050405020304" pitchFamily="18" charset="0"/>
                <a:cs typeface="Times New Roman" panose="02020603050405020304" pitchFamily="18" charset="0"/>
              </a:rPr>
              <a:t>                           </a:t>
            </a:r>
            <a:r>
              <a:rPr lang="ru-RU" sz="2200" b="1" dirty="0" smtClean="0">
                <a:latin typeface="Times New Roman" panose="02020603050405020304" pitchFamily="18" charset="0"/>
                <a:cs typeface="Times New Roman" panose="02020603050405020304" pitchFamily="18" charset="0"/>
              </a:rPr>
              <a:t>(</a:t>
            </a:r>
            <a:r>
              <a:rPr lang="ru-RU" sz="2200" b="1" dirty="0">
                <a:latin typeface="Times New Roman" panose="02020603050405020304" pitchFamily="18" charset="0"/>
                <a:cs typeface="Times New Roman" panose="02020603050405020304" pitchFamily="18" charset="0"/>
              </a:rPr>
              <a:t>поганка</a:t>
            </a:r>
            <a:r>
              <a:rPr lang="ru-RU" sz="2200" b="1" dirty="0" smtClean="0">
                <a:latin typeface="Times New Roman" panose="02020603050405020304" pitchFamily="18" charset="0"/>
                <a:cs typeface="Times New Roman" panose="02020603050405020304" pitchFamily="18" charset="0"/>
              </a:rPr>
              <a:t>).</a:t>
            </a:r>
            <a:endParaRPr lang="ru-RU" sz="2200" b="1" dirty="0">
              <a:latin typeface="Times New Roman" panose="02020603050405020304" pitchFamily="18" charset="0"/>
              <a:cs typeface="Times New Roman" panose="02020603050405020304" pitchFamily="18" charset="0"/>
            </a:endParaRPr>
          </a:p>
        </p:txBody>
      </p:sp>
      <p:pic>
        <p:nvPicPr>
          <p:cNvPr id="15" name="Объект 14"/>
          <p:cNvPicPr>
            <a:picLocks noGrp="1" noChangeAspect="1"/>
          </p:cNvPicPr>
          <p:nvPr>
            <p:ph sz="half" idx="2"/>
          </p:nvPr>
        </p:nvPicPr>
        <p:blipFill>
          <a:blip r:embed="rId4"/>
          <a:stretch>
            <a:fillRect/>
          </a:stretch>
        </p:blipFill>
        <p:spPr>
          <a:xfrm>
            <a:off x="4855339" y="3789040"/>
            <a:ext cx="3960000" cy="2625652"/>
          </a:xfrm>
          <a:prstGeom prst="rect">
            <a:avLst/>
          </a:prstGeom>
        </p:spPr>
      </p:pic>
    </p:spTree>
    <p:extLst>
      <p:ext uri="{BB962C8B-B14F-4D97-AF65-F5344CB8AC3E}">
        <p14:creationId xmlns:p14="http://schemas.microsoft.com/office/powerpoint/2010/main" val="4181046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Администратор\Desktop\i.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9" name="Объект 8"/>
          <p:cNvPicPr>
            <a:picLocks noGrp="1" noChangeAspect="1"/>
          </p:cNvPicPr>
          <p:nvPr>
            <p:ph sz="half" idx="2"/>
          </p:nvPr>
        </p:nvPicPr>
        <p:blipFill>
          <a:blip r:embed="rId3"/>
          <a:stretch>
            <a:fillRect/>
          </a:stretch>
        </p:blipFill>
        <p:spPr>
          <a:xfrm>
            <a:off x="4842569" y="821632"/>
            <a:ext cx="3960000" cy="2968313"/>
          </a:xfrm>
          <a:prstGeom prst="rect">
            <a:avLst/>
          </a:prstGeom>
        </p:spPr>
      </p:pic>
      <p:pic>
        <p:nvPicPr>
          <p:cNvPr id="12" name="Объект 11"/>
          <p:cNvPicPr>
            <a:picLocks noGrp="1" noChangeAspect="1"/>
          </p:cNvPicPr>
          <p:nvPr>
            <p:ph sz="half" idx="1"/>
          </p:nvPr>
        </p:nvPicPr>
        <p:blipFill rotWithShape="1">
          <a:blip r:embed="rId4"/>
          <a:srcRect t="1" r="14792" b="832"/>
          <a:stretch/>
        </p:blipFill>
        <p:spPr>
          <a:xfrm>
            <a:off x="395536" y="3645024"/>
            <a:ext cx="3958729" cy="3064981"/>
          </a:xfrm>
          <a:prstGeom prst="rect">
            <a:avLst/>
          </a:prstGeom>
        </p:spPr>
      </p:pic>
      <p:sp>
        <p:nvSpPr>
          <p:cNvPr id="7" name="Заголовок 6"/>
          <p:cNvSpPr>
            <a:spLocks noGrp="1"/>
          </p:cNvSpPr>
          <p:nvPr>
            <p:ph type="title"/>
          </p:nvPr>
        </p:nvSpPr>
        <p:spPr/>
        <p:txBody>
          <a:bodyPr anchor="t">
            <a:normAutofit/>
          </a:bodyPr>
          <a:lstStyle/>
          <a:p>
            <a:r>
              <a:rPr lang="ru-RU" sz="2400" b="1" dirty="0" smtClean="0">
                <a:solidFill>
                  <a:srgbClr val="FF0000"/>
                </a:solidFill>
                <a:latin typeface="Times New Roman" panose="02020603050405020304" pitchFamily="18" charset="0"/>
                <a:cs typeface="Times New Roman" panose="02020603050405020304" pitchFamily="18" charset="0"/>
              </a:rPr>
              <a:t>Опасные насекомые!</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457200" y="1124743"/>
            <a:ext cx="6400800" cy="1785104"/>
          </a:xfrm>
          <a:prstGeom prst="rect">
            <a:avLst/>
          </a:prstGeom>
        </p:spPr>
        <p:txBody>
          <a:bodyPr wrap="square">
            <a:spAutoFit/>
          </a:bodyPr>
          <a:lstStyle/>
          <a:p>
            <a:r>
              <a:rPr lang="ru-RU" sz="2200" dirty="0">
                <a:latin typeface="Times New Roman" panose="02020603050405020304" pitchFamily="18" charset="0"/>
                <a:cs typeface="Times New Roman" panose="02020603050405020304" pitchFamily="18" charset="0"/>
              </a:rPr>
              <a:t>Очень нравится Игнату</a:t>
            </a:r>
          </a:p>
          <a:p>
            <a:r>
              <a:rPr lang="ru-RU" sz="2200" dirty="0">
                <a:latin typeface="Times New Roman" panose="02020603050405020304" pitchFamily="18" charset="0"/>
                <a:cs typeface="Times New Roman" panose="02020603050405020304" pitchFamily="18" charset="0"/>
              </a:rPr>
              <a:t> Вид сластены полосатой,</a:t>
            </a:r>
          </a:p>
          <a:p>
            <a:r>
              <a:rPr lang="ru-RU" sz="2200" dirty="0">
                <a:latin typeface="Times New Roman" panose="02020603050405020304" pitchFamily="18" charset="0"/>
                <a:cs typeface="Times New Roman" panose="02020603050405020304" pitchFamily="18" charset="0"/>
              </a:rPr>
              <a:t> Но жужжит она: «Не тронь!</a:t>
            </a:r>
          </a:p>
          <a:p>
            <a:r>
              <a:rPr lang="ru-RU" sz="2200" dirty="0">
                <a:latin typeface="Times New Roman" panose="02020603050405020304" pitchFamily="18" charset="0"/>
                <a:cs typeface="Times New Roman" panose="02020603050405020304" pitchFamily="18" charset="0"/>
              </a:rPr>
              <a:t> Жжется жало, как огонь!»</a:t>
            </a:r>
          </a:p>
          <a:p>
            <a:r>
              <a:rPr lang="ru-RU" sz="2200" dirty="0">
                <a:latin typeface="Times New Roman" panose="02020603050405020304" pitchFamily="18" charset="0"/>
                <a:cs typeface="Times New Roman" panose="02020603050405020304" pitchFamily="18" charset="0"/>
              </a:rPr>
              <a:t> </a:t>
            </a:r>
            <a:r>
              <a:rPr lang="ru-RU" sz="2200" dirty="0" smtClean="0">
                <a:latin typeface="Times New Roman" panose="02020603050405020304" pitchFamily="18" charset="0"/>
                <a:cs typeface="Times New Roman" panose="02020603050405020304" pitchFamily="18" charset="0"/>
              </a:rPr>
              <a:t>                                   </a:t>
            </a:r>
            <a:r>
              <a:rPr lang="ru-RU" sz="2200" b="1" dirty="0" smtClean="0">
                <a:latin typeface="Times New Roman" panose="02020603050405020304" pitchFamily="18" charset="0"/>
                <a:cs typeface="Times New Roman" panose="02020603050405020304" pitchFamily="18" charset="0"/>
              </a:rPr>
              <a:t>(</a:t>
            </a:r>
            <a:r>
              <a:rPr lang="ru-RU" sz="2200" b="1" dirty="0">
                <a:latin typeface="Times New Roman" panose="02020603050405020304" pitchFamily="18" charset="0"/>
                <a:cs typeface="Times New Roman" panose="02020603050405020304" pitchFamily="18" charset="0"/>
              </a:rPr>
              <a:t>оса)</a:t>
            </a:r>
          </a:p>
        </p:txBody>
      </p:sp>
      <p:sp>
        <p:nvSpPr>
          <p:cNvPr id="11" name="Прямоугольник 10"/>
          <p:cNvSpPr/>
          <p:nvPr/>
        </p:nvSpPr>
        <p:spPr>
          <a:xfrm>
            <a:off x="5148064" y="4509120"/>
            <a:ext cx="3461166" cy="1785104"/>
          </a:xfrm>
          <a:prstGeom prst="rect">
            <a:avLst/>
          </a:prstGeom>
        </p:spPr>
        <p:txBody>
          <a:bodyPr wrap="square">
            <a:spAutoFit/>
          </a:bodyPr>
          <a:lstStyle/>
          <a:p>
            <a:r>
              <a:rPr lang="ru-RU" dirty="0"/>
              <a:t> </a:t>
            </a:r>
            <a:r>
              <a:rPr lang="ru-RU" sz="2200" dirty="0">
                <a:latin typeface="Times New Roman" panose="02020603050405020304" pitchFamily="18" charset="0"/>
                <a:cs typeface="Times New Roman" panose="02020603050405020304" pitchFamily="18" charset="0"/>
              </a:rPr>
              <a:t>Миллионы их в лесу</a:t>
            </a:r>
          </a:p>
          <a:p>
            <a:r>
              <a:rPr lang="ru-RU" sz="2200" dirty="0">
                <a:latin typeface="Times New Roman" panose="02020603050405020304" pitchFamily="18" charset="0"/>
                <a:cs typeface="Times New Roman" panose="02020603050405020304" pitchFamily="18" charset="0"/>
              </a:rPr>
              <a:t> Из прохожих кровь сосут,</a:t>
            </a:r>
          </a:p>
          <a:p>
            <a:r>
              <a:rPr lang="ru-RU" sz="2200" dirty="0">
                <a:latin typeface="Times New Roman" panose="02020603050405020304" pitchFamily="18" charset="0"/>
                <a:cs typeface="Times New Roman" panose="02020603050405020304" pitchFamily="18" charset="0"/>
              </a:rPr>
              <a:t> Если хочешь быть здоров,</a:t>
            </a:r>
          </a:p>
          <a:p>
            <a:r>
              <a:rPr lang="ru-RU" sz="2200" dirty="0">
                <a:latin typeface="Times New Roman" panose="02020603050405020304" pitchFamily="18" charset="0"/>
                <a:cs typeface="Times New Roman" panose="02020603050405020304" pitchFamily="18" charset="0"/>
              </a:rPr>
              <a:t> Мазь возьми от…</a:t>
            </a:r>
          </a:p>
          <a:p>
            <a:r>
              <a:rPr lang="ru-RU" sz="2200" dirty="0">
                <a:latin typeface="Times New Roman" panose="02020603050405020304" pitchFamily="18" charset="0"/>
                <a:cs typeface="Times New Roman" panose="02020603050405020304" pitchFamily="18" charset="0"/>
              </a:rPr>
              <a:t> </a:t>
            </a:r>
            <a:r>
              <a:rPr lang="ru-RU" sz="2200" dirty="0" smtClean="0">
                <a:latin typeface="Times New Roman" panose="02020603050405020304" pitchFamily="18" charset="0"/>
                <a:cs typeface="Times New Roman" panose="02020603050405020304" pitchFamily="18" charset="0"/>
              </a:rPr>
              <a:t>                         </a:t>
            </a:r>
            <a:r>
              <a:rPr lang="ru-RU" sz="2200" b="1" dirty="0" smtClean="0">
                <a:latin typeface="Times New Roman" panose="02020603050405020304" pitchFamily="18" charset="0"/>
                <a:cs typeface="Times New Roman" panose="02020603050405020304" pitchFamily="18" charset="0"/>
              </a:rPr>
              <a:t>(</a:t>
            </a:r>
            <a:r>
              <a:rPr lang="ru-RU" sz="2200" b="1" dirty="0">
                <a:latin typeface="Times New Roman" panose="02020603050405020304" pitchFamily="18" charset="0"/>
                <a:cs typeface="Times New Roman" panose="02020603050405020304" pitchFamily="18" charset="0"/>
              </a:rPr>
              <a:t>комаров)</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Администратор\Desktop\i.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2" name="Заголовок 1"/>
          <p:cNvSpPr>
            <a:spLocks noGrp="1"/>
          </p:cNvSpPr>
          <p:nvPr>
            <p:ph type="title"/>
          </p:nvPr>
        </p:nvSpPr>
        <p:spPr>
          <a:xfrm>
            <a:off x="323528" y="332656"/>
            <a:ext cx="4032448" cy="2232248"/>
          </a:xfrm>
        </p:spPr>
        <p:txBody>
          <a:bodyPr anchor="t">
            <a:noAutofit/>
          </a:bodyPr>
          <a:lstStyle/>
          <a:p>
            <a:pPr algn="l"/>
            <a:r>
              <a:rPr lang="ru-RU" sz="2200" dirty="0">
                <a:latin typeface="Times New Roman" panose="02020603050405020304" pitchFamily="18" charset="0"/>
                <a:cs typeface="Times New Roman" panose="02020603050405020304" pitchFamily="18" charset="0"/>
              </a:rPr>
              <a:t>Он живет в </a:t>
            </a:r>
            <a:r>
              <a:rPr lang="ru-RU" sz="2200" dirty="0" smtClean="0">
                <a:latin typeface="Times New Roman" panose="02020603050405020304" pitchFamily="18" charset="0"/>
                <a:cs typeface="Times New Roman" panose="02020603050405020304" pitchFamily="18" charset="0"/>
              </a:rPr>
              <a:t>большущей куче</a:t>
            </a:r>
            <a:r>
              <a:rPr lang="ru-RU" sz="2200" dirty="0">
                <a:latin typeface="Times New Roman" panose="02020603050405020304" pitchFamily="18" charset="0"/>
                <a:cs typeface="Times New Roman" panose="02020603050405020304" pitchFamily="18" charset="0"/>
              </a:rPr>
              <a:t>,</a:t>
            </a:r>
            <a:br>
              <a:rPr lang="ru-RU" sz="2200" dirty="0">
                <a:latin typeface="Times New Roman" panose="02020603050405020304" pitchFamily="18" charset="0"/>
                <a:cs typeface="Times New Roman" panose="02020603050405020304" pitchFamily="18" charset="0"/>
              </a:rPr>
            </a:br>
            <a:r>
              <a:rPr lang="ru-RU" sz="2200" dirty="0">
                <a:latin typeface="Times New Roman" panose="02020603050405020304" pitchFamily="18" charset="0"/>
                <a:cs typeface="Times New Roman" panose="02020603050405020304" pitchFamily="18" charset="0"/>
              </a:rPr>
              <a:t> Ты его не трогай лучше,</a:t>
            </a:r>
            <a:br>
              <a:rPr lang="ru-RU" sz="2200" dirty="0">
                <a:latin typeface="Times New Roman" panose="02020603050405020304" pitchFamily="18" charset="0"/>
                <a:cs typeface="Times New Roman" panose="02020603050405020304" pitchFamily="18" charset="0"/>
              </a:rPr>
            </a:br>
            <a:r>
              <a:rPr lang="ru-RU" sz="2200" dirty="0">
                <a:latin typeface="Times New Roman" panose="02020603050405020304" pitchFamily="18" charset="0"/>
                <a:cs typeface="Times New Roman" panose="02020603050405020304" pitchFamily="18" charset="0"/>
              </a:rPr>
              <a:t> Хоть и маленький на вид,</a:t>
            </a:r>
            <a:br>
              <a:rPr lang="ru-RU" sz="2200" dirty="0">
                <a:latin typeface="Times New Roman" panose="02020603050405020304" pitchFamily="18" charset="0"/>
                <a:cs typeface="Times New Roman" panose="02020603050405020304" pitchFamily="18" charset="0"/>
              </a:rPr>
            </a:br>
            <a:r>
              <a:rPr lang="ru-RU" sz="2200" dirty="0">
                <a:latin typeface="Times New Roman" panose="02020603050405020304" pitchFamily="18" charset="0"/>
                <a:cs typeface="Times New Roman" panose="02020603050405020304" pitchFamily="18" charset="0"/>
              </a:rPr>
              <a:t> За обиды больно мстит.</a:t>
            </a:r>
            <a:br>
              <a:rPr lang="ru-RU" sz="2200" dirty="0">
                <a:latin typeface="Times New Roman" panose="02020603050405020304" pitchFamily="18" charset="0"/>
                <a:cs typeface="Times New Roman" panose="02020603050405020304" pitchFamily="18" charset="0"/>
              </a:rPr>
            </a:br>
            <a:r>
              <a:rPr lang="ru-RU" sz="2200" dirty="0">
                <a:latin typeface="Times New Roman" panose="02020603050405020304" pitchFamily="18" charset="0"/>
                <a:cs typeface="Times New Roman" panose="02020603050405020304" pitchFamily="18" charset="0"/>
              </a:rPr>
              <a:t> </a:t>
            </a:r>
            <a:r>
              <a:rPr lang="ru-RU" sz="2200" dirty="0" smtClean="0">
                <a:latin typeface="Times New Roman" panose="02020603050405020304" pitchFamily="18" charset="0"/>
                <a:cs typeface="Times New Roman" panose="02020603050405020304" pitchFamily="18" charset="0"/>
              </a:rPr>
              <a:t>                            </a:t>
            </a:r>
            <a:r>
              <a:rPr lang="ru-RU" sz="2200" b="1" dirty="0" smtClean="0">
                <a:latin typeface="Times New Roman" panose="02020603050405020304" pitchFamily="18" charset="0"/>
                <a:cs typeface="Times New Roman" panose="02020603050405020304" pitchFamily="18" charset="0"/>
              </a:rPr>
              <a:t>(</a:t>
            </a:r>
            <a:r>
              <a:rPr lang="ru-RU" sz="2200" b="1" dirty="0">
                <a:latin typeface="Times New Roman" panose="02020603050405020304" pitchFamily="18" charset="0"/>
                <a:cs typeface="Times New Roman" panose="02020603050405020304" pitchFamily="18" charset="0"/>
              </a:rPr>
              <a:t>муравей)</a:t>
            </a:r>
            <a:r>
              <a:rPr lang="ru-RU" sz="2200" dirty="0">
                <a:latin typeface="Times New Roman" panose="02020603050405020304" pitchFamily="18" charset="0"/>
                <a:cs typeface="Times New Roman" panose="02020603050405020304" pitchFamily="18" charset="0"/>
              </a:rPr>
              <a:t/>
            </a:r>
            <a:br>
              <a:rPr lang="ru-RU" sz="2200" dirty="0">
                <a:latin typeface="Times New Roman" panose="02020603050405020304" pitchFamily="18" charset="0"/>
                <a:cs typeface="Times New Roman" panose="02020603050405020304" pitchFamily="18" charset="0"/>
              </a:rPr>
            </a:br>
            <a:endParaRPr lang="ru-RU" sz="22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4679503" y="260648"/>
            <a:ext cx="3960000" cy="2951375"/>
          </a:xfrm>
          <a:prstGeom prst="rect">
            <a:avLst/>
          </a:prstGeom>
        </p:spPr>
      </p:pic>
      <p:sp>
        <p:nvSpPr>
          <p:cNvPr id="8" name="Прямоугольник 7"/>
          <p:cNvSpPr/>
          <p:nvPr/>
        </p:nvSpPr>
        <p:spPr>
          <a:xfrm rot="10800000" flipV="1">
            <a:off x="5148063" y="4567774"/>
            <a:ext cx="3491439" cy="1785104"/>
          </a:xfrm>
          <a:prstGeom prst="rect">
            <a:avLst/>
          </a:prstGeom>
        </p:spPr>
        <p:txBody>
          <a:bodyPr wrap="square">
            <a:spAutoFit/>
          </a:bodyPr>
          <a:lstStyle/>
          <a:p>
            <a:r>
              <a:rPr lang="ru-RU" sz="2200" dirty="0">
                <a:latin typeface="Times New Roman" panose="02020603050405020304" pitchFamily="18" charset="0"/>
                <a:cs typeface="Times New Roman" panose="02020603050405020304" pitchFamily="18" charset="0"/>
              </a:rPr>
              <a:t>Не ходи по лесу летом</a:t>
            </a:r>
          </a:p>
          <a:p>
            <a:r>
              <a:rPr lang="ru-RU" sz="2200" dirty="0">
                <a:latin typeface="Times New Roman" panose="02020603050405020304" pitchFamily="18" charset="0"/>
                <a:cs typeface="Times New Roman" panose="02020603050405020304" pitchFamily="18" charset="0"/>
              </a:rPr>
              <a:t> Необутым и раздетым,</a:t>
            </a:r>
          </a:p>
          <a:p>
            <a:r>
              <a:rPr lang="ru-RU" sz="2200" dirty="0">
                <a:latin typeface="Times New Roman" panose="02020603050405020304" pitchFamily="18" charset="0"/>
                <a:cs typeface="Times New Roman" panose="02020603050405020304" pitchFamily="18" charset="0"/>
              </a:rPr>
              <a:t> Больше на тебе вещей,</a:t>
            </a:r>
          </a:p>
          <a:p>
            <a:r>
              <a:rPr lang="ru-RU" sz="2200" dirty="0">
                <a:latin typeface="Times New Roman" panose="02020603050405020304" pitchFamily="18" charset="0"/>
                <a:cs typeface="Times New Roman" panose="02020603050405020304" pitchFamily="18" charset="0"/>
              </a:rPr>
              <a:t> Меньше кровопийц </a:t>
            </a:r>
            <a:r>
              <a:rPr lang="ru-RU" sz="2200" dirty="0" smtClean="0">
                <a:latin typeface="Times New Roman" panose="02020603050405020304" pitchFamily="18" charset="0"/>
                <a:cs typeface="Times New Roman" panose="02020603050405020304" pitchFamily="18" charset="0"/>
              </a:rPr>
              <a:t>–</a:t>
            </a:r>
            <a:endParaRPr lang="ru-RU" sz="2200" dirty="0">
              <a:latin typeface="Times New Roman" panose="02020603050405020304" pitchFamily="18" charset="0"/>
              <a:cs typeface="Times New Roman" panose="02020603050405020304" pitchFamily="18" charset="0"/>
            </a:endParaRPr>
          </a:p>
          <a:p>
            <a:r>
              <a:rPr lang="ru-RU" sz="2200" dirty="0">
                <a:latin typeface="Times New Roman" panose="02020603050405020304" pitchFamily="18" charset="0"/>
                <a:cs typeface="Times New Roman" panose="02020603050405020304" pitchFamily="18" charset="0"/>
              </a:rPr>
              <a:t> </a:t>
            </a:r>
            <a:r>
              <a:rPr lang="ru-RU" sz="2200" dirty="0" smtClean="0">
                <a:latin typeface="Times New Roman" panose="02020603050405020304" pitchFamily="18" charset="0"/>
                <a:cs typeface="Times New Roman" panose="02020603050405020304" pitchFamily="18" charset="0"/>
              </a:rPr>
              <a:t>                          </a:t>
            </a:r>
            <a:r>
              <a:rPr lang="ru-RU" sz="2200" b="1" dirty="0" smtClean="0">
                <a:latin typeface="Times New Roman" panose="02020603050405020304" pitchFamily="18" charset="0"/>
                <a:cs typeface="Times New Roman" panose="02020603050405020304" pitchFamily="18" charset="0"/>
              </a:rPr>
              <a:t>(</a:t>
            </a:r>
            <a:r>
              <a:rPr lang="ru-RU" sz="2200" b="1" dirty="0">
                <a:latin typeface="Times New Roman" panose="02020603050405020304" pitchFamily="18" charset="0"/>
                <a:cs typeface="Times New Roman" panose="02020603050405020304" pitchFamily="18" charset="0"/>
              </a:rPr>
              <a:t>клещей)</a:t>
            </a:r>
          </a:p>
        </p:txBody>
      </p:sp>
      <p:pic>
        <p:nvPicPr>
          <p:cNvPr id="10" name="Рисунок 9"/>
          <p:cNvPicPr>
            <a:picLocks noChangeAspect="1"/>
          </p:cNvPicPr>
          <p:nvPr/>
        </p:nvPicPr>
        <p:blipFill rotWithShape="1">
          <a:blip r:embed="rId4"/>
          <a:srcRect l="10981" r="15859" b="2001"/>
          <a:stretch/>
        </p:blipFill>
        <p:spPr>
          <a:xfrm>
            <a:off x="594032" y="3580879"/>
            <a:ext cx="3960000" cy="2772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Администратор\Desktop\i.jpg"/>
          <p:cNvPicPr>
            <a:picLocks noChangeAspect="1" noChangeArrowheads="1"/>
          </p:cNvPicPr>
          <p:nvPr/>
        </p:nvPicPr>
        <p:blipFill>
          <a:blip r:embed="rId3" cstate="print"/>
          <a:srcRect/>
          <a:stretch>
            <a:fillRect/>
          </a:stretch>
        </p:blipFill>
        <p:spPr bwMode="auto">
          <a:xfrm>
            <a:off x="0" y="14137"/>
            <a:ext cx="9101302" cy="6858000"/>
          </a:xfrm>
          <a:prstGeom prst="rect">
            <a:avLst/>
          </a:prstGeom>
          <a:noFill/>
        </p:spPr>
      </p:pic>
      <p:sp>
        <p:nvSpPr>
          <p:cNvPr id="6" name="Прямоугольник 5"/>
          <p:cNvSpPr/>
          <p:nvPr/>
        </p:nvSpPr>
        <p:spPr>
          <a:xfrm rot="20727206">
            <a:off x="4168203" y="3244334"/>
            <a:ext cx="807593" cy="369332"/>
          </a:xfrm>
          <a:prstGeom prst="rect">
            <a:avLst/>
          </a:prstGeom>
        </p:spPr>
        <p:txBody>
          <a:bodyPr wrap="square">
            <a:spAutoFit/>
          </a:bodyPr>
          <a:lstStyle/>
          <a:p>
            <a:r>
              <a:rPr lang="ru-RU" b="1" i="1" dirty="0" smtClean="0">
                <a:solidFill>
                  <a:srgbClr val="C00000"/>
                </a:solidFill>
              </a:rPr>
              <a:t> </a:t>
            </a:r>
            <a:endParaRPr lang="ru-RU" dirty="0"/>
          </a:p>
        </p:txBody>
      </p:sp>
      <p:sp>
        <p:nvSpPr>
          <p:cNvPr id="3" name="Заголовок 2"/>
          <p:cNvSpPr>
            <a:spLocks noGrp="1"/>
          </p:cNvSpPr>
          <p:nvPr>
            <p:ph type="title"/>
          </p:nvPr>
        </p:nvSpPr>
        <p:spPr>
          <a:xfrm>
            <a:off x="457200" y="274638"/>
            <a:ext cx="8229600" cy="706090"/>
          </a:xfrm>
        </p:spPr>
        <p:txBody>
          <a:bodyPr>
            <a:normAutofit/>
          </a:bodyPr>
          <a:lstStyle/>
          <a:p>
            <a:r>
              <a:rPr lang="ru-RU" sz="2400" b="1" dirty="0" smtClean="0">
                <a:solidFill>
                  <a:srgbClr val="FF0000"/>
                </a:solidFill>
                <a:latin typeface="Times New Roman" panose="02020603050405020304" pitchFamily="18" charset="0"/>
                <a:cs typeface="Times New Roman" panose="02020603050405020304" pitchFamily="18" charset="0"/>
              </a:rPr>
              <a:t>Опасные действия!</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5220072" y="980728"/>
            <a:ext cx="3466728" cy="1785104"/>
          </a:xfrm>
          <a:prstGeom prst="rect">
            <a:avLst/>
          </a:prstGeom>
        </p:spPr>
        <p:txBody>
          <a:bodyPr wrap="square">
            <a:spAutoFit/>
          </a:bodyPr>
          <a:lstStyle/>
          <a:p>
            <a:r>
              <a:rPr lang="ru-RU" sz="2200" dirty="0">
                <a:latin typeface="Times New Roman" panose="02020603050405020304" pitchFamily="18" charset="0"/>
                <a:cs typeface="Times New Roman" panose="02020603050405020304" pitchFamily="18" charset="0"/>
              </a:rPr>
              <a:t>Много выросло на грядке</a:t>
            </a:r>
          </a:p>
          <a:p>
            <a:r>
              <a:rPr lang="ru-RU" sz="2200" dirty="0" smtClean="0">
                <a:latin typeface="Times New Roman" panose="02020603050405020304" pitchFamily="18" charset="0"/>
                <a:cs typeface="Times New Roman" panose="02020603050405020304" pitchFamily="18" charset="0"/>
              </a:rPr>
              <a:t>Овощей </a:t>
            </a:r>
            <a:r>
              <a:rPr lang="ru-RU" sz="2200" dirty="0">
                <a:latin typeface="Times New Roman" panose="02020603050405020304" pitchFamily="18" charset="0"/>
                <a:cs typeface="Times New Roman" panose="02020603050405020304" pitchFamily="18" charset="0"/>
              </a:rPr>
              <a:t>и ягод сладких,</a:t>
            </a:r>
          </a:p>
          <a:p>
            <a:r>
              <a:rPr lang="ru-RU" sz="2200" dirty="0" smtClean="0">
                <a:latin typeface="Times New Roman" panose="02020603050405020304" pitchFamily="18" charset="0"/>
                <a:cs typeface="Times New Roman" panose="02020603050405020304" pitchFamily="18" charset="0"/>
              </a:rPr>
              <a:t>Паша, </a:t>
            </a:r>
            <a:r>
              <a:rPr lang="ru-RU" sz="2200" dirty="0">
                <a:latin typeface="Times New Roman" panose="02020603050405020304" pitchFamily="18" charset="0"/>
                <a:cs typeface="Times New Roman" panose="02020603050405020304" pitchFamily="18" charset="0"/>
              </a:rPr>
              <a:t>не помыв, их съел,</a:t>
            </a:r>
          </a:p>
          <a:p>
            <a:r>
              <a:rPr lang="ru-RU" sz="2200" dirty="0" smtClean="0">
                <a:latin typeface="Times New Roman" panose="02020603050405020304" pitchFamily="18" charset="0"/>
                <a:cs typeface="Times New Roman" panose="02020603050405020304" pitchFamily="18" charset="0"/>
              </a:rPr>
              <a:t>И </a:t>
            </a:r>
            <a:r>
              <a:rPr lang="ru-RU" sz="2200" dirty="0">
                <a:latin typeface="Times New Roman" panose="02020603050405020304" pitchFamily="18" charset="0"/>
                <a:cs typeface="Times New Roman" panose="02020603050405020304" pitchFamily="18" charset="0"/>
              </a:rPr>
              <a:t>животик…</a:t>
            </a:r>
          </a:p>
          <a:p>
            <a:r>
              <a:rPr lang="ru-RU" sz="2200" dirty="0">
                <a:latin typeface="Times New Roman" panose="02020603050405020304" pitchFamily="18" charset="0"/>
                <a:cs typeface="Times New Roman" panose="02020603050405020304" pitchFamily="18" charset="0"/>
              </a:rPr>
              <a:t> </a:t>
            </a:r>
            <a:r>
              <a:rPr lang="ru-RU" sz="2200" dirty="0" smtClean="0">
                <a:latin typeface="Times New Roman" panose="02020603050405020304" pitchFamily="18" charset="0"/>
                <a:cs typeface="Times New Roman" panose="02020603050405020304" pitchFamily="18" charset="0"/>
              </a:rPr>
              <a:t>                          </a:t>
            </a:r>
            <a:r>
              <a:rPr lang="ru-RU" sz="2200" b="1" dirty="0" smtClean="0">
                <a:latin typeface="Times New Roman" panose="02020603050405020304" pitchFamily="18" charset="0"/>
                <a:cs typeface="Times New Roman" panose="02020603050405020304" pitchFamily="18" charset="0"/>
              </a:rPr>
              <a:t>(</a:t>
            </a:r>
            <a:r>
              <a:rPr lang="ru-RU" sz="2200" b="1" dirty="0">
                <a:latin typeface="Times New Roman" panose="02020603050405020304" pitchFamily="18" charset="0"/>
                <a:cs typeface="Times New Roman" panose="02020603050405020304" pitchFamily="18" charset="0"/>
              </a:rPr>
              <a:t>заболел)</a:t>
            </a:r>
          </a:p>
        </p:txBody>
      </p:sp>
      <p:pic>
        <p:nvPicPr>
          <p:cNvPr id="14" name="Рисунок 13"/>
          <p:cNvPicPr>
            <a:picLocks noChangeAspect="1"/>
          </p:cNvPicPr>
          <p:nvPr/>
        </p:nvPicPr>
        <p:blipFill rotWithShape="1">
          <a:blip r:embed="rId4"/>
          <a:srcRect l="9066" t="1" r="13004" b="-599"/>
          <a:stretch/>
        </p:blipFill>
        <p:spPr>
          <a:xfrm>
            <a:off x="827583" y="850494"/>
            <a:ext cx="2952329" cy="3802642"/>
          </a:xfrm>
          <a:prstGeom prst="rect">
            <a:avLst/>
          </a:prstGeom>
        </p:spPr>
      </p:pic>
      <p:sp>
        <p:nvSpPr>
          <p:cNvPr id="15" name="Прямоугольник 14"/>
          <p:cNvSpPr/>
          <p:nvPr/>
        </p:nvSpPr>
        <p:spPr>
          <a:xfrm rot="10800000" flipV="1">
            <a:off x="457200" y="4500261"/>
            <a:ext cx="3250704" cy="2123658"/>
          </a:xfrm>
          <a:prstGeom prst="rect">
            <a:avLst/>
          </a:prstGeom>
        </p:spPr>
        <p:txBody>
          <a:bodyPr wrap="square">
            <a:spAutoFit/>
          </a:bodyPr>
          <a:lstStyle/>
          <a:p>
            <a:r>
              <a:rPr lang="ru-RU" sz="2200" dirty="0" smtClean="0">
                <a:latin typeface="Times New Roman" panose="02020603050405020304" pitchFamily="18" charset="0"/>
                <a:cs typeface="Times New Roman" panose="02020603050405020304" pitchFamily="18" charset="0"/>
              </a:rPr>
              <a:t> </a:t>
            </a:r>
          </a:p>
          <a:p>
            <a:r>
              <a:rPr lang="ru-RU" sz="2200" dirty="0" smtClean="0">
                <a:latin typeface="Times New Roman" panose="02020603050405020304" pitchFamily="18" charset="0"/>
                <a:cs typeface="Times New Roman" panose="02020603050405020304" pitchFamily="18" charset="0"/>
              </a:rPr>
              <a:t>Если </a:t>
            </a:r>
            <a:r>
              <a:rPr lang="ru-RU" sz="2200" dirty="0">
                <a:latin typeface="Times New Roman" panose="02020603050405020304" pitchFamily="18" charset="0"/>
                <a:cs typeface="Times New Roman" panose="02020603050405020304" pitchFamily="18" charset="0"/>
              </a:rPr>
              <a:t>ходишь босяком,</a:t>
            </a:r>
          </a:p>
          <a:p>
            <a:r>
              <a:rPr lang="ru-RU" sz="2200" dirty="0" smtClean="0">
                <a:latin typeface="Times New Roman" panose="02020603050405020304" pitchFamily="18" charset="0"/>
                <a:cs typeface="Times New Roman" panose="02020603050405020304" pitchFamily="18" charset="0"/>
              </a:rPr>
              <a:t>То </a:t>
            </a:r>
            <a:r>
              <a:rPr lang="ru-RU" sz="2200" dirty="0">
                <a:latin typeface="Times New Roman" panose="02020603050405020304" pitchFamily="18" charset="0"/>
                <a:cs typeface="Times New Roman" panose="02020603050405020304" pitchFamily="18" charset="0"/>
              </a:rPr>
              <a:t>смотри под ноги,</a:t>
            </a:r>
          </a:p>
          <a:p>
            <a:r>
              <a:rPr lang="ru-RU" sz="2200" dirty="0" smtClean="0">
                <a:latin typeface="Times New Roman" panose="02020603050405020304" pitchFamily="18" charset="0"/>
                <a:cs typeface="Times New Roman" panose="02020603050405020304" pitchFamily="18" charset="0"/>
              </a:rPr>
              <a:t>Вдруг </a:t>
            </a:r>
            <a:r>
              <a:rPr lang="ru-RU" sz="2200" dirty="0">
                <a:latin typeface="Times New Roman" panose="02020603050405020304" pitchFamily="18" charset="0"/>
                <a:cs typeface="Times New Roman" panose="02020603050405020304" pitchFamily="18" charset="0"/>
              </a:rPr>
              <a:t>окажется стекло</a:t>
            </a:r>
          </a:p>
          <a:p>
            <a:r>
              <a:rPr lang="ru-RU" sz="2200" dirty="0" smtClean="0">
                <a:latin typeface="Times New Roman" panose="02020603050405020304" pitchFamily="18" charset="0"/>
                <a:cs typeface="Times New Roman" panose="02020603050405020304" pitchFamily="18" charset="0"/>
              </a:rPr>
              <a:t>На </a:t>
            </a:r>
            <a:r>
              <a:rPr lang="ru-RU" sz="2200" dirty="0">
                <a:latin typeface="Times New Roman" panose="02020603050405020304" pitchFamily="18" charset="0"/>
                <a:cs typeface="Times New Roman" panose="02020603050405020304" pitchFamily="18" charset="0"/>
              </a:rPr>
              <a:t>твоей …</a:t>
            </a:r>
          </a:p>
          <a:p>
            <a:r>
              <a:rPr lang="ru-RU" sz="2200" dirty="0">
                <a:latin typeface="Times New Roman" panose="02020603050405020304" pitchFamily="18" charset="0"/>
                <a:cs typeface="Times New Roman" panose="02020603050405020304" pitchFamily="18" charset="0"/>
              </a:rPr>
              <a:t> </a:t>
            </a:r>
            <a:r>
              <a:rPr lang="ru-RU" sz="2200" dirty="0" smtClean="0">
                <a:latin typeface="Times New Roman" panose="02020603050405020304" pitchFamily="18" charset="0"/>
                <a:cs typeface="Times New Roman" panose="02020603050405020304" pitchFamily="18" charset="0"/>
              </a:rPr>
              <a:t>                       </a:t>
            </a:r>
            <a:r>
              <a:rPr lang="ru-RU" sz="2200" b="1" dirty="0" smtClean="0">
                <a:latin typeface="Times New Roman" panose="02020603050405020304" pitchFamily="18" charset="0"/>
                <a:cs typeface="Times New Roman" panose="02020603050405020304" pitchFamily="18" charset="0"/>
              </a:rPr>
              <a:t>(</a:t>
            </a:r>
            <a:r>
              <a:rPr lang="ru-RU" sz="2200" b="1" dirty="0">
                <a:latin typeface="Times New Roman" panose="02020603050405020304" pitchFamily="18" charset="0"/>
                <a:cs typeface="Times New Roman" panose="02020603050405020304" pitchFamily="18" charset="0"/>
              </a:rPr>
              <a:t>дороге)</a:t>
            </a:r>
          </a:p>
        </p:txBody>
      </p:sp>
      <p:pic>
        <p:nvPicPr>
          <p:cNvPr id="18" name="Рисунок 17"/>
          <p:cNvPicPr>
            <a:picLocks noChangeAspect="1"/>
          </p:cNvPicPr>
          <p:nvPr/>
        </p:nvPicPr>
        <p:blipFill rotWithShape="1">
          <a:blip r:embed="rId5"/>
          <a:srcRect l="29525" t="-1" r="18500" b="-1975"/>
          <a:stretch/>
        </p:blipFill>
        <p:spPr>
          <a:xfrm>
            <a:off x="5364088" y="2974495"/>
            <a:ext cx="2889887" cy="3780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493</Words>
  <Application>Microsoft Office PowerPoint</Application>
  <PresentationFormat>Экран (4:3)</PresentationFormat>
  <Paragraphs>107</Paragraphs>
  <Slides>13</Slides>
  <Notes>3</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13</vt:i4>
      </vt:variant>
    </vt:vector>
  </HeadingPairs>
  <TitlesOfParts>
    <vt:vector size="18" baseType="lpstr">
      <vt:lpstr>Arial</vt:lpstr>
      <vt:lpstr>Calibri</vt:lpstr>
      <vt:lpstr>Monotype Corsiva</vt:lpstr>
      <vt:lpstr>Times New Roman</vt:lpstr>
      <vt:lpstr>Тема Office</vt:lpstr>
      <vt:lpstr>Здравствуй лето ! Безопасное лето ! (загадки-подсказки)</vt:lpstr>
      <vt:lpstr>     Загадка – одна из малых форм устного народного творчества, в которой в предельно сжатой, образной форме даются наиболее яркие, характерные признаки предметов или явлений.       Загадки развивают в ребенке догадливость, сообразительность. Чем смелее выдумка, тем труднее загадка для отгадывания.  Загадка указывает на особые признаки и свойства, которые присущи только загадываемому предмету. На сходстве и отрицании сходства между предметами она и основана. Это свойство загадки вводит ребенка в размышление о связях между явлениями и предметами окружающего мира, а также об особенностях каждого предмета и явления.      Разгадывание загадок развивает способность к анализу, обобщению, формирует умение самостоятельно делать выводы, умозаключения.      Лето - пора не только ярких красок и впечатления для вашего малыша, но и период опасностей, к которым нужно его подготовить.  Наиболее эффективно объяснить правила детской безопасности можно с помощью веселых загадок, которые сопровождаются наглядными красивыми картинками. Так малыш быстрее запомнит вид опасных растений, ягод, растений, насекомых или действий. Уважаемые родители, помогите своему ребенку получить от лета только хорошие впечатления и уберечься от неприятностей и бед. </vt:lpstr>
      <vt:lpstr>Опасные растения!</vt:lpstr>
      <vt:lpstr>Презентация PowerPoint</vt:lpstr>
      <vt:lpstr>Крест-накрест четыре крупных листа, На одиноком стебле ягода одна. Сине-чёрным ядом она налита, Есть её опасно, не рвите никогда. Очень зло глядит на нас, Из травы…                           (вороний глаз).</vt:lpstr>
      <vt:lpstr>Презентация PowerPoint</vt:lpstr>
      <vt:lpstr>Опасные насекомые!</vt:lpstr>
      <vt:lpstr>Он живет в большущей куче,  Ты его не трогай лучше,  Хоть и маленький на вид,  За обиды больно мстит.                              (муравей) </vt:lpstr>
      <vt:lpstr>Опасные действия!</vt:lpstr>
      <vt:lpstr>В холодильнике вода Летом не теплее льда. Петя той воды напился И ужасно…                 (простудился)</vt:lpstr>
      <vt:lpstr>Через ранку в коже сразу Лезет в организм зараза. Чтоб не лезла, у Аленки Все царапины в…                               (зеленке)</vt:lpstr>
      <vt:lpstr>Чтоб весь день играть на пляже, Детям кожу кремом мажут. Кто помазаться не смог, Заработает…                                    (ожог) </vt:lpstr>
      <vt:lpstr>                                                               Памятка для родителей.      При выборе отдыха на природе дети и взрослые должны помнить:  -запрещено прыгать в воду с деревьев, берега;  -не допускать баловства в воде;  -не нырять в водоем;  -купающиеся дети не должны быть без присмотра;  -погода для походов на озеро, различных экскурсий должна быть тихой, без гроз, дождей, ветра;  -печет солнце – следует одевать головной убор;  -не играть с колющими предметами;  -в лесу ребенок должен идти за руку со взрослым или же быть всегда в поле зрения;  -лучшая безопасность от насекомых – запастись специальными средствами.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Здравствуй лето !</dc:title>
  <dc:creator>Администратор</dc:creator>
  <cp:lastModifiedBy>Пользователь Windows</cp:lastModifiedBy>
  <cp:revision>49</cp:revision>
  <dcterms:created xsi:type="dcterms:W3CDTF">2015-05-22T17:01:42Z</dcterms:created>
  <dcterms:modified xsi:type="dcterms:W3CDTF">2020-06-17T12:40:49Z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941937</vt:lpwstr>
  </property>
  <property fmtid="{D5CDD505-2E9C-101B-9397-08002B2CF9AE}" pid="3" name="NXPowerLiteSettings">
    <vt:lpwstr>F6000400038000</vt:lpwstr>
  </property>
  <property fmtid="{D5CDD505-2E9C-101B-9397-08002B2CF9AE}" pid="4" name="NXPowerLiteVersion">
    <vt:lpwstr>D4.3.1</vt:lpwstr>
  </property>
</Properties>
</file>