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8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2B2FEA7-53F6-4654-9A87-408567E86696}" type="datetimeFigureOut">
              <a:rPr lang="ru-RU" smtClean="0"/>
              <a:pPr/>
              <a:t>18.06.2020</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7678C05-CA53-4815-8E57-9BE8A7B35051}"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2B2FEA7-53F6-4654-9A87-408567E86696}" type="datetimeFigureOut">
              <a:rPr lang="ru-RU" smtClean="0"/>
              <a:pPr/>
              <a:t>18.06.2020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678C05-CA53-4815-8E57-9BE8A7B3505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2B2FEA7-53F6-4654-9A87-408567E86696}" type="datetimeFigureOut">
              <a:rPr lang="ru-RU" smtClean="0"/>
              <a:pPr/>
              <a:t>18.06.2020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678C05-CA53-4815-8E57-9BE8A7B3505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B2FEA7-53F6-4654-9A87-408567E86696}" type="datetimeFigureOut">
              <a:rPr lang="ru-RU" smtClean="0"/>
              <a:pPr/>
              <a:t>18.06.2020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678C05-CA53-4815-8E57-9BE8A7B3505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2B2FEA7-53F6-4654-9A87-408567E86696}" type="datetimeFigureOut">
              <a:rPr lang="ru-RU" smtClean="0"/>
              <a:pPr/>
              <a:t>18.06.2020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678C05-CA53-4815-8E57-9BE8A7B3505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2B2FEA7-53F6-4654-9A87-408567E86696}" type="datetimeFigureOut">
              <a:rPr lang="ru-RU" smtClean="0"/>
              <a:pPr/>
              <a:t>18.06.2020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678C05-CA53-4815-8E57-9BE8A7B35051}"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2B2FEA7-53F6-4654-9A87-408567E86696}" type="datetimeFigureOut">
              <a:rPr lang="ru-RU" smtClean="0"/>
              <a:pPr/>
              <a:t>18.06.2020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7678C05-CA53-4815-8E57-9BE8A7B3505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2B2FEA7-53F6-4654-9A87-408567E86696}" type="datetimeFigureOut">
              <a:rPr lang="ru-RU" smtClean="0"/>
              <a:pPr/>
              <a:t>18.06.2020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678C05-CA53-4815-8E57-9BE8A7B3505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2FEA7-53F6-4654-9A87-408567E86696}" type="datetimeFigureOut">
              <a:rPr lang="ru-RU" smtClean="0"/>
              <a:pPr/>
              <a:t>18.06.2020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7678C05-CA53-4815-8E57-9BE8A7B3505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2B2FEA7-53F6-4654-9A87-408567E86696}" type="datetimeFigureOut">
              <a:rPr lang="ru-RU" smtClean="0"/>
              <a:pPr/>
              <a:t>18.06.2020</a:t>
            </a:fld>
            <a:endParaRPr lang="ru-RU"/>
          </a:p>
        </p:txBody>
      </p:sp>
      <p:sp>
        <p:nvSpPr>
          <p:cNvPr id="7" name="Slide Number Placeholder 6"/>
          <p:cNvSpPr>
            <a:spLocks noGrp="1"/>
          </p:cNvSpPr>
          <p:nvPr>
            <p:ph type="sldNum" sz="quarter" idx="12"/>
          </p:nvPr>
        </p:nvSpPr>
        <p:spPr/>
        <p:txBody>
          <a:bodyPr/>
          <a:lstStyle/>
          <a:p>
            <a:fld id="{37678C05-CA53-4815-8E57-9BE8A7B35051}"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2B2FEA7-53F6-4654-9A87-408567E86696}" type="datetimeFigureOut">
              <a:rPr lang="ru-RU" smtClean="0"/>
              <a:pPr/>
              <a:t>18.06.2020</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37678C05-CA53-4815-8E57-9BE8A7B3505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2B2FEA7-53F6-4654-9A87-408567E86696}" type="datetimeFigureOut">
              <a:rPr lang="ru-RU" smtClean="0"/>
              <a:pPr/>
              <a:t>18.06.2020</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7678C05-CA53-4815-8E57-9BE8A7B3505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4008" y="0"/>
            <a:ext cx="3456383" cy="2204864"/>
          </a:xfrm>
        </p:spPr>
        <p:txBody>
          <a:bodyPr>
            <a:normAutofit/>
          </a:bodyPr>
          <a:lstStyle/>
          <a:p>
            <a:pPr algn="ctr"/>
            <a:r>
              <a:rPr lang="ru-RU" sz="2400" dirty="0">
                <a:latin typeface="Times New Roman" panose="02020603050405020304" pitchFamily="18" charset="0"/>
                <a:cs typeface="Times New Roman" panose="02020603050405020304" pitchFamily="18" charset="0"/>
              </a:rPr>
              <a:t>Консультация для родителей «Что читать старшим дошкольникам</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pPr algn="r"/>
            <a:r>
              <a:rPr lang="ru-RU" dirty="0" smtClean="0"/>
              <a:t>Подготовил воспитатель</a:t>
            </a:r>
          </a:p>
          <a:p>
            <a:pPr algn="r"/>
            <a:r>
              <a:rPr lang="ru-RU" dirty="0" smtClean="0"/>
              <a:t>с</a:t>
            </a:r>
            <a:r>
              <a:rPr lang="ru-RU" dirty="0" smtClean="0"/>
              <a:t>редней группы № 2</a:t>
            </a:r>
            <a:endParaRPr lang="ru-RU" dirty="0" smtClean="0"/>
          </a:p>
          <a:p>
            <a:pPr algn="r"/>
            <a:r>
              <a:rPr lang="ru-RU" dirty="0" smtClean="0"/>
              <a:t>Михайлова А.Н.</a:t>
            </a:r>
            <a:endParaRPr lang="ru-RU" dirty="0"/>
          </a:p>
        </p:txBody>
      </p:sp>
    </p:spTree>
    <p:extLst>
      <p:ext uri="{BB962C8B-B14F-4D97-AF65-F5344CB8AC3E}">
        <p14:creationId xmlns:p14="http://schemas.microsoft.com/office/powerpoint/2010/main" xmlns="" val="348226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208912" cy="5787379"/>
          </a:xfrm>
        </p:spPr>
        <p:txBody>
          <a:bodyPr>
            <a:noAutofit/>
          </a:bodyPr>
          <a:lstStyle/>
          <a:p>
            <a:pPr marL="68580" indent="0" algn="just">
              <a:buNone/>
            </a:pPr>
            <a:r>
              <a:rPr lang="ru-RU" sz="1900" dirty="0" smtClean="0">
                <a:latin typeface="Times New Roman" panose="02020603050405020304" pitchFamily="18" charset="0"/>
                <a:cs typeface="Times New Roman" panose="02020603050405020304" pitchFamily="18" charset="0"/>
              </a:rPr>
              <a:t>	Не </a:t>
            </a:r>
            <a:r>
              <a:rPr lang="ru-RU" sz="1900" dirty="0">
                <a:latin typeface="Times New Roman" panose="02020603050405020304" pitchFamily="18" charset="0"/>
                <a:cs typeface="Times New Roman" panose="02020603050405020304" pitchFamily="18" charset="0"/>
              </a:rPr>
              <a:t>можете выбрать книгу для ребенка? Да, действительно, купить детскую книгу не так-то просто. Казалось бы, полки книжных магазинов просто засыпаны разнообразными красочными детскими «бестселлерами», имелись бы средства. Но среди этого разнообразия так трудно выбрать ту, которую бы вы доверяли своему ребенку. Пересматривая десятки книг, вы обдумываете, какие иллюстрации должны в ней быть, какой шрифт текста, толстая она должна быть или тонкая, сильно дорогая или не очень. </a:t>
            </a:r>
            <a:r>
              <a:rPr lang="ru-RU" sz="1900" dirty="0" smtClean="0">
                <a:latin typeface="Times New Roman" panose="02020603050405020304" pitchFamily="18" charset="0"/>
                <a:cs typeface="Times New Roman" panose="02020603050405020304" pitchFamily="18" charset="0"/>
              </a:rPr>
              <a:t>Ведь  </a:t>
            </a:r>
            <a:r>
              <a:rPr lang="ru-RU" sz="1900" dirty="0">
                <a:latin typeface="Times New Roman" panose="02020603050405020304" pitchFamily="18" charset="0"/>
                <a:cs typeface="Times New Roman" panose="02020603050405020304" pitchFamily="18" charset="0"/>
              </a:rPr>
              <a:t>от того, какими будут у </a:t>
            </a:r>
            <a:r>
              <a:rPr lang="ru-RU" sz="1900" dirty="0" smtClean="0">
                <a:latin typeface="Times New Roman" panose="02020603050405020304" pitchFamily="18" charset="0"/>
                <a:cs typeface="Times New Roman" panose="02020603050405020304" pitchFamily="18" charset="0"/>
              </a:rPr>
              <a:t> вашего </a:t>
            </a:r>
            <a:r>
              <a:rPr lang="ru-RU" sz="1900" dirty="0">
                <a:latin typeface="Times New Roman" panose="02020603050405020304" pitchFamily="18" charset="0"/>
                <a:cs typeface="Times New Roman" panose="02020603050405020304" pitchFamily="18" charset="0"/>
              </a:rPr>
              <a:t>малыша книжки, </a:t>
            </a:r>
            <a:r>
              <a:rPr lang="ru-RU" sz="1900" dirty="0" smtClean="0">
                <a:latin typeface="Times New Roman" panose="02020603050405020304" pitchFamily="18" charset="0"/>
                <a:cs typeface="Times New Roman" panose="02020603050405020304" pitchFamily="18" charset="0"/>
              </a:rPr>
              <a:t> будет  зависеть </a:t>
            </a:r>
            <a:r>
              <a:rPr lang="ru-RU" sz="1900" dirty="0">
                <a:latin typeface="Times New Roman" panose="02020603050405020304" pitchFamily="18" charset="0"/>
                <a:cs typeface="Times New Roman" panose="02020603050405020304" pitchFamily="18" charset="0"/>
              </a:rPr>
              <a:t>его </a:t>
            </a:r>
            <a:r>
              <a:rPr lang="ru-RU" sz="1900" dirty="0" smtClean="0">
                <a:latin typeface="Times New Roman" panose="02020603050405020304" pitchFamily="18" charset="0"/>
                <a:cs typeface="Times New Roman" panose="02020603050405020304" pitchFamily="18" charset="0"/>
              </a:rPr>
              <a:t>дальнейшая  привязанность </a:t>
            </a:r>
            <a:r>
              <a:rPr lang="ru-RU" sz="1900" dirty="0">
                <a:latin typeface="Times New Roman" panose="02020603050405020304" pitchFamily="18" charset="0"/>
                <a:cs typeface="Times New Roman" panose="02020603050405020304" pitchFamily="18" charset="0"/>
              </a:rPr>
              <a:t>к ним.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Еще не  </a:t>
            </a:r>
            <a:r>
              <a:rPr lang="ru-RU" sz="1900" dirty="0">
                <a:latin typeface="Times New Roman" panose="02020603050405020304" pitchFamily="18" charset="0"/>
                <a:cs typeface="Times New Roman" panose="02020603050405020304" pitchFamily="18" charset="0"/>
              </a:rPr>
              <a:t>читающий ребенок свое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внимание </a:t>
            </a:r>
            <a:r>
              <a:rPr lang="ru-RU" sz="1900" dirty="0">
                <a:latin typeface="Times New Roman" panose="02020603050405020304" pitchFamily="18" charset="0"/>
                <a:cs typeface="Times New Roman" panose="02020603050405020304" pitchFamily="18" charset="0"/>
              </a:rPr>
              <a:t>будет обращать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только </a:t>
            </a:r>
            <a:r>
              <a:rPr lang="ru-RU" sz="1900" dirty="0">
                <a:latin typeface="Times New Roman" panose="02020603050405020304" pitchFamily="18" charset="0"/>
                <a:cs typeface="Times New Roman" panose="02020603050405020304" pitchFamily="18" charset="0"/>
              </a:rPr>
              <a:t>на яркие картинки,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постарше </a:t>
            </a:r>
            <a:r>
              <a:rPr lang="ru-RU" sz="1900" dirty="0">
                <a:latin typeface="Times New Roman" panose="02020603050405020304" pitchFamily="18" charset="0"/>
                <a:cs typeface="Times New Roman" panose="02020603050405020304" pitchFamily="18" charset="0"/>
              </a:rPr>
              <a:t>— совместит их с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содержанием</a:t>
            </a:r>
            <a:r>
              <a:rPr lang="ru-RU" sz="1900" dirty="0">
                <a:latin typeface="Times New Roman" panose="02020603050405020304" pitchFamily="18" charset="0"/>
                <a:cs typeface="Times New Roman" panose="02020603050405020304" pitchFamily="18" charset="0"/>
              </a:rPr>
              <a:t>. Ребенок должен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полюбить </a:t>
            </a:r>
            <a:r>
              <a:rPr lang="ru-RU" sz="1900" dirty="0">
                <a:latin typeface="Times New Roman" panose="02020603050405020304" pitchFamily="18" charset="0"/>
                <a:cs typeface="Times New Roman" panose="02020603050405020304" pitchFamily="18" charset="0"/>
              </a:rPr>
              <a:t>книгу с раннего детства</a:t>
            </a:r>
            <a:r>
              <a:rPr lang="ru-RU" sz="1900" dirty="0" smtClean="0">
                <a:latin typeface="Times New Roman" panose="02020603050405020304" pitchFamily="18" charset="0"/>
                <a:cs typeface="Times New Roman" panose="02020603050405020304" pitchFamily="18" charset="0"/>
              </a:rPr>
              <a:t>,</a:t>
            </a:r>
          </a:p>
          <a:p>
            <a:pPr marL="68580" indent="0" algn="just">
              <a:buNone/>
            </a:pPr>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поэтому с ее выбором родителям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нужно </a:t>
            </a:r>
            <a:r>
              <a:rPr lang="ru-RU" sz="1900" dirty="0">
                <a:latin typeface="Times New Roman" panose="02020603050405020304" pitchFamily="18" charset="0"/>
                <a:cs typeface="Times New Roman" panose="02020603050405020304" pitchFamily="18" charset="0"/>
              </a:rPr>
              <a:t>быть предельно аккуратным.</a:t>
            </a:r>
          </a:p>
        </p:txBody>
      </p:sp>
      <p:pic>
        <p:nvPicPr>
          <p:cNvPr id="1026" name="Picture 2" descr="Лучшие детские книги | Лабиринт - Новости и обзоры. Дата: 7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43142" y="3284983"/>
            <a:ext cx="4204069" cy="31950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275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7"/>
            <a:ext cx="8208912" cy="5112568"/>
          </a:xfrm>
        </p:spPr>
        <p:txBody>
          <a:bodyPr>
            <a:normAutofit lnSpcReduction="10000"/>
          </a:bodyPr>
          <a:lstStyle/>
          <a:p>
            <a:pPr marL="68580" indent="0" algn="just">
              <a:buNone/>
            </a:pPr>
            <a:r>
              <a:rPr lang="ru-RU" b="1" dirty="0" smtClean="0">
                <a:latin typeface="Times New Roman" panose="02020603050405020304" pitchFamily="18" charset="0"/>
                <a:cs typeface="Times New Roman" panose="02020603050405020304" pitchFamily="18" charset="0"/>
              </a:rPr>
              <a:t>	Переплет</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Лучше всего покупать книги с твердой обложкой. Она должна иметь достаточно прочный корешок. Для ребенка в раннем возрасте лучше выбирать книги с прошитыми страницами, так как склеенные листы быстро распадутся. Для детей до 3 лет самым оптимальным вариантом считаются книги из картонных переплетов и картонными страницами. Такие книги очень прочные и будут служить вашему ребенку очень долгий срок.</a:t>
            </a:r>
          </a:p>
          <a:p>
            <a:pPr marL="68580" indent="0" algn="just">
              <a:buNone/>
            </a:pPr>
            <a:r>
              <a:rPr lang="ru-RU" b="1" dirty="0" smtClean="0">
                <a:latin typeface="Times New Roman" panose="02020603050405020304" pitchFamily="18" charset="0"/>
                <a:cs typeface="Times New Roman" panose="02020603050405020304" pitchFamily="18" charset="0"/>
              </a:rPr>
              <a:t>	Определяемся </a:t>
            </a:r>
            <a:r>
              <a:rPr lang="ru-RU" b="1" dirty="0">
                <a:latin typeface="Times New Roman" panose="02020603050405020304" pitchFamily="18" charset="0"/>
                <a:cs typeface="Times New Roman" panose="02020603050405020304" pitchFamily="18" charset="0"/>
              </a:rPr>
              <a:t>с форматом книги. </a:t>
            </a:r>
            <a:r>
              <a:rPr lang="ru-RU" dirty="0">
                <a:latin typeface="Times New Roman" panose="02020603050405020304" pitchFamily="18" charset="0"/>
                <a:cs typeface="Times New Roman" panose="02020603050405020304" pitchFamily="18" charset="0"/>
              </a:rPr>
              <a:t>Желательно для малышей покупать книги больших форматов, от А4 и более. Шрифт и картинки должны быть крупными, иначе книга может не привлечь внимание ребенка. Но перебарщивать с размером тоже не стоит, т. к. ребенок будет не в состоянии разглядеть всю страницу.</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1808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764704"/>
            <a:ext cx="8208912" cy="5714999"/>
          </a:xfrm>
        </p:spPr>
        <p:txBody>
          <a:bodyPr>
            <a:normAutofit fontScale="70000" lnSpcReduction="20000"/>
          </a:bodyPr>
          <a:lstStyle/>
          <a:p>
            <a:pPr marL="68580" indent="0" algn="just">
              <a:buNone/>
            </a:pPr>
            <a:r>
              <a:rPr lang="ru-RU" b="1" dirty="0" smtClean="0">
                <a:latin typeface="Times New Roman" panose="02020603050405020304" pitchFamily="18" charset="0"/>
                <a:cs typeface="Times New Roman" panose="02020603050405020304" pitchFamily="18" charset="0"/>
              </a:rPr>
              <a:t>	Иллюстрации</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Именно на них нужно сосредоточить основное внимание. От картинок будет зависеть, как малыш будет воспринимать текст, какими представит героев сказок. Хорошая иллюстрация должна заключать в себе не только содержание текста, но и его дополнение, что позволит углубить внимание ребенка.</a:t>
            </a:r>
          </a:p>
          <a:p>
            <a:pPr marL="68580" indent="0" algn="just">
              <a:buNone/>
            </a:pPr>
            <a:r>
              <a:rPr lang="ru-RU" dirty="0" smtClean="0">
                <a:latin typeface="Times New Roman" panose="02020603050405020304" pitchFamily="18" charset="0"/>
                <a:cs typeface="Times New Roman" panose="02020603050405020304" pitchFamily="18" charset="0"/>
              </a:rPr>
              <a:t>	Не </a:t>
            </a:r>
            <a:r>
              <a:rPr lang="ru-RU" dirty="0">
                <a:latin typeface="Times New Roman" panose="02020603050405020304" pitchFamily="18" charset="0"/>
                <a:cs typeface="Times New Roman" panose="02020603050405020304" pitchFamily="18" charset="0"/>
              </a:rPr>
              <a:t>покупайте книги с компьютерными рисунками. Они неживые, холодны, неприятны к восприятию, так как не нарисованы художником, а созданы графически.</a:t>
            </a:r>
          </a:p>
          <a:p>
            <a:pPr marL="68580" indent="0" algn="just">
              <a:buNone/>
            </a:pPr>
            <a:r>
              <a:rPr lang="ru-RU" b="1" dirty="0" smtClean="0">
                <a:latin typeface="Times New Roman" panose="02020603050405020304" pitchFamily="18" charset="0"/>
                <a:cs typeface="Times New Roman" panose="02020603050405020304" pitchFamily="18" charset="0"/>
              </a:rPr>
              <a:t>	Цвет</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Он не должен быть слишком контрастным, детям лучше воспринимать картинки с нежными полутонами. Совсем не обязательно покупать книги с реалистичными иллюстрациями, но и от совсем непонятных для детей авангардистских стоит отказаться.</a:t>
            </a:r>
          </a:p>
          <a:p>
            <a:pPr marL="68580" indent="0" algn="just">
              <a:buNone/>
            </a:pPr>
            <a:r>
              <a:rPr lang="ru-RU" dirty="0" smtClean="0">
                <a:latin typeface="Times New Roman" panose="02020603050405020304" pitchFamily="18" charset="0"/>
                <a:cs typeface="Times New Roman" panose="02020603050405020304" pitchFamily="18" charset="0"/>
              </a:rPr>
              <a:t>	Обязательно </a:t>
            </a:r>
            <a:r>
              <a:rPr lang="ru-RU" dirty="0">
                <a:latin typeface="Times New Roman" panose="02020603050405020304" pitchFamily="18" charset="0"/>
                <a:cs typeface="Times New Roman" panose="02020603050405020304" pitchFamily="18" charset="0"/>
              </a:rPr>
              <a:t>обратите внимание </a:t>
            </a:r>
            <a:r>
              <a:rPr lang="ru-RU" dirty="0" smtClean="0">
                <a:latin typeface="Times New Roman" panose="02020603050405020304" pitchFamily="18" charset="0"/>
                <a:cs typeface="Times New Roman" panose="02020603050405020304" pitchFamily="18" charset="0"/>
              </a:rPr>
              <a:t>на</a:t>
            </a:r>
          </a:p>
          <a:p>
            <a:pPr marL="68580" indent="0" algn="just">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выражение лиц персонажей книги: даже самые </a:t>
            </a:r>
            <a:endParaRPr lang="ru-RU" dirty="0" smtClean="0">
              <a:latin typeface="Times New Roman" panose="02020603050405020304" pitchFamily="18" charset="0"/>
              <a:cs typeface="Times New Roman" panose="02020603050405020304" pitchFamily="18" charset="0"/>
            </a:endParaRPr>
          </a:p>
          <a:p>
            <a:pPr marL="68580" indent="0" algn="just">
              <a:buNone/>
            </a:pPr>
            <a:r>
              <a:rPr lang="ru-RU" dirty="0" smtClean="0">
                <a:latin typeface="Times New Roman" panose="02020603050405020304" pitchFamily="18" charset="0"/>
                <a:cs typeface="Times New Roman" panose="02020603050405020304" pitchFamily="18" charset="0"/>
              </a:rPr>
              <a:t>страшные </a:t>
            </a:r>
            <a:r>
              <a:rPr lang="ru-RU" dirty="0">
                <a:latin typeface="Times New Roman" panose="02020603050405020304" pitchFamily="18" charset="0"/>
                <a:cs typeface="Times New Roman" panose="02020603050405020304" pitchFamily="18" charset="0"/>
              </a:rPr>
              <a:t>герои не должны пугать ребенка. Он, </a:t>
            </a:r>
            <a:endParaRPr lang="ru-RU" dirty="0" smtClean="0">
              <a:latin typeface="Times New Roman" panose="02020603050405020304" pitchFamily="18" charset="0"/>
              <a:cs typeface="Times New Roman" panose="02020603050405020304" pitchFamily="18" charset="0"/>
            </a:endParaRPr>
          </a:p>
          <a:p>
            <a:pPr marL="68580" indent="0" algn="just">
              <a:buNone/>
            </a:pPr>
            <a:r>
              <a:rPr lang="ru-RU" dirty="0" smtClean="0">
                <a:latin typeface="Times New Roman" panose="02020603050405020304" pitchFamily="18" charset="0"/>
                <a:cs typeface="Times New Roman" panose="02020603050405020304" pitchFamily="18" charset="0"/>
              </a:rPr>
              <a:t>глядя </a:t>
            </a:r>
            <a:r>
              <a:rPr lang="ru-RU" dirty="0">
                <a:latin typeface="Times New Roman" panose="02020603050405020304" pitchFamily="18" charset="0"/>
                <a:cs typeface="Times New Roman" panose="02020603050405020304" pitchFamily="18" charset="0"/>
              </a:rPr>
              <a:t>на картинки, должен верить, что зло будет </a:t>
            </a:r>
            <a:endParaRPr lang="ru-RU" dirty="0" smtClean="0">
              <a:latin typeface="Times New Roman" panose="02020603050405020304" pitchFamily="18" charset="0"/>
              <a:cs typeface="Times New Roman" panose="02020603050405020304" pitchFamily="18" charset="0"/>
            </a:endParaRPr>
          </a:p>
          <a:p>
            <a:pPr marL="68580" indent="0" algn="just">
              <a:buNone/>
            </a:pPr>
            <a:r>
              <a:rPr lang="ru-RU" dirty="0" smtClean="0">
                <a:latin typeface="Times New Roman" panose="02020603050405020304" pitchFamily="18" charset="0"/>
                <a:cs typeface="Times New Roman" panose="02020603050405020304" pitchFamily="18" charset="0"/>
              </a:rPr>
              <a:t>побеждено </a:t>
            </a:r>
            <a:r>
              <a:rPr lang="ru-RU" dirty="0">
                <a:latin typeface="Times New Roman" panose="02020603050405020304" pitchFamily="18" charset="0"/>
                <a:cs typeface="Times New Roman" panose="02020603050405020304" pitchFamily="18" charset="0"/>
              </a:rPr>
              <a:t>добром.</a:t>
            </a:r>
          </a:p>
          <a:p>
            <a:pPr marL="68580" indent="0" algn="just">
              <a:buNone/>
            </a:pPr>
            <a:r>
              <a:rPr lang="ru-RU" dirty="0" smtClean="0">
                <a:latin typeface="Times New Roman" panose="02020603050405020304" pitchFamily="18" charset="0"/>
                <a:cs typeface="Times New Roman" panose="02020603050405020304" pitchFamily="18" charset="0"/>
              </a:rPr>
              <a:t>	Итак</a:t>
            </a:r>
            <a:r>
              <a:rPr lang="ru-RU" dirty="0">
                <a:latin typeface="Times New Roman" panose="02020603050405020304" pitchFamily="18" charset="0"/>
                <a:cs typeface="Times New Roman" panose="02020603050405020304" pitchFamily="18" charset="0"/>
              </a:rPr>
              <a:t>, мы с вами разобрались, какие </a:t>
            </a:r>
            <a:endParaRPr lang="ru-RU" dirty="0" smtClean="0">
              <a:latin typeface="Times New Roman" panose="02020603050405020304" pitchFamily="18" charset="0"/>
              <a:cs typeface="Times New Roman" panose="02020603050405020304" pitchFamily="18" charset="0"/>
            </a:endParaRPr>
          </a:p>
          <a:p>
            <a:pPr marL="68580" indent="0" algn="just">
              <a:buNone/>
            </a:pPr>
            <a:r>
              <a:rPr lang="ru-RU" dirty="0" smtClean="0">
                <a:latin typeface="Times New Roman" panose="02020603050405020304" pitchFamily="18" charset="0"/>
                <a:cs typeface="Times New Roman" panose="02020603050405020304" pitchFamily="18" charset="0"/>
              </a:rPr>
              <a:t>книги </a:t>
            </a:r>
            <a:r>
              <a:rPr lang="ru-RU" dirty="0">
                <a:latin typeface="Times New Roman" panose="02020603050405020304" pitchFamily="18" charset="0"/>
                <a:cs typeface="Times New Roman" panose="02020603050405020304" pitchFamily="18" charset="0"/>
              </a:rPr>
              <a:t>лучше покупать. Многие скажут, что </a:t>
            </a:r>
            <a:endParaRPr lang="ru-RU" dirty="0" smtClean="0">
              <a:latin typeface="Times New Roman" panose="02020603050405020304" pitchFamily="18" charset="0"/>
              <a:cs typeface="Times New Roman" panose="02020603050405020304" pitchFamily="18" charset="0"/>
            </a:endParaRPr>
          </a:p>
          <a:p>
            <a:pPr marL="68580" indent="0" algn="just">
              <a:buNone/>
            </a:pPr>
            <a:r>
              <a:rPr lang="ru-RU" dirty="0" smtClean="0">
                <a:latin typeface="Times New Roman" panose="02020603050405020304" pitchFamily="18" charset="0"/>
                <a:cs typeface="Times New Roman" panose="02020603050405020304" pitchFamily="18" charset="0"/>
              </a:rPr>
              <a:t>такие </a:t>
            </a:r>
            <a:r>
              <a:rPr lang="ru-RU" dirty="0">
                <a:latin typeface="Times New Roman" panose="02020603050405020304" pitchFamily="18" charset="0"/>
                <a:cs typeface="Times New Roman" panose="02020603050405020304" pitchFamily="18" charset="0"/>
              </a:rPr>
              <a:t>качественные книги не всем по </a:t>
            </a:r>
            <a:endParaRPr lang="ru-RU" dirty="0" smtClean="0">
              <a:latin typeface="Times New Roman" panose="02020603050405020304" pitchFamily="18" charset="0"/>
              <a:cs typeface="Times New Roman" panose="02020603050405020304" pitchFamily="18" charset="0"/>
            </a:endParaRPr>
          </a:p>
          <a:p>
            <a:pPr marL="68580" indent="0" algn="just">
              <a:buNone/>
            </a:pPr>
            <a:r>
              <a:rPr lang="ru-RU" dirty="0" smtClean="0">
                <a:latin typeface="Times New Roman" panose="02020603050405020304" pitchFamily="18" charset="0"/>
                <a:cs typeface="Times New Roman" panose="02020603050405020304" pitchFamily="18" charset="0"/>
              </a:rPr>
              <a:t>карману</a:t>
            </a:r>
            <a:r>
              <a:rPr lang="ru-RU" dirty="0">
                <a:latin typeface="Times New Roman" panose="02020603050405020304" pitchFamily="18" charset="0"/>
                <a:cs typeface="Times New Roman" panose="02020603050405020304" pitchFamily="18" charset="0"/>
              </a:rPr>
              <a:t>. Но, покупая ребенку очередную </a:t>
            </a:r>
            <a:endParaRPr lang="ru-RU" dirty="0" smtClean="0">
              <a:latin typeface="Times New Roman" panose="02020603050405020304" pitchFamily="18" charset="0"/>
              <a:cs typeface="Times New Roman" panose="02020603050405020304" pitchFamily="18" charset="0"/>
            </a:endParaRPr>
          </a:p>
          <a:p>
            <a:pPr marL="68580" indent="0" algn="just">
              <a:buNone/>
            </a:pPr>
            <a:r>
              <a:rPr lang="ru-RU" dirty="0" smtClean="0">
                <a:latin typeface="Times New Roman" panose="02020603050405020304" pitchFamily="18" charset="0"/>
                <a:cs typeface="Times New Roman" panose="02020603050405020304" pitchFamily="18" charset="0"/>
              </a:rPr>
              <a:t>бесполезную </a:t>
            </a:r>
            <a:r>
              <a:rPr lang="ru-RU" dirty="0">
                <a:latin typeface="Times New Roman" panose="02020603050405020304" pitchFamily="18" charset="0"/>
                <a:cs typeface="Times New Roman" panose="02020603050405020304" pitchFamily="18" charset="0"/>
              </a:rPr>
              <a:t>куклу или машинку мало кто </a:t>
            </a:r>
            <a:endParaRPr lang="ru-RU" dirty="0" smtClean="0">
              <a:latin typeface="Times New Roman" panose="02020603050405020304" pitchFamily="18" charset="0"/>
              <a:cs typeface="Times New Roman" panose="02020603050405020304" pitchFamily="18" charset="0"/>
            </a:endParaRPr>
          </a:p>
          <a:p>
            <a:pPr marL="68580" indent="0" algn="just">
              <a:buNone/>
            </a:pPr>
            <a:r>
              <a:rPr lang="ru-RU" dirty="0" smtClean="0">
                <a:latin typeface="Times New Roman" panose="02020603050405020304" pitchFamily="18" charset="0"/>
                <a:cs typeface="Times New Roman" panose="02020603050405020304" pitchFamily="18" charset="0"/>
              </a:rPr>
              <a:t>задумывается</a:t>
            </a:r>
            <a:r>
              <a:rPr lang="ru-RU" dirty="0">
                <a:latin typeface="Times New Roman" panose="02020603050405020304" pitchFamily="18" charset="0"/>
                <a:cs typeface="Times New Roman" panose="02020603050405020304" pitchFamily="18" charset="0"/>
              </a:rPr>
              <a:t>, что книга бы вышла куда дешевле.</a:t>
            </a:r>
          </a:p>
        </p:txBody>
      </p:sp>
      <p:pic>
        <p:nvPicPr>
          <p:cNvPr id="2050" name="Picture 2" descr="Художники-иллюстраторы детских книг. Кто они? (22 фото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893" y="2924944"/>
            <a:ext cx="3276304" cy="35547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770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7"/>
            <a:ext cx="8208912" cy="5750396"/>
          </a:xfrm>
        </p:spPr>
        <p:txBody>
          <a:bodyPr>
            <a:normAutofit/>
          </a:bodyPr>
          <a:lstStyle/>
          <a:p>
            <a:pPr marL="68580" indent="0" algn="ctr">
              <a:buNone/>
            </a:pPr>
            <a:r>
              <a:rPr lang="ru-RU" sz="1900" b="1" dirty="0">
                <a:latin typeface="Times New Roman" panose="02020603050405020304" pitchFamily="18" charset="0"/>
                <a:cs typeface="Times New Roman" panose="02020603050405020304" pitchFamily="18" charset="0"/>
              </a:rPr>
              <a:t>Что читать детям среднего и старшего дошкольного возраста (5-7 лет) </a:t>
            </a:r>
            <a:r>
              <a:rPr lang="ru-RU" sz="1900" b="1" dirty="0" smtClean="0">
                <a:latin typeface="Times New Roman" panose="02020603050405020304" pitchFamily="18" charset="0"/>
                <a:cs typeface="Times New Roman" panose="02020603050405020304" pitchFamily="18" charset="0"/>
              </a:rPr>
              <a:t>?</a:t>
            </a:r>
          </a:p>
          <a:p>
            <a:pPr marL="68580" indent="0" algn="just">
              <a:buNone/>
            </a:pPr>
            <a:r>
              <a:rPr lang="ru-RU" sz="1900" dirty="0" smtClean="0">
                <a:latin typeface="Times New Roman" panose="02020603050405020304" pitchFamily="18" charset="0"/>
                <a:cs typeface="Times New Roman" panose="02020603050405020304" pitchFamily="18" charset="0"/>
              </a:rPr>
              <a:t>	В </a:t>
            </a:r>
            <a:r>
              <a:rPr lang="ru-RU" sz="1900" dirty="0">
                <a:latin typeface="Times New Roman" panose="02020603050405020304" pitchFamily="18" charset="0"/>
                <a:cs typeface="Times New Roman" panose="02020603050405020304" pitchFamily="18" charset="0"/>
              </a:rPr>
              <a:t>чтение для детей 5-7-летнего возраста вводится литература разных эпох, начиная с XIX века. Конечно, XIX век отстоит от нашего времени довольно далеко, поэтому некоторые понятия уже устарели и требуют пояснений. Например, в сказках А. С. Пушкина встречаются такие слова, как «кичка», «столбовая дворянка», «прясть», «вареная полба», «оброк». Без словаря не обойтись. Но и лишать своих детей таких произведений нельзя. Не стоит бояться, что, послушав эти произведения в дошкольном возрасте, ребенок не захочет их читать в школе. Опыт показывает, что знакомый сюжет только облегчает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понимание </a:t>
            </a:r>
            <a:r>
              <a:rPr lang="ru-RU" sz="1900" dirty="0">
                <a:latin typeface="Times New Roman" panose="02020603050405020304" pitchFamily="18" charset="0"/>
                <a:cs typeface="Times New Roman" panose="02020603050405020304" pitchFamily="18" charset="0"/>
              </a:rPr>
              <a:t>и дает </a:t>
            </a:r>
            <a:r>
              <a:rPr lang="ru-RU" sz="1900" dirty="0" smtClean="0">
                <a:latin typeface="Times New Roman" panose="02020603050405020304" pitchFamily="18" charset="0"/>
                <a:cs typeface="Times New Roman" panose="02020603050405020304" pitchFamily="18" charset="0"/>
              </a:rPr>
              <a:t>возможность</a:t>
            </a:r>
          </a:p>
          <a:p>
            <a:pPr marL="68580" indent="0" algn="just">
              <a:buNone/>
            </a:pPr>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наслаждаться </a:t>
            </a:r>
            <a:r>
              <a:rPr lang="ru-RU" sz="1900" dirty="0" smtClean="0">
                <a:latin typeface="Times New Roman" panose="02020603050405020304" pitchFamily="18" charset="0"/>
                <a:cs typeface="Times New Roman" panose="02020603050405020304" pitchFamily="18" charset="0"/>
              </a:rPr>
              <a:t>художественным</a:t>
            </a:r>
          </a:p>
          <a:p>
            <a:pPr marL="68580" indent="0" algn="just">
              <a:buNone/>
            </a:pPr>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словом. Тогда и привычные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слова </a:t>
            </a:r>
            <a:r>
              <a:rPr lang="ru-RU" sz="1900" dirty="0">
                <a:latin typeface="Times New Roman" panose="02020603050405020304" pitchFamily="18" charset="0"/>
                <a:cs typeface="Times New Roman" panose="02020603050405020304" pitchFamily="18" charset="0"/>
              </a:rPr>
              <a:t>«Пушкин — </a:t>
            </a:r>
            <a:r>
              <a:rPr lang="ru-RU" sz="1900" dirty="0" smtClean="0">
                <a:latin typeface="Times New Roman" panose="02020603050405020304" pitchFamily="18" charset="0"/>
                <a:cs typeface="Times New Roman" panose="02020603050405020304" pitchFamily="18" charset="0"/>
              </a:rPr>
              <a:t>гениальный</a:t>
            </a:r>
          </a:p>
          <a:p>
            <a:pPr marL="68580" indent="0" algn="just">
              <a:buNone/>
            </a:pPr>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поэт» становятся более </a:t>
            </a:r>
            <a:endParaRPr lang="ru-RU" sz="1900" dirty="0" smtClean="0">
              <a:latin typeface="Times New Roman" panose="02020603050405020304" pitchFamily="18" charset="0"/>
              <a:cs typeface="Times New Roman" panose="02020603050405020304" pitchFamily="18" charset="0"/>
            </a:endParaRPr>
          </a:p>
          <a:p>
            <a:pPr marL="68580" indent="0" algn="just">
              <a:buNone/>
            </a:pPr>
            <a:r>
              <a:rPr lang="ru-RU" sz="1900" dirty="0" smtClean="0">
                <a:latin typeface="Times New Roman" panose="02020603050405020304" pitchFamily="18" charset="0"/>
                <a:cs typeface="Times New Roman" panose="02020603050405020304" pitchFamily="18" charset="0"/>
              </a:rPr>
              <a:t>понятными </a:t>
            </a:r>
            <a:r>
              <a:rPr lang="ru-RU" sz="1900" dirty="0">
                <a:latin typeface="Times New Roman" panose="02020603050405020304" pitchFamily="18" charset="0"/>
                <a:cs typeface="Times New Roman" panose="02020603050405020304" pitchFamily="18" charset="0"/>
              </a:rPr>
              <a:t>ребенку.</a:t>
            </a:r>
          </a:p>
          <a:p>
            <a:pPr algn="just"/>
            <a:endParaRPr lang="ru-RU" sz="1900" dirty="0">
              <a:latin typeface="Times New Roman" panose="02020603050405020304" pitchFamily="18" charset="0"/>
              <a:cs typeface="Times New Roman" panose="02020603050405020304" pitchFamily="18" charset="0"/>
            </a:endParaRPr>
          </a:p>
        </p:txBody>
      </p:sp>
      <p:pic>
        <p:nvPicPr>
          <p:cNvPr id="3074" name="Picture 2" descr="Сказки А.С. Пушкина. Читать онлайн бесплатн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3356992"/>
            <a:ext cx="4762500" cy="3086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30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7"/>
            <a:ext cx="8216180" cy="3816423"/>
          </a:xfrm>
        </p:spPr>
        <p:txBody>
          <a:bodyPr>
            <a:normAutofit fontScale="92500" lnSpcReduction="20000"/>
          </a:bodyPr>
          <a:lstStyle/>
          <a:p>
            <a:pPr marL="68580" indent="0" algn="just">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литературе XX века проблемы нравственного воспитания поднимались часто. При этом писатели выбирали различные жанровые формы, чтобы показать свое отношение к происходящему — рассказ, стихотворение, сказку. Однако общее направление оставалось единым — воспитать доброго, отзывчивого, ответственного человека.</a:t>
            </a:r>
          </a:p>
          <a:p>
            <a:pPr marL="68580" indent="0" algn="just">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Е, Д. Пермяк: рассказы «Пичугин мост», «Смородинка», «Чужая калитка», «Как Маша стала большой» и др.</a:t>
            </a:r>
            <a:endParaRPr lang="ru-RU" dirty="0">
              <a:latin typeface="Times New Roman" panose="02020603050405020304" pitchFamily="18" charset="0"/>
              <a:cs typeface="Times New Roman" panose="02020603050405020304" pitchFamily="18" charset="0"/>
            </a:endParaRPr>
          </a:p>
          <a:p>
            <a:pPr marL="68580" indent="0" algn="just">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С. А. </a:t>
            </a:r>
            <a:r>
              <a:rPr lang="ru-RU" i="1" dirty="0" err="1">
                <a:latin typeface="Times New Roman" panose="02020603050405020304" pitchFamily="18" charset="0"/>
                <a:cs typeface="Times New Roman" panose="02020603050405020304" pitchFamily="18" charset="0"/>
              </a:rPr>
              <a:t>Баруздин</a:t>
            </a:r>
            <a:r>
              <a:rPr lang="ru-RU" i="1" dirty="0">
                <a:latin typeface="Times New Roman" panose="02020603050405020304" pitchFamily="18" charset="0"/>
                <a:cs typeface="Times New Roman" panose="02020603050405020304" pitchFamily="18" charset="0"/>
              </a:rPr>
              <a:t>: рассказы о детях («Светлана», «</a:t>
            </a:r>
            <a:r>
              <a:rPr lang="ru-RU" i="1" dirty="0" err="1">
                <a:latin typeface="Times New Roman" panose="02020603050405020304" pitchFamily="18" charset="0"/>
                <a:cs typeface="Times New Roman" panose="02020603050405020304" pitchFamily="18" charset="0"/>
              </a:rPr>
              <a:t>Человеки</a:t>
            </a:r>
            <a:r>
              <a:rPr lang="ru-RU" i="1" dirty="0">
                <a:latin typeface="Times New Roman" panose="02020603050405020304" pitchFamily="18" charset="0"/>
                <a:cs typeface="Times New Roman" panose="02020603050405020304" pitchFamily="18" charset="0"/>
              </a:rPr>
              <a:t>», рассказы о животных («Смелый поросенок», «</a:t>
            </a:r>
            <a:r>
              <a:rPr lang="ru-RU" i="1" dirty="0" err="1">
                <a:latin typeface="Times New Roman" panose="02020603050405020304" pitchFamily="18" charset="0"/>
                <a:cs typeface="Times New Roman" panose="02020603050405020304" pitchFamily="18" charset="0"/>
              </a:rPr>
              <a:t>Котенкина</a:t>
            </a:r>
            <a:r>
              <a:rPr lang="ru-RU" i="1" dirty="0">
                <a:latin typeface="Times New Roman" panose="02020603050405020304" pitchFamily="18" charset="0"/>
                <a:cs typeface="Times New Roman" panose="02020603050405020304" pitchFamily="18" charset="0"/>
              </a:rPr>
              <a:t> мама», «Слоновья память», «Хитрый симпатяга», «</a:t>
            </a:r>
            <a:r>
              <a:rPr lang="ru-RU" i="1" dirty="0" err="1">
                <a:latin typeface="Times New Roman" panose="02020603050405020304" pitchFamily="18" charset="0"/>
                <a:cs typeface="Times New Roman" panose="02020603050405020304" pitchFamily="18" charset="0"/>
              </a:rPr>
              <a:t>Рави</a:t>
            </a:r>
            <a:r>
              <a:rPr lang="ru-RU" i="1" dirty="0">
                <a:latin typeface="Times New Roman" panose="02020603050405020304" pitchFamily="18" charset="0"/>
                <a:cs typeface="Times New Roman" panose="02020603050405020304" pitchFamily="18" charset="0"/>
              </a:rPr>
              <a:t> и </a:t>
            </a:r>
            <a:r>
              <a:rPr lang="ru-RU" i="1" dirty="0" err="1">
                <a:latin typeface="Times New Roman" panose="02020603050405020304" pitchFamily="18" charset="0"/>
                <a:cs typeface="Times New Roman" panose="02020603050405020304" pitchFamily="18" charset="0"/>
              </a:rPr>
              <a:t>Шаши</a:t>
            </a:r>
            <a:r>
              <a:rPr lang="ru-RU" i="1" dirty="0">
                <a:latin typeface="Times New Roman" panose="02020603050405020304" pitchFamily="18" charset="0"/>
                <a:cs typeface="Times New Roman" panose="02020603050405020304" pitchFamily="18" charset="0"/>
              </a:rPr>
              <a:t>», «Сказки о </a:t>
            </a:r>
            <a:endParaRPr lang="ru-RU" i="1" dirty="0" smtClean="0">
              <a:latin typeface="Times New Roman" panose="02020603050405020304" pitchFamily="18" charset="0"/>
              <a:cs typeface="Times New Roman" panose="02020603050405020304" pitchFamily="18" charset="0"/>
            </a:endParaRPr>
          </a:p>
          <a:p>
            <a:pPr marL="68580" indent="0" algn="just">
              <a:buNone/>
            </a:pPr>
            <a:r>
              <a:rPr lang="ru-RU" i="1" dirty="0" smtClean="0">
                <a:latin typeface="Times New Roman" panose="02020603050405020304" pitchFamily="18" charset="0"/>
                <a:cs typeface="Times New Roman" panose="02020603050405020304" pitchFamily="18" charset="0"/>
              </a:rPr>
              <a:t>трамвае</a:t>
            </a:r>
            <a:r>
              <a:rPr lang="ru-RU" i="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pic>
        <p:nvPicPr>
          <p:cNvPr id="4098" name="Picture 2" descr="Книга: &quot;Пичугин мост&quot; - Евгений Пермяк. Купить книгу, читать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4" y="3789040"/>
            <a:ext cx="2095500" cy="2724151"/>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Сергей Баруздин «Рассказы о животных»"/>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789040"/>
            <a:ext cx="1905000" cy="2724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099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208912" cy="5842620"/>
          </a:xfrm>
        </p:spPr>
        <p:txBody>
          <a:bodyPr>
            <a:normAutofit/>
          </a:bodyPr>
          <a:lstStyle/>
          <a:p>
            <a:pPr marL="68580" indent="0" algn="just">
              <a:buNone/>
            </a:pPr>
            <a:r>
              <a:rPr lang="ru-RU" sz="2200" dirty="0" smtClean="0"/>
              <a:t>	</a:t>
            </a:r>
            <a:r>
              <a:rPr lang="ru-RU" sz="2200" dirty="0" smtClean="0">
                <a:latin typeface="Times New Roman" panose="02020603050405020304" pitchFamily="18" charset="0"/>
                <a:cs typeface="Times New Roman" panose="02020603050405020304" pitchFamily="18" charset="0"/>
              </a:rPr>
              <a:t>Часто </a:t>
            </a:r>
            <a:r>
              <a:rPr lang="ru-RU" sz="2200" dirty="0">
                <a:latin typeface="Times New Roman" panose="02020603050405020304" pitchFamily="18" charset="0"/>
                <a:cs typeface="Times New Roman" panose="02020603050405020304" pitchFamily="18" charset="0"/>
              </a:rPr>
              <a:t>воспитательная направленность проявлялась в юмористической ситуации. При этом нравственное начало нисколько не ослаблялось, а наоборот, усиливалось.</a:t>
            </a:r>
          </a:p>
          <a:p>
            <a:pPr marL="68580" indent="0" algn="just">
              <a:buNone/>
            </a:pP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r>
              <a:rPr lang="ru-RU" sz="2200" i="1" dirty="0">
                <a:latin typeface="Times New Roman" panose="02020603050405020304" pitchFamily="18" charset="0"/>
                <a:cs typeface="Times New Roman" panose="02020603050405020304" pitchFamily="18" charset="0"/>
              </a:rPr>
              <a:t>В, Ю. Драгунский: рассказы: «Он живой и светится», «Друг детства», «Что я люблю», «Англичанин </a:t>
            </a:r>
            <a:r>
              <a:rPr lang="ru-RU" sz="2200" i="1" dirty="0" err="1">
                <a:latin typeface="Times New Roman" panose="02020603050405020304" pitchFamily="18" charset="0"/>
                <a:cs typeface="Times New Roman" panose="02020603050405020304" pitchFamily="18" charset="0"/>
              </a:rPr>
              <a:t>Павля</a:t>
            </a:r>
            <a:r>
              <a:rPr lang="ru-RU" sz="2200" i="1" dirty="0">
                <a:latin typeface="Times New Roman" panose="02020603050405020304" pitchFamily="18" charset="0"/>
                <a:cs typeface="Times New Roman" panose="02020603050405020304" pitchFamily="18" charset="0"/>
              </a:rPr>
              <a:t>», «3аколдованная буква» (сборник «Денискины рассказы»).</a:t>
            </a:r>
            <a:endParaRPr lang="ru-RU" sz="2200" dirty="0">
              <a:latin typeface="Times New Roman" panose="02020603050405020304" pitchFamily="18" charset="0"/>
              <a:cs typeface="Times New Roman" panose="02020603050405020304" pitchFamily="18" charset="0"/>
            </a:endParaRPr>
          </a:p>
          <a:p>
            <a:pPr marL="68580" indent="0" algn="just">
              <a:buNone/>
            </a:pP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r>
              <a:rPr lang="ru-RU" sz="2200" i="1" dirty="0" smtClean="0">
                <a:latin typeface="Times New Roman" panose="02020603050405020304" pitchFamily="18" charset="0"/>
                <a:cs typeface="Times New Roman" panose="02020603050405020304" pitchFamily="18" charset="0"/>
              </a:rPr>
              <a:t>Н, Н. Носов: рассказы «Фантазеры», </a:t>
            </a:r>
            <a:r>
              <a:rPr lang="ru-RU" sz="2200" i="1" dirty="0">
                <a:latin typeface="Times New Roman" panose="02020603050405020304" pitchFamily="18" charset="0"/>
                <a:cs typeface="Times New Roman" panose="02020603050405020304" pitchFamily="18" charset="0"/>
              </a:rPr>
              <a:t>«Телефон», «Мишкина каша», </a:t>
            </a:r>
            <a:endParaRPr lang="ru-RU" sz="2200" i="1" dirty="0" smtClean="0">
              <a:latin typeface="Times New Roman" panose="02020603050405020304" pitchFamily="18" charset="0"/>
              <a:cs typeface="Times New Roman" panose="02020603050405020304" pitchFamily="18" charset="0"/>
            </a:endParaRPr>
          </a:p>
          <a:p>
            <a:pPr marL="68580" indent="0" algn="just">
              <a:buNone/>
            </a:pPr>
            <a:r>
              <a:rPr lang="ru-RU" sz="2200" i="1" dirty="0" smtClean="0">
                <a:latin typeface="Times New Roman" panose="02020603050405020304" pitchFamily="18" charset="0"/>
                <a:cs typeface="Times New Roman" panose="02020603050405020304" pitchFamily="18" charset="0"/>
              </a:rPr>
              <a:t>«</a:t>
            </a:r>
            <a:r>
              <a:rPr lang="ru-RU" sz="2200" i="1" dirty="0">
                <a:latin typeface="Times New Roman" panose="02020603050405020304" pitchFamily="18" charset="0"/>
                <a:cs typeface="Times New Roman" panose="02020603050405020304" pitchFamily="18" charset="0"/>
              </a:rPr>
              <a:t>Живая шляпа», </a:t>
            </a:r>
            <a:endParaRPr lang="ru-RU" sz="2200" i="1" dirty="0" smtClean="0">
              <a:latin typeface="Times New Roman" panose="02020603050405020304" pitchFamily="18" charset="0"/>
              <a:cs typeface="Times New Roman" panose="02020603050405020304" pitchFamily="18" charset="0"/>
            </a:endParaRPr>
          </a:p>
          <a:p>
            <a:pPr marL="68580" indent="0" algn="just">
              <a:buNone/>
            </a:pPr>
            <a:r>
              <a:rPr lang="ru-RU" sz="2200" i="1" dirty="0" smtClean="0">
                <a:latin typeface="Times New Roman" panose="02020603050405020304" pitchFamily="18" charset="0"/>
                <a:cs typeface="Times New Roman" panose="02020603050405020304" pitchFamily="18" charset="0"/>
              </a:rPr>
              <a:t>«</a:t>
            </a:r>
            <a:r>
              <a:rPr lang="ru-RU" sz="2200" i="1" dirty="0">
                <a:latin typeface="Times New Roman" panose="02020603050405020304" pitchFamily="18" charset="0"/>
                <a:cs typeface="Times New Roman" panose="02020603050405020304" pitchFamily="18" charset="0"/>
              </a:rPr>
              <a:t>Ступеньки», </a:t>
            </a:r>
            <a:endParaRPr lang="ru-RU" sz="2200" i="1" dirty="0" smtClean="0">
              <a:latin typeface="Times New Roman" panose="02020603050405020304" pitchFamily="18" charset="0"/>
              <a:cs typeface="Times New Roman" panose="02020603050405020304" pitchFamily="18" charset="0"/>
            </a:endParaRPr>
          </a:p>
          <a:p>
            <a:pPr marL="68580" indent="0" algn="just">
              <a:buNone/>
            </a:pPr>
            <a:r>
              <a:rPr lang="ru-RU" sz="2200" i="1" dirty="0" smtClean="0">
                <a:latin typeface="Times New Roman" panose="02020603050405020304" pitchFamily="18" charset="0"/>
                <a:cs typeface="Times New Roman" panose="02020603050405020304" pitchFamily="18" charset="0"/>
              </a:rPr>
              <a:t>«</a:t>
            </a:r>
            <a:r>
              <a:rPr lang="ru-RU" sz="2200" i="1" dirty="0">
                <a:latin typeface="Times New Roman" panose="02020603050405020304" pitchFamily="18" charset="0"/>
                <a:cs typeface="Times New Roman" panose="02020603050405020304" pitchFamily="18" charset="0"/>
              </a:rPr>
              <a:t>3аплатка», </a:t>
            </a:r>
            <a:endParaRPr lang="ru-RU" sz="2200" i="1" dirty="0" smtClean="0">
              <a:latin typeface="Times New Roman" panose="02020603050405020304" pitchFamily="18" charset="0"/>
              <a:cs typeface="Times New Roman" panose="02020603050405020304" pitchFamily="18" charset="0"/>
            </a:endParaRPr>
          </a:p>
          <a:p>
            <a:pPr marL="68580" indent="0" algn="just">
              <a:buNone/>
            </a:pPr>
            <a:r>
              <a:rPr lang="ru-RU" sz="2200" i="1" dirty="0" smtClean="0">
                <a:latin typeface="Times New Roman" panose="02020603050405020304" pitchFamily="18" charset="0"/>
                <a:cs typeface="Times New Roman" panose="02020603050405020304" pitchFamily="18" charset="0"/>
              </a:rPr>
              <a:t>«</a:t>
            </a:r>
            <a:r>
              <a:rPr lang="ru-RU" sz="2200" i="1" dirty="0">
                <a:latin typeface="Times New Roman" panose="02020603050405020304" pitchFamily="18" charset="0"/>
                <a:cs typeface="Times New Roman" panose="02020603050405020304" pitchFamily="18" charset="0"/>
              </a:rPr>
              <a:t>Милиционер», </a:t>
            </a:r>
            <a:endParaRPr lang="ru-RU" sz="2200" i="1" dirty="0" smtClean="0">
              <a:latin typeface="Times New Roman" panose="02020603050405020304" pitchFamily="18" charset="0"/>
              <a:cs typeface="Times New Roman" panose="02020603050405020304" pitchFamily="18" charset="0"/>
            </a:endParaRPr>
          </a:p>
          <a:p>
            <a:pPr marL="68580" indent="0" algn="just">
              <a:buNone/>
            </a:pPr>
            <a:r>
              <a:rPr lang="ru-RU" sz="2200" i="1" dirty="0" smtClean="0">
                <a:latin typeface="Times New Roman" panose="02020603050405020304" pitchFamily="18" charset="0"/>
                <a:cs typeface="Times New Roman" panose="02020603050405020304" pitchFamily="18" charset="0"/>
              </a:rPr>
              <a:t>«</a:t>
            </a:r>
            <a:r>
              <a:rPr lang="ru-RU" sz="2200" i="1" dirty="0">
                <a:latin typeface="Times New Roman" panose="02020603050405020304" pitchFamily="18" charset="0"/>
                <a:cs typeface="Times New Roman" panose="02020603050405020304" pitchFamily="18" charset="0"/>
              </a:rPr>
              <a:t>На горке», сказка </a:t>
            </a:r>
            <a:endParaRPr lang="ru-RU" sz="2200" i="1" dirty="0" smtClean="0">
              <a:latin typeface="Times New Roman" panose="02020603050405020304" pitchFamily="18" charset="0"/>
              <a:cs typeface="Times New Roman" panose="02020603050405020304" pitchFamily="18" charset="0"/>
            </a:endParaRPr>
          </a:p>
          <a:p>
            <a:pPr marL="68580" indent="0" algn="just">
              <a:buNone/>
            </a:pPr>
            <a:r>
              <a:rPr lang="ru-RU" sz="2200" i="1" dirty="0" smtClean="0">
                <a:latin typeface="Times New Roman" panose="02020603050405020304" pitchFamily="18" charset="0"/>
                <a:cs typeface="Times New Roman" panose="02020603050405020304" pitchFamily="18" charset="0"/>
              </a:rPr>
              <a:t>«</a:t>
            </a:r>
            <a:r>
              <a:rPr lang="ru-RU" sz="2200" i="1" dirty="0">
                <a:latin typeface="Times New Roman" panose="02020603050405020304" pitchFamily="18" charset="0"/>
                <a:cs typeface="Times New Roman" panose="02020603050405020304" pitchFamily="18" charset="0"/>
              </a:rPr>
              <a:t>Бобик в гостях у </a:t>
            </a:r>
            <a:endParaRPr lang="ru-RU" sz="2200" i="1" dirty="0" smtClean="0">
              <a:latin typeface="Times New Roman" panose="02020603050405020304" pitchFamily="18" charset="0"/>
              <a:cs typeface="Times New Roman" panose="02020603050405020304" pitchFamily="18" charset="0"/>
            </a:endParaRPr>
          </a:p>
          <a:p>
            <a:pPr marL="68580" indent="0" algn="just">
              <a:buNone/>
            </a:pPr>
            <a:r>
              <a:rPr lang="ru-RU" sz="2200" i="1" dirty="0" smtClean="0">
                <a:latin typeface="Times New Roman" panose="02020603050405020304" pitchFamily="18" charset="0"/>
                <a:cs typeface="Times New Roman" panose="02020603050405020304" pitchFamily="18" charset="0"/>
              </a:rPr>
              <a:t>Барбоса».</a:t>
            </a:r>
            <a:endParaRPr lang="ru-RU" sz="2200" dirty="0">
              <a:latin typeface="Times New Roman" panose="02020603050405020304" pitchFamily="18" charset="0"/>
              <a:cs typeface="Times New Roman" panose="02020603050405020304" pitchFamily="18" charset="0"/>
            </a:endParaRPr>
          </a:p>
        </p:txBody>
      </p:sp>
      <p:pic>
        <p:nvPicPr>
          <p:cNvPr id="5122" name="Picture 2" descr="Он живой и светится&quot; В.Драгунского с рисунками В.Горяева (1961 г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19254" y="3284984"/>
            <a:ext cx="2457251" cy="3250332"/>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Живая шляпа Эксмо 1867710 в интернет-магазине Wildberries.r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66194" y="3356992"/>
            <a:ext cx="2383743" cy="31783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437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3505" y="764704"/>
            <a:ext cx="8208912" cy="5832648"/>
          </a:xfrm>
        </p:spPr>
        <p:txBody>
          <a:bodyPr>
            <a:normAutofit fontScale="92500" lnSpcReduction="10000"/>
          </a:bodyPr>
          <a:lstStyle/>
          <a:p>
            <a:pPr marL="68580" indent="0" algn="just">
              <a:buNone/>
            </a:pPr>
            <a:r>
              <a:rPr lang="ru-RU" sz="1600" dirty="0" smtClean="0"/>
              <a:t>	</a:t>
            </a:r>
            <a:r>
              <a:rPr lang="ru-RU" sz="1600" dirty="0" smtClean="0">
                <a:latin typeface="Times New Roman" panose="02020603050405020304" pitchFamily="18" charset="0"/>
                <a:cs typeface="Times New Roman" panose="02020603050405020304" pitchFamily="18" charset="0"/>
              </a:rPr>
              <a:t>Среди </a:t>
            </a:r>
            <a:r>
              <a:rPr lang="ru-RU" sz="1600" dirty="0">
                <a:latin typeface="Times New Roman" panose="02020603050405020304" pitchFamily="18" charset="0"/>
                <a:cs typeface="Times New Roman" panose="02020603050405020304" pitchFamily="18" charset="0"/>
              </a:rPr>
              <a:t>познавательной литературы наибольшей популярностью пользуются, конечно </a:t>
            </a:r>
            <a:r>
              <a:rPr lang="ru-RU" sz="1600" dirty="0" err="1">
                <a:latin typeface="Times New Roman" panose="02020603050405020304" pitchFamily="18" charset="0"/>
                <a:cs typeface="Times New Roman" panose="02020603050405020304" pitchFamily="18" charset="0"/>
              </a:rPr>
              <a:t>жe</a:t>
            </a:r>
            <a:r>
              <a:rPr lang="ru-RU" sz="1600" dirty="0">
                <a:latin typeface="Times New Roman" panose="02020603050405020304" pitchFamily="18" charset="0"/>
                <a:cs typeface="Times New Roman" panose="02020603050405020304" pitchFamily="18" charset="0"/>
              </a:rPr>
              <a:t>, природоведческие сказки и рассказы. Здесь можно вспомнить много замечательных авторов. Вспомним некоторые имена.</a:t>
            </a: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В. Бианки: сказки «Лис и мышонок», «Мышонок Пик», «Сова», «Чей нос лучше», «Первая охота», «Лесные домишки», «Теремок».</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Е. </a:t>
            </a:r>
            <a:r>
              <a:rPr lang="ru-RU" sz="1600" i="1" dirty="0" err="1">
                <a:latin typeface="Times New Roman" panose="02020603050405020304" pitchFamily="18" charset="0"/>
                <a:cs typeface="Times New Roman" panose="02020603050405020304" pitchFamily="18" charset="0"/>
              </a:rPr>
              <a:t>Чарушин</a:t>
            </a:r>
            <a:r>
              <a:rPr lang="ru-RU" sz="1600" i="1" dirty="0">
                <a:latin typeface="Times New Roman" panose="02020603050405020304" pitchFamily="18" charset="0"/>
                <a:cs typeface="Times New Roman" panose="02020603050405020304" pitchFamily="18" charset="0"/>
              </a:rPr>
              <a:t>: рассказы «Медвежата», «Олешки», «Томкины сны», цикл рассказов «Никитка и его друзья», «Про зверей», «Про охоту», «Про меня самого». </a:t>
            </a:r>
            <a:r>
              <a:rPr lang="ru-RU" sz="1600" dirty="0">
                <a:latin typeface="Times New Roman" panose="02020603050405020304" pitchFamily="18" charset="0"/>
                <a:cs typeface="Times New Roman" panose="02020603050405020304" pitchFamily="18" charset="0"/>
              </a:rPr>
              <a:t>Кстати, Е. И. </a:t>
            </a:r>
            <a:r>
              <a:rPr lang="ru-RU" sz="1600" dirty="0" err="1">
                <a:latin typeface="Times New Roman" panose="02020603050405020304" pitchFamily="18" charset="0"/>
                <a:cs typeface="Times New Roman" panose="02020603050405020304" pitchFamily="18" charset="0"/>
              </a:rPr>
              <a:t>Чарушин</a:t>
            </a:r>
            <a:r>
              <a:rPr lang="ru-RU" sz="1600" dirty="0">
                <a:latin typeface="Times New Roman" panose="02020603050405020304" pitchFamily="18" charset="0"/>
                <a:cs typeface="Times New Roman" panose="02020603050405020304" pitchFamily="18" charset="0"/>
              </a:rPr>
              <a:t> является художником-иллюстратором ко многим природоведческим книгам, в том числе и к своим,</a:t>
            </a: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Н. Сладков: сказки «Зимнее лето», </a:t>
            </a:r>
            <a:endParaRPr lang="ru-RU" sz="1600" i="1" dirty="0" smtClean="0">
              <a:latin typeface="Times New Roman" panose="02020603050405020304" pitchFamily="18" charset="0"/>
              <a:cs typeface="Times New Roman" panose="02020603050405020304" pitchFamily="18" charset="0"/>
            </a:endParaRPr>
          </a:p>
          <a:p>
            <a:pPr marL="68580" indent="0" algn="just">
              <a:buNone/>
            </a:pPr>
            <a:r>
              <a:rPr lang="ru-RU" sz="1600" i="1" dirty="0" smtClean="0">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Зимние долги», «Загадочный зверь», «Судили-рядили».</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Э. </a:t>
            </a:r>
            <a:r>
              <a:rPr lang="ru-RU" sz="1600" i="1" dirty="0" err="1">
                <a:latin typeface="Times New Roman" panose="02020603050405020304" pitchFamily="18" charset="0"/>
                <a:cs typeface="Times New Roman" panose="02020603050405020304" pitchFamily="18" charset="0"/>
              </a:rPr>
              <a:t>Шим</a:t>
            </a:r>
            <a:r>
              <a:rPr lang="ru-RU" sz="1600" i="1" dirty="0">
                <a:latin typeface="Times New Roman" panose="02020603050405020304" pitchFamily="18" charset="0"/>
                <a:cs typeface="Times New Roman" panose="02020603050405020304" pitchFamily="18" charset="0"/>
              </a:rPr>
              <a:t>: сказки «Кто копыто потерял</a:t>
            </a:r>
            <a:r>
              <a:rPr lang="ru-RU" sz="1600" i="1" dirty="0" smtClean="0">
                <a:latin typeface="Times New Roman" panose="02020603050405020304" pitchFamily="18" charset="0"/>
                <a:cs typeface="Times New Roman" panose="02020603050405020304" pitchFamily="18" charset="0"/>
              </a:rPr>
              <a:t>?».</a:t>
            </a:r>
          </a:p>
          <a:p>
            <a:pPr marL="68580" indent="0" algn="just">
              <a:buNone/>
            </a:pPr>
            <a:r>
              <a:rPr lang="ru-RU" sz="1600"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«Лебедь, рак и щука» и др.</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Н. Павлова, сказки «Зимняя пирушка</a:t>
            </a:r>
            <a:r>
              <a:rPr lang="ru-RU" sz="1600" i="1" dirty="0" smtClean="0">
                <a:latin typeface="Times New Roman" panose="02020603050405020304" pitchFamily="18" charset="0"/>
                <a:cs typeface="Times New Roman" panose="02020603050405020304" pitchFamily="18" charset="0"/>
              </a:rPr>
              <a:t>»,</a:t>
            </a:r>
          </a:p>
          <a:p>
            <a:pPr marL="68580" indent="0" algn="just">
              <a:buNone/>
            </a:pPr>
            <a:r>
              <a:rPr lang="ru-RU" sz="1600"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«Живая бусинка», «Большое чудо».</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С. </a:t>
            </a:r>
            <a:r>
              <a:rPr lang="ru-RU" sz="1600" i="1" dirty="0" err="1">
                <a:latin typeface="Times New Roman" panose="02020603050405020304" pitchFamily="18" charset="0"/>
                <a:cs typeface="Times New Roman" panose="02020603050405020304" pitchFamily="18" charset="0"/>
              </a:rPr>
              <a:t>Сахарнов</a:t>
            </a:r>
            <a:r>
              <a:rPr lang="ru-RU" sz="1600" i="1" dirty="0">
                <a:latin typeface="Times New Roman" panose="02020603050405020304" pitchFamily="18" charset="0"/>
                <a:cs typeface="Times New Roman" panose="02020603050405020304" pitchFamily="18" charset="0"/>
              </a:rPr>
              <a:t>. сказки «Почему щука в море </a:t>
            </a:r>
            <a:endParaRPr lang="ru-RU" sz="1600" i="1" dirty="0" smtClean="0">
              <a:latin typeface="Times New Roman" panose="02020603050405020304" pitchFamily="18" charset="0"/>
              <a:cs typeface="Times New Roman" panose="02020603050405020304" pitchFamily="18" charset="0"/>
            </a:endParaRPr>
          </a:p>
          <a:p>
            <a:pPr marL="68580" indent="0" algn="just">
              <a:buNone/>
            </a:pPr>
            <a:r>
              <a:rPr lang="ru-RU" sz="1600" i="1" dirty="0" smtClean="0">
                <a:latin typeface="Times New Roman" panose="02020603050405020304" pitchFamily="18" charset="0"/>
                <a:cs typeface="Times New Roman" panose="02020603050405020304" pitchFamily="18" charset="0"/>
              </a:rPr>
              <a:t>не </a:t>
            </a:r>
            <a:r>
              <a:rPr lang="ru-RU" sz="1600" i="1" dirty="0">
                <a:latin typeface="Times New Roman" panose="02020603050405020304" pitchFamily="18" charset="0"/>
                <a:cs typeface="Times New Roman" panose="02020603050405020304" pitchFamily="18" charset="0"/>
              </a:rPr>
              <a:t>живет», «Как пескарь учился хвостом вперед плавать</a:t>
            </a:r>
            <a:r>
              <a:rPr lang="ru-RU" sz="1600" i="1" dirty="0" smtClean="0">
                <a:latin typeface="Times New Roman" panose="02020603050405020304" pitchFamily="18" charset="0"/>
                <a:cs typeface="Times New Roman" panose="02020603050405020304" pitchFamily="18" charset="0"/>
              </a:rPr>
              <a:t>»</a:t>
            </a:r>
          </a:p>
          <a:p>
            <a:pPr marL="68580" indent="0" algn="just">
              <a:buNone/>
            </a:pPr>
            <a:r>
              <a:rPr lang="ru-RU" sz="1600"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и др.</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Е. Пермяк: сказки «Хитрый коврик», </a:t>
            </a:r>
            <a:endParaRPr lang="ru-RU" sz="1600" i="1" dirty="0" smtClean="0">
              <a:latin typeface="Times New Roman" panose="02020603050405020304" pitchFamily="18" charset="0"/>
              <a:cs typeface="Times New Roman" panose="02020603050405020304" pitchFamily="18" charset="0"/>
            </a:endParaRPr>
          </a:p>
          <a:p>
            <a:pPr marL="68580" indent="0" algn="just">
              <a:buNone/>
            </a:pPr>
            <a:r>
              <a:rPr lang="ru-RU" sz="1600" i="1" dirty="0" smtClean="0">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Мелкие калоши», «Пропавшие нитки».</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Природоведческие рассказы </a:t>
            </a:r>
            <a:endParaRPr lang="ru-RU" sz="1600" i="1" dirty="0" smtClean="0">
              <a:latin typeface="Times New Roman" panose="02020603050405020304" pitchFamily="18" charset="0"/>
              <a:cs typeface="Times New Roman" panose="02020603050405020304" pitchFamily="18" charset="0"/>
            </a:endParaRPr>
          </a:p>
          <a:p>
            <a:pPr marL="68580" indent="0" algn="just">
              <a:buNone/>
            </a:pPr>
            <a:r>
              <a:rPr lang="ru-RU" sz="1600" i="1" dirty="0" smtClean="0">
                <a:latin typeface="Times New Roman" panose="02020603050405020304" pitchFamily="18" charset="0"/>
                <a:cs typeface="Times New Roman" panose="02020603050405020304" pitchFamily="18" charset="0"/>
              </a:rPr>
              <a:t>Г</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Скребицкого</a:t>
            </a:r>
            <a:r>
              <a:rPr lang="ru-RU" sz="1600" i="1" dirty="0">
                <a:latin typeface="Times New Roman" panose="02020603050405020304" pitchFamily="18" charset="0"/>
                <a:cs typeface="Times New Roman" panose="02020603050405020304" pitchFamily="18" charset="0"/>
              </a:rPr>
              <a:t>, Г. Снегирева, В. </a:t>
            </a:r>
            <a:r>
              <a:rPr lang="ru-RU" sz="1600" i="1" dirty="0" err="1">
                <a:latin typeface="Times New Roman" panose="02020603050405020304" pitchFamily="18" charset="0"/>
                <a:cs typeface="Times New Roman" panose="02020603050405020304" pitchFamily="18" charset="0"/>
              </a:rPr>
              <a:t>Чаплиной</a:t>
            </a:r>
            <a:r>
              <a:rPr lang="ru-RU" sz="1600" i="1" dirty="0">
                <a:latin typeface="Times New Roman" panose="02020603050405020304" pitchFamily="18" charset="0"/>
                <a:cs typeface="Times New Roman" panose="02020603050405020304" pitchFamily="18" charset="0"/>
              </a:rPr>
              <a:t>, О. </a:t>
            </a:r>
            <a:r>
              <a:rPr lang="ru-RU" sz="1600" dirty="0" smtClean="0">
                <a:latin typeface="Times New Roman" panose="02020603050405020304" pitchFamily="18" charset="0"/>
                <a:cs typeface="Times New Roman" panose="02020603050405020304" pitchFamily="18" charset="0"/>
              </a:rPr>
              <a:t>Перовской</a:t>
            </a: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помогают почувствовать себя реальным </a:t>
            </a:r>
            <a:r>
              <a:rPr lang="ru-RU" sz="1600" dirty="0" smtClean="0">
                <a:latin typeface="Times New Roman" panose="02020603050405020304" pitchFamily="18" charset="0"/>
                <a:cs typeface="Times New Roman" panose="02020603050405020304" pitchFamily="18" charset="0"/>
              </a:rPr>
              <a:t>участником</a:t>
            </a: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описываемых </a:t>
            </a:r>
            <a:r>
              <a:rPr lang="ru-RU" sz="1600" dirty="0" smtClean="0">
                <a:latin typeface="Times New Roman" panose="02020603050405020304" pitchFamily="18" charset="0"/>
                <a:cs typeface="Times New Roman" panose="02020603050405020304" pitchFamily="18" charset="0"/>
              </a:rPr>
              <a:t>событий</a:t>
            </a:r>
            <a:r>
              <a:rPr lang="ru-RU" sz="1600" dirty="0">
                <a:latin typeface="Times New Roman" panose="02020603050405020304" pitchFamily="18" charset="0"/>
                <a:cs typeface="Times New Roman" panose="02020603050405020304" pitchFamily="18" charset="0"/>
              </a:rPr>
              <a:t>.</a:t>
            </a:r>
            <a:endParaRPr lang="ru-RU" sz="1600" dirty="0"/>
          </a:p>
        </p:txBody>
      </p:sp>
      <p:pic>
        <p:nvPicPr>
          <p:cNvPr id="6146" name="Picture 2" descr="Книга: &quot;Хитрый коврик. Сказки&quot; - Евгений Пермяк. Купить книгу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82001" y="3068960"/>
            <a:ext cx="2880416" cy="3559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689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7"/>
            <a:ext cx="8208912" cy="5830788"/>
          </a:xfrm>
        </p:spPr>
        <p:txBody>
          <a:bodyPr>
            <a:noAutofit/>
          </a:bodyPr>
          <a:lstStyle/>
          <a:p>
            <a:pPr marL="68580" indent="0" algn="just">
              <a:buNone/>
            </a:pPr>
            <a:r>
              <a:rPr lang="ru-RU" sz="1600" dirty="0" smtClean="0">
                <a:latin typeface="Times New Roman" panose="02020603050405020304" pitchFamily="18" charset="0"/>
                <a:cs typeface="Times New Roman" panose="02020603050405020304" pitchFamily="18" charset="0"/>
              </a:rPr>
              <a:t>	В </a:t>
            </a:r>
            <a:r>
              <a:rPr lang="ru-RU" sz="1600" dirty="0">
                <a:latin typeface="Times New Roman" panose="02020603050405020304" pitchFamily="18" charset="0"/>
                <a:cs typeface="Times New Roman" panose="02020603050405020304" pitchFamily="18" charset="0"/>
              </a:rPr>
              <a:t>чтении дошкольников одно из главных мест принадлежит сказке. И познавательной, и художественной. Многие из этих произведений вам так или иначе знакомы, чаще всего благодаря мультфильмам. Чтение книги, которая уже получила воплощение на экране, помогает лучше ее понять, найти отличия и попытаться понять, чем они вызваны.</a:t>
            </a: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А. Толстой: «Приключения Буратино, или Золотой ключик».</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А. Волков: «Волшебник Изумрудного города».</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Т. Александрова: «Кузька в новом доме», «Кузька в лесу», «Кузька у Бабы-яги», «Сундучок с книжками» (восемь сказок для самых маленьких).</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Б. </a:t>
            </a:r>
            <a:r>
              <a:rPr lang="ru-RU" sz="1600" i="1" dirty="0" err="1">
                <a:latin typeface="Times New Roman" panose="02020603050405020304" pitchFamily="18" charset="0"/>
                <a:cs typeface="Times New Roman" panose="02020603050405020304" pitchFamily="18" charset="0"/>
              </a:rPr>
              <a:t>Заходер</a:t>
            </a:r>
            <a:r>
              <a:rPr lang="ru-RU" sz="1600" i="1" dirty="0">
                <a:latin typeface="Times New Roman" panose="02020603050405020304" pitchFamily="18" charset="0"/>
                <a:cs typeface="Times New Roman" panose="02020603050405020304" pitchFamily="18" charset="0"/>
              </a:rPr>
              <a:t>: «Серая звездочка», «Русачок», </a:t>
            </a:r>
            <a:r>
              <a:rPr lang="ru-RU" sz="1600" i="1" dirty="0" smtClean="0">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Отшельник и роза», «История гусеницы», «Почему </a:t>
            </a:r>
            <a:r>
              <a:rPr lang="ru-RU" sz="1600" i="1" dirty="0" smtClean="0">
                <a:latin typeface="Times New Roman" panose="02020603050405020304" pitchFamily="18" charset="0"/>
                <a:cs typeface="Times New Roman" panose="02020603050405020304" pitchFamily="18" charset="0"/>
              </a:rPr>
              <a:t>рыбы </a:t>
            </a:r>
            <a:r>
              <a:rPr lang="ru-RU" sz="1600" i="1" dirty="0">
                <a:latin typeface="Times New Roman" panose="02020603050405020304" pitchFamily="18" charset="0"/>
                <a:cs typeface="Times New Roman" panose="02020603050405020304" pitchFamily="18" charset="0"/>
              </a:rPr>
              <a:t>молчат», «</a:t>
            </a:r>
            <a:r>
              <a:rPr lang="ru-RU" sz="1600" i="1" dirty="0" err="1">
                <a:latin typeface="Times New Roman" panose="02020603050405020304" pitchFamily="18" charset="0"/>
                <a:cs typeface="Times New Roman" panose="02020603050405020304" pitchFamily="18" charset="0"/>
              </a:rPr>
              <a:t>Ма</a:t>
            </a:r>
            <a:r>
              <a:rPr lang="ru-RU" sz="1600" i="1" dirty="0">
                <a:latin typeface="Times New Roman" panose="02020603050405020304" pitchFamily="18" charset="0"/>
                <a:cs typeface="Times New Roman" panose="02020603050405020304" pitchFamily="18" charset="0"/>
              </a:rPr>
              <a:t>-</a:t>
            </a:r>
            <a:r>
              <a:rPr lang="ru-RU" sz="1600" i="1" dirty="0" err="1">
                <a:latin typeface="Times New Roman" panose="02020603050405020304" pitchFamily="18" charset="0"/>
                <a:cs typeface="Times New Roman" panose="02020603050405020304" pitchFamily="18" charset="0"/>
              </a:rPr>
              <a:t>Тари</a:t>
            </a:r>
            <a:r>
              <a:rPr lang="ru-RU" sz="1600" i="1" dirty="0">
                <a:latin typeface="Times New Roman" panose="02020603050405020304" pitchFamily="18" charset="0"/>
                <a:cs typeface="Times New Roman" panose="02020603050405020304" pitchFamily="18" charset="0"/>
              </a:rPr>
              <a:t>-Кари».</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В. Катаев: «Цветик – </a:t>
            </a:r>
            <a:r>
              <a:rPr lang="ru-RU" sz="1600" i="1" dirty="0" err="1">
                <a:latin typeface="Times New Roman" panose="02020603050405020304" pitchFamily="18" charset="0"/>
                <a:cs typeface="Times New Roman" panose="02020603050405020304" pitchFamily="18" charset="0"/>
              </a:rPr>
              <a:t>семицветик</a:t>
            </a:r>
            <a:r>
              <a:rPr lang="ru-RU" sz="1600" i="1" dirty="0">
                <a:latin typeface="Times New Roman" panose="02020603050405020304" pitchFamily="18" charset="0"/>
                <a:cs typeface="Times New Roman" panose="02020603050405020304" pitchFamily="18" charset="0"/>
              </a:rPr>
              <a:t>». </a:t>
            </a:r>
            <a:endParaRPr lang="ru-RU" sz="1600" i="1" dirty="0" smtClean="0">
              <a:latin typeface="Times New Roman" panose="02020603050405020304" pitchFamily="18" charset="0"/>
              <a:cs typeface="Times New Roman" panose="02020603050405020304" pitchFamily="18" charset="0"/>
            </a:endParaRPr>
          </a:p>
          <a:p>
            <a:pPr marL="68580" indent="0" algn="just">
              <a:buNone/>
            </a:pPr>
            <a:r>
              <a:rPr lang="ru-RU" sz="1600" i="1" dirty="0" smtClean="0">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Дудочка и кувшинчик».</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Г, Остер: «38 попугаев», «Котенок по имени Гав</a:t>
            </a:r>
            <a:r>
              <a:rPr lang="ru-RU" sz="1600" i="1" dirty="0" smtClean="0">
                <a:latin typeface="Times New Roman" panose="02020603050405020304" pitchFamily="18" charset="0"/>
                <a:cs typeface="Times New Roman" panose="02020603050405020304" pitchFamily="18" charset="0"/>
              </a:rPr>
              <a:t>»,</a:t>
            </a:r>
          </a:p>
          <a:p>
            <a:pPr marL="68580" indent="0" algn="just">
              <a:buNone/>
            </a:pPr>
            <a:r>
              <a:rPr lang="ru-RU" sz="1600"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«Попался, который кусался».</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Э. Успенский: «Вниз по волшебной реке</a:t>
            </a:r>
            <a:r>
              <a:rPr lang="ru-RU" sz="1600" i="1" dirty="0" smtClean="0">
                <a:latin typeface="Times New Roman" panose="02020603050405020304" pitchFamily="18" charset="0"/>
                <a:cs typeface="Times New Roman" panose="02020603050405020304" pitchFamily="18" charset="0"/>
              </a:rPr>
              <a:t>»,</a:t>
            </a:r>
          </a:p>
          <a:p>
            <a:pPr marL="68580" indent="0" algn="just">
              <a:buNone/>
            </a:pPr>
            <a:r>
              <a:rPr lang="ru-RU" sz="1600"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«Крокодил Гена и его друзья», «Дядя Федор, пес и кот».</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С. Козлов: «</a:t>
            </a:r>
            <a:r>
              <a:rPr lang="ru-RU" sz="1600" i="1" dirty="0" err="1">
                <a:latin typeface="Times New Roman" panose="02020603050405020304" pitchFamily="18" charset="0"/>
                <a:cs typeface="Times New Roman" panose="02020603050405020304" pitchFamily="18" charset="0"/>
              </a:rPr>
              <a:t>Трям</a:t>
            </a:r>
            <a:r>
              <a:rPr lang="ru-RU" sz="1600" i="1" dirty="0">
                <a:latin typeface="Times New Roman" panose="02020603050405020304" pitchFamily="18" charset="0"/>
                <a:cs typeface="Times New Roman" panose="02020603050405020304" pitchFamily="18" charset="0"/>
              </a:rPr>
              <a:t>! Здравствуйте!», </a:t>
            </a:r>
            <a:endParaRPr lang="ru-RU" sz="1600" i="1" dirty="0" smtClean="0">
              <a:latin typeface="Times New Roman" panose="02020603050405020304" pitchFamily="18" charset="0"/>
              <a:cs typeface="Times New Roman" panose="02020603050405020304" pitchFamily="18" charset="0"/>
            </a:endParaRPr>
          </a:p>
          <a:p>
            <a:pPr marL="68580" indent="0" algn="just">
              <a:buNone/>
            </a:pPr>
            <a:r>
              <a:rPr lang="ru-RU" sz="1600" i="1" dirty="0" smtClean="0">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Я на солнышке лежу», «Ежик в тумане».</a:t>
            </a:r>
            <a:endParaRPr lang="ru-RU" sz="1600" dirty="0">
              <a:latin typeface="Times New Roman" panose="02020603050405020304" pitchFamily="18" charset="0"/>
              <a:cs typeface="Times New Roman" panose="02020603050405020304" pitchFamily="18" charset="0"/>
            </a:endParaRPr>
          </a:p>
          <a:p>
            <a:pPr marL="68580" indent="0" algn="just">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Г. Цыферов. «Паровозик из </a:t>
            </a:r>
            <a:r>
              <a:rPr lang="ru-RU" sz="1600" i="1" dirty="0" err="1">
                <a:latin typeface="Times New Roman" panose="02020603050405020304" pitchFamily="18" charset="0"/>
                <a:cs typeface="Times New Roman" panose="02020603050405020304" pitchFamily="18" charset="0"/>
              </a:rPr>
              <a:t>Ромашково</a:t>
            </a:r>
            <a:r>
              <a:rPr lang="ru-RU" sz="1600" i="1"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pic>
        <p:nvPicPr>
          <p:cNvPr id="7170" name="Picture 2" descr="Книга: &quot;Золотой ключик или приключения Буратино&quot; - Алексей Толстой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99377" y="3501008"/>
            <a:ext cx="1946830" cy="30224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14781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TotalTime>
  <Words>31</Words>
  <Application>Microsoft Office PowerPoint</Application>
  <PresentationFormat>Экран (4:3)</PresentationFormat>
  <Paragraphs>83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Остин</vt:lpstr>
      <vt:lpstr>Консультация для родителей «Что читать старшим дошкольникам?»</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родителей «Что читать старшим дошкольникам?»</dc:title>
  <dc:creator>Dom</dc:creator>
  <cp:lastModifiedBy>Буева</cp:lastModifiedBy>
  <cp:revision>3</cp:revision>
  <dcterms:created xsi:type="dcterms:W3CDTF">2020-06-17T07:33:49Z</dcterms:created>
  <dcterms:modified xsi:type="dcterms:W3CDTF">2020-06-18T09:21:23Z</dcterms:modified>
</cp:coreProperties>
</file>