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4"/>
  </p:notesMasterIdLst>
  <p:sldIdLst>
    <p:sldId id="256" r:id="rId3"/>
    <p:sldId id="263" r:id="rId4"/>
    <p:sldId id="264" r:id="rId5"/>
    <p:sldId id="265" r:id="rId6"/>
    <p:sldId id="266" r:id="rId7"/>
    <p:sldId id="257" r:id="rId8"/>
    <p:sldId id="258" r:id="rId9"/>
    <p:sldId id="259" r:id="rId10"/>
    <p:sldId id="260" r:id="rId11"/>
    <p:sldId id="261" r:id="rId12"/>
    <p:sldId id="262" r:id="rId1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770" y="-22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20725" y="900113"/>
            <a:ext cx="6118225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20725" y="4679950"/>
            <a:ext cx="6118225" cy="5038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AFA3D799-54CE-4D8C-97E6-E143A9B4A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5435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B0ECCE3-DDB8-47AF-A5D6-61340C23F8C1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20725" y="4679950"/>
            <a:ext cx="6119813" cy="50403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FC874D8A-FDF4-405F-900B-591D93BFEBB9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3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20725" y="4679950"/>
            <a:ext cx="6119813" cy="50403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D7DB1467-D5F5-4E1B-A809-98D8B0ED963F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20725" y="4679950"/>
            <a:ext cx="6119813" cy="50403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36BB18E-21B0-49EC-9CDC-469F5472336E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20725" y="4679950"/>
            <a:ext cx="6119813" cy="50403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F40EAE4B-252F-4AED-848C-03ADFC300118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20725" y="4679950"/>
            <a:ext cx="6119813" cy="50403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FC7A067E-5593-4507-972C-DABD90EE1B2A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20725" y="4679950"/>
            <a:ext cx="6119813" cy="50403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0882324-407E-44A0-A1E4-EB5555D379A4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20725" y="4679950"/>
            <a:ext cx="6119813" cy="50403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90C5E-6090-4D01-89D8-2EF82B9D1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76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A6BB8-BD5E-41FF-83EE-CDA7EF473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9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4A0F7-9C92-40A8-8521-8BB23E162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6348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A1C57-03CD-49F2-9254-4EE5DFB19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8545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04114-D516-43A1-A066-A4589E309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371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3D275-8259-4CB7-915E-E67544360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4583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824038"/>
            <a:ext cx="4459287" cy="5845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4925" y="1824038"/>
            <a:ext cx="4459288" cy="5845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D0EFC-E92E-4C3A-B776-31C9567E7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4183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1EEB-CB0E-46E6-BE19-04F023FBC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5810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633F5-A9D7-45A8-8AE5-CB01CB0BF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376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2E99E-B7FB-47C8-919B-71F55CB68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678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A09A1-9BD8-4730-B73B-85BAE4566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359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35A25-0E1B-4952-A57B-67AC3656D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5576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28BF3-C868-479B-801E-C6CE510E2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4321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83F30-64BC-45E2-9A42-586015F2E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6213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7263" y="287338"/>
            <a:ext cx="2266950" cy="7381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287338"/>
            <a:ext cx="6651625" cy="738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BC76D-3F60-4880-A9E4-E469898DA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1846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6488" y="287338"/>
            <a:ext cx="5326062" cy="9588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170DF-98D5-4507-8527-0C5AABF10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97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E1680-B627-40B1-9A2F-D9E377DEA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901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D7BBF-86D5-43D9-94C4-55C13C3DF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312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C0E6D-C72F-49E7-9882-F1436909B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560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E2433-877C-474D-9DFF-4D80EFED5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477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47B1B-25CB-4F18-8BF8-B6B1018EE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51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6CB7E-69C5-4942-8FFD-9841C1039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326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7E3C0-4F9B-4847-806F-7A731A100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463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05989589-F847-48CE-948F-204655CF4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6488" y="287338"/>
            <a:ext cx="5326062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24038"/>
            <a:ext cx="9070975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outline text format</a:t>
            </a:r>
          </a:p>
          <a:p>
            <a:pPr lvl="1"/>
            <a:r>
              <a:rPr lang="en-GB" altLang="ru-RU" smtClean="0"/>
              <a:t>Second Outline Level</a:t>
            </a:r>
          </a:p>
          <a:p>
            <a:pPr lvl="2"/>
            <a:r>
              <a:rPr lang="en-GB" altLang="ru-RU" smtClean="0"/>
              <a:t>Third Outline Level</a:t>
            </a:r>
          </a:p>
          <a:p>
            <a:pPr lvl="3"/>
            <a:r>
              <a:rPr lang="en-GB" altLang="ru-RU" smtClean="0"/>
              <a:t>Fourth Outline Level</a:t>
            </a:r>
          </a:p>
          <a:p>
            <a:pPr lvl="4"/>
            <a:r>
              <a:rPr lang="en-GB" altLang="ru-RU" smtClean="0"/>
              <a:t>Fifth Outline Level</a:t>
            </a:r>
          </a:p>
          <a:p>
            <a:pPr lvl="4"/>
            <a:r>
              <a:rPr lang="en-GB" altLang="ru-RU" smtClean="0"/>
              <a:t>Sixth Outline Level</a:t>
            </a:r>
          </a:p>
          <a:p>
            <a:pPr lvl="4"/>
            <a:r>
              <a:rPr lang="en-GB" altLang="ru-RU" smtClean="0"/>
              <a:t>Seventh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 smtClean="0">
                <a:solidFill>
                  <a:srgbClr val="FFFFFF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FFFFFF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 smtClean="0">
                <a:solidFill>
                  <a:srgbClr val="FFFFFF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0833DE31-9E68-4E6C-91D6-548D6C590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63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828675" y="2009775"/>
            <a:ext cx="8099425" cy="1250950"/>
          </a:xfrm>
        </p:spPr>
        <p:txBody>
          <a:bodyPr tIns="39116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altLang="ru-RU" dirty="0" smtClean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Достопримечательности </a:t>
            </a:r>
            <a:br>
              <a:rPr lang="ru-RU" altLang="ru-RU" dirty="0" smtClean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dirty="0" smtClean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Тульской области</a:t>
            </a: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2376016" y="493713"/>
            <a:ext cx="5517857" cy="57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3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Консультация для родителей</a:t>
            </a:r>
            <a:endParaRPr lang="ru-RU" altLang="ru-RU" sz="3300" dirty="0">
              <a:solidFill>
                <a:srgbClr val="FF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36456" y="5623834"/>
            <a:ext cx="3600400" cy="1895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А.Н.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использованы материалы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Бекетовой Ольги Александровны,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2303463" y="336550"/>
            <a:ext cx="5327650" cy="960438"/>
          </a:xfrm>
        </p:spPr>
        <p:txBody>
          <a:bodyPr tIns="39116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altLang="ru-RU" smtClean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Конь-Камень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113" y="1368425"/>
            <a:ext cx="5727700" cy="3743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6191250" y="1584325"/>
            <a:ext cx="3889375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1002" rIns="90000" bIns="4500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/>
            <a:r>
              <a:rPr lang="ru-RU" altLang="ru-RU" dirty="0" smtClean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	Знаменитый </a:t>
            </a:r>
            <a:r>
              <a:rPr lang="ru-RU" altLang="ru-RU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Конь-Камень представляет собой причудливое нагромождение </a:t>
            </a:r>
            <a:r>
              <a:rPr lang="ru-RU" altLang="ru-RU" dirty="0" err="1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кварцитовидного</a:t>
            </a:r>
            <a:r>
              <a:rPr lang="ru-RU" altLang="ru-RU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 песчаника, появившегося из </a:t>
            </a:r>
            <a:r>
              <a:rPr lang="ru-RU" altLang="ru-RU" dirty="0" err="1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аптского</a:t>
            </a:r>
            <a:r>
              <a:rPr lang="ru-RU" altLang="ru-RU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 яруса на крутом склоне реки Красивая </a:t>
            </a:r>
            <a:r>
              <a:rPr lang="ru-RU" altLang="ru-RU" dirty="0" smtClean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Меча.</a:t>
            </a:r>
            <a:endParaRPr lang="ru-RU" altLang="ru-RU" dirty="0">
              <a:solidFill>
                <a:srgbClr val="FFFFFF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/>
            <a:endParaRPr lang="ru-RU" altLang="ru-RU" dirty="0">
              <a:solidFill>
                <a:srgbClr val="000000"/>
              </a:solidFill>
            </a:endParaRPr>
          </a:p>
          <a:p>
            <a:pPr algn="just" eaLnBrk="1"/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71438" y="5472113"/>
            <a:ext cx="986541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1002" rIns="90000" bIns="4500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/>
            <a:r>
              <a:rPr lang="ru-RU" altLang="ru-RU" dirty="0" smtClean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	Вес </a:t>
            </a:r>
            <a:r>
              <a:rPr lang="ru-RU" altLang="ru-RU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данной каменной глыбы достигает примерно 20 тонн, а стоит он на трех небольших валунах, которые смотрятся в виде ног. Конь-камень напоминает конскую голову, которую окружают другие камни. В этом валуне имеется канавка треугольной формы, в большей мере природного происхождения.</a:t>
            </a:r>
          </a:p>
          <a:p>
            <a:pPr algn="just" eaLnBrk="1"/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2376016" y="209535"/>
            <a:ext cx="5327650" cy="960437"/>
          </a:xfrm>
        </p:spPr>
        <p:txBody>
          <a:bodyPr tIns="39116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altLang="ru-RU" dirty="0" smtClean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Ясная поляна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61" y="1187549"/>
            <a:ext cx="4562475" cy="3422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418" y="3455988"/>
            <a:ext cx="5040312" cy="3779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4895850" y="1665288"/>
            <a:ext cx="4992688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1002" rIns="90000" bIns="4500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/>
            <a:r>
              <a:rPr lang="ru-RU" altLang="ru-RU" dirty="0" smtClean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	Это </a:t>
            </a:r>
            <a:r>
              <a:rPr lang="ru-RU" altLang="ru-RU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имение принадлежало Льву Николаевичу Толстому: здесь он родился, здесь писал главные свои произведения, здесь умер и здесь же похоронен. Ясная Поляна появилась в конце XVII века. </a:t>
            </a: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71761" y="4787950"/>
            <a:ext cx="4320852" cy="233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1002" rIns="90000" bIns="4500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/>
            <a:r>
              <a:rPr lang="ru-RU" altLang="ru-RU" dirty="0" smtClean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	Музеем </a:t>
            </a:r>
            <a:r>
              <a:rPr lang="ru-RU" altLang="ru-RU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имение стало через 11 лет после смерти Толстого - в 1921 году. Фондами занимались дети и внуки писателя, нынешний директор музея - его правнук.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altLang="ru-RU" smtClean="0">
                <a:solidFill>
                  <a:schemeClr val="bg1"/>
                </a:solidFill>
              </a:rPr>
              <a:t>Исток Дона</a:t>
            </a:r>
          </a:p>
        </p:txBody>
      </p:sp>
      <p:pic>
        <p:nvPicPr>
          <p:cNvPr id="4099" name="Рисунок 3" descr="0_14a628_f2d33843_XXX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22400"/>
            <a:ext cx="3748088" cy="2500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4" descr="0_14a62a_e11dcca6_XXX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8938" y="4065588"/>
            <a:ext cx="4391025" cy="2928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4468813" y="1350963"/>
            <a:ext cx="5391150" cy="215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	Река 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Дон</a:t>
            </a:r>
            <a:r>
              <a:rPr lang="ru-RU" altLang="ru-RU" sz="16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 (древнее название Танаис) - это одна из самых больших рек, на территории европейской части России. Больше только Волга и Урал. Можно сказать, что это казачья река, так как здесь еще вначале 15-го века начало зарождаться Донское казачество. Берег у реки Дон неравномерный: правый крутой обрывистый, левый же - намного более пологий.  Длина составляет 1950 км. Русло извилистое сложное для навигации 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кораблей. Встречаются </a:t>
            </a:r>
            <a:r>
              <a:rPr lang="ru-RU" altLang="ru-RU" sz="16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участки, где глубина совсем небольшая.</a:t>
            </a:r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182563" y="3994150"/>
            <a:ext cx="5000625" cy="329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6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	Река </a:t>
            </a:r>
            <a:r>
              <a:rPr lang="ru-RU" altLang="ru-RU" sz="16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Дон берет начало недалеко от г. Новомосковск. Его исток - ручей </a:t>
            </a:r>
            <a:r>
              <a:rPr lang="ru-RU" altLang="ru-RU" sz="1600" dirty="0" err="1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Урванка</a:t>
            </a:r>
            <a:r>
              <a:rPr lang="ru-RU" altLang="ru-RU" sz="16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 находится на севере Средне-Русской возвышенности. Высота над уровнем моря составляет 180 м. Отсюда Дон продолжает свое течение на юг по территории России  пока не впадает в Азовское море. Ниже Ростова-на-Дону устье реки образует дельту площадью 340 км. квадратных. Здесь русло реки разделяется на многочисленные протоки и рукава. Местные называют их гирла. Среди них самые значительные это: Каланча и Кутерьма, Мертвый Донец. Ростов-на-Дону это основной порт и самый крупный город на берегах реки. Он также именуется «Южная столица России» и «Ворота Кавказа».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altLang="ru-RU" sz="240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Музей контр-адмирала Всеволода Федоровича Руднева</a:t>
            </a:r>
          </a:p>
        </p:txBody>
      </p:sp>
      <p:pic>
        <p:nvPicPr>
          <p:cNvPr id="5123" name="Рисунок 3" descr="lef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438" y="1493838"/>
            <a:ext cx="3643312" cy="2940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4" descr="Экспонаты музея (1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0313" y="4065588"/>
            <a:ext cx="4881562" cy="3252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4254500" y="1422400"/>
            <a:ext cx="5214938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6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	Музей </a:t>
            </a:r>
            <a:r>
              <a:rPr lang="ru-RU" altLang="ru-RU" sz="16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контр-адмирала Всеволода Федоровича Руднева в деревне Савино Заокского района был открыт для посетителей 9 февраля 2004 года, в год 100-летия подвига экипажей крейсера “Варяг” и канонерской лодки “Кореец” в бою у Чемульпо (Корея) в ходе русско-японской войны (1904-1905 гг.). Русские моряки вступили в бой с превосходящими силами противника, готовые умереть, но не спустить Андреевского флага, исчерпав все боевые ресурсы, командир принял решение - крейсер затопить, а </a:t>
            </a:r>
            <a:r>
              <a:rPr lang="ru-RU" altLang="ru-RU" sz="1600" dirty="0" err="1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канлодку</a:t>
            </a:r>
            <a:r>
              <a:rPr lang="ru-RU" altLang="ru-RU" sz="16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 взорвать.</a:t>
            </a: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143768" y="4637088"/>
            <a:ext cx="4753670" cy="169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16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	Музей </a:t>
            </a:r>
            <a:r>
              <a:rPr lang="ru-RU" altLang="ru-RU" sz="16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носит имя руководителя боя, командира легендарного крейсера “Варяг”, Всеволода Федоровича Руднева (19 (31).08.1855-7 (20).07.1913 гг.), представителя небогатого, но древнего тульского дворянского рода, потомственного морского офицера, предки которого служили Отечеству под Андреевским флагом более 200 лет.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altLang="ru-RU" sz="360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Музей </a:t>
            </a:r>
            <a:br>
              <a:rPr lang="ru-RU" altLang="ru-RU" sz="360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360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«Тульские самовары»</a:t>
            </a:r>
          </a:p>
        </p:txBody>
      </p:sp>
      <p:pic>
        <p:nvPicPr>
          <p:cNvPr id="6147" name="Рисунок 3" descr="samovar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25" y="565150"/>
            <a:ext cx="4570413" cy="3005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4" descr="Экспозиция самовары (6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6463" y="4137025"/>
            <a:ext cx="3840162" cy="317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4683125" y="1708150"/>
            <a:ext cx="48577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	Музей </a:t>
            </a:r>
            <a:r>
              <a:rPr lang="ru-RU" altLang="ru-RU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«Тульские самовары» - один из самых популярных музеев города Тулы. Музей самоваров в Туле открыл свои двери для посетителей в 1990 году, и с этого времени он стал своеобразной визитной карточкой Тулы.</a:t>
            </a:r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182563" y="3351213"/>
            <a:ext cx="59690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6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	В </a:t>
            </a:r>
            <a:r>
              <a:rPr lang="ru-RU" altLang="ru-RU" sz="16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залах  музея можно увидеть самовары, разнообразные по форме,  материалу изготовления и по размерам: от огромного, 70-литрового буфетного до крошечного  самовара на три капельки воды. В витринах музея размещены уникальные предметы, в том числе тульские самовары. В Туле одними из самых ранних самоваров были изготовленные первыми тульскими самоварщиками Иваном и Назаром Лисицыными, один из этих первых самоваров представляет тульский музей самоваров. Посетители также увидят самовар «Итальянская ваза», отмеченный наградой на выставке в Санкт-Петербурге в 1870 г.; «детские самоварчики», подаренные в 1909 г. семье Николая  II; самовар «Терем» -единственный  образец  такой оригинальной формы и многое другое.</a:t>
            </a:r>
          </a:p>
          <a:p>
            <a:pPr algn="just"/>
            <a:r>
              <a:rPr lang="ru-RU" altLang="ru-RU" sz="16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	Музей </a:t>
            </a:r>
            <a:r>
              <a:rPr lang="ru-RU" altLang="ru-RU" sz="16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располагается в историческом здании, носящем имя одного из российских императоров – Александра II.</a:t>
            </a:r>
          </a:p>
          <a:p>
            <a:pPr algn="just"/>
            <a:endParaRPr lang="ru-RU" alt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altLang="ru-RU" sz="360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Музей «Тульский пряник»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254000" y="1422400"/>
            <a:ext cx="5643563" cy="538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6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	Музей </a:t>
            </a:r>
            <a:r>
              <a:rPr lang="ru-RU" altLang="ru-RU" sz="16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"Тульский пряник" - один из самых молодых музеев города Тулы, но за годы своей работы он приобрел большую популярность не только в Туле, но и в Москве, Калуге, Серпухове, Чехове и многих других городах страны.</a:t>
            </a:r>
          </a:p>
          <a:p>
            <a:pPr algn="just"/>
            <a:r>
              <a:rPr lang="ru-RU" altLang="ru-RU" sz="16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В музее представлена история уникального старинного лакомства, пришедшего к нам их глубины веков, пережившего взлеты и падения, потери и возрождение.</a:t>
            </a:r>
          </a:p>
          <a:p>
            <a:pPr algn="just"/>
            <a:r>
              <a:rPr lang="ru-RU" altLang="ru-RU" sz="16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	Вам </a:t>
            </a:r>
            <a:r>
              <a:rPr lang="ru-RU" altLang="ru-RU" sz="16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расскажут о старинных традициях и обрядах. Вы увидите, как его делают в современных условиях, и увидите пряники, изготовленные на старинных формах. Здесь же в экспозиции представлен и самый маленький, чуть больше полтинника, пряник и гигантский - пудовый, единственный в стране.</a:t>
            </a:r>
          </a:p>
          <a:p>
            <a:pPr algn="just"/>
            <a:r>
              <a:rPr lang="ru-RU" altLang="ru-RU" sz="16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	За </a:t>
            </a:r>
            <a:r>
              <a:rPr lang="ru-RU" altLang="ru-RU" sz="16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время посещения музея можно даже ознакомиться с представленной на пряниках историей нашей страны и событиями, проходившими за многие годы.</a:t>
            </a:r>
          </a:p>
          <a:p>
            <a:pPr algn="just"/>
            <a:r>
              <a:rPr lang="ru-RU" altLang="ru-RU" sz="16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	В </a:t>
            </a:r>
            <a:r>
              <a:rPr lang="ru-RU" altLang="ru-RU" sz="16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экспозиции музея - пряники поздравительные, праздничные, заказные, исторические, именные, фигурные и почетные.</a:t>
            </a:r>
          </a:p>
          <a:p>
            <a:pPr algn="just"/>
            <a:r>
              <a:rPr lang="ru-RU" altLang="ru-RU" sz="16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	Кроме </a:t>
            </a:r>
            <a:r>
              <a:rPr lang="ru-RU" altLang="ru-RU" sz="16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того, туристам предлагается дегустация пряника с чаем и возможность приобрести </a:t>
            </a:r>
            <a:r>
              <a:rPr lang="ru-RU" altLang="ru-RU" sz="1600" dirty="0" err="1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свежайшие</a:t>
            </a:r>
            <a:r>
              <a:rPr lang="ru-RU" altLang="ru-RU" sz="1600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 вкусные сувениры.</a:t>
            </a:r>
          </a:p>
          <a:p>
            <a:pPr algn="just"/>
            <a:endParaRPr lang="ru-RU" altLang="ru-RU" dirty="0"/>
          </a:p>
        </p:txBody>
      </p:sp>
      <p:pic>
        <p:nvPicPr>
          <p:cNvPr id="7172" name="Рисунок 4" descr="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3313" y="1422400"/>
            <a:ext cx="3381375" cy="2535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5" descr="i (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7563" y="4279900"/>
            <a:ext cx="385762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87338"/>
            <a:ext cx="8099425" cy="1104900"/>
          </a:xfrm>
        </p:spPr>
        <p:txBody>
          <a:bodyPr tIns="39116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altLang="ru-RU" smtClean="0"/>
              <a:t>     </a:t>
            </a:r>
            <a:r>
              <a:rPr lang="ru-RU" altLang="ru-RU" smtClean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Тульский Кремль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25" y="1473200"/>
            <a:ext cx="4514850" cy="3386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689350"/>
            <a:ext cx="5688012" cy="3792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4824413" y="1406525"/>
            <a:ext cx="485457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1002" rIns="90000" bIns="4500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/>
            <a:r>
              <a:rPr lang="ru-RU" altLang="ru-RU" dirty="0" smtClean="0">
                <a:solidFill>
                  <a:srgbClr val="000000"/>
                </a:solidFill>
              </a:rPr>
              <a:t>	</a:t>
            </a:r>
            <a:r>
              <a:rPr lang="ru-RU" altLang="ru-RU" dirty="0" smtClean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Кремль </a:t>
            </a:r>
            <a:r>
              <a:rPr lang="ru-RU" altLang="ru-RU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имеет форму прямоугольника</a:t>
            </a:r>
            <a:r>
              <a:rPr lang="ru-RU" altLang="ru-RU" dirty="0" smtClean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. В </a:t>
            </a:r>
            <a:r>
              <a:rPr lang="ru-RU" altLang="ru-RU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углах прямоугольника стоят четыре круглые башни Спасская, Наугольная, Ивановская, Никитская. Въездные ворота имеют в плане четыре прямоугольные проездные башни: с юга — Одоевские, с севера — башня Водяных ворот, с востока Ивановских ворот, с запада — Пятницких ворот.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43768" y="4997450"/>
            <a:ext cx="424884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1002" rIns="90000" bIns="4500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/>
            <a:r>
              <a:rPr lang="ru-RU" altLang="ru-RU" dirty="0" smtClean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	Ещё </a:t>
            </a:r>
            <a:r>
              <a:rPr lang="ru-RU" altLang="ru-RU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одна кремлёвская башня с севера — Башня на погребу. Она не проездная, глухая в плане квадратная. Под башней находился погреб с оружием и порохом.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2376488" y="142875"/>
            <a:ext cx="5327650" cy="1250950"/>
          </a:xfrm>
        </p:spPr>
        <p:txBody>
          <a:bodyPr tIns="39116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altLang="ru-RU" sz="3600" dirty="0" smtClean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Дворец графа Бобринского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7913" y="1439863"/>
            <a:ext cx="5119687" cy="287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38" y="3887788"/>
            <a:ext cx="4803775" cy="3286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71759" y="1404938"/>
            <a:ext cx="481615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1002" rIns="90000" bIns="4500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/>
            <a:r>
              <a:rPr lang="ru-RU" altLang="ru-RU" dirty="0" smtClean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	В </a:t>
            </a:r>
            <a:r>
              <a:rPr lang="ru-RU" altLang="ru-RU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1975 году в возрождаемом дворце был основан Богородицкий дворец-музей, который 16 октября 1988 года распахнул свои двери для посетителей. Лучшую часть экспозиции музея представляют произведения прикладного искусства XVIII начала XIX веков, скульптура, прижизненные издания </a:t>
            </a:r>
            <a:r>
              <a:rPr lang="ru-RU" altLang="ru-RU" dirty="0" err="1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Болотова</a:t>
            </a:r>
            <a:endParaRPr lang="ru-RU" altLang="ru-RU" dirty="0">
              <a:solidFill>
                <a:srgbClr val="FFFFFF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5256213" y="4643933"/>
            <a:ext cx="4751387" cy="262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1002" rIns="90000" bIns="4500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/>
            <a:r>
              <a:rPr lang="ru-RU" altLang="ru-RU" dirty="0" smtClean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	Двухэтажный </a:t>
            </a:r>
            <a:r>
              <a:rPr lang="ru-RU" altLang="ru-RU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дом возвышается на высоком цокольном этаже, он украшен легким бельведером и эффектно стоит на холме над Упертой. В центре западного фасада – полукруглый выступ, определяющий овальные залы</a:t>
            </a:r>
          </a:p>
          <a:p>
            <a:pPr algn="just" eaLnBrk="1"/>
            <a:endParaRPr lang="ru-RU" altLang="ru-RU" dirty="0">
              <a:solidFill>
                <a:srgbClr val="000000"/>
              </a:solidFill>
            </a:endParaRPr>
          </a:p>
          <a:p>
            <a:pPr algn="just" eaLnBrk="1"/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2376016" y="251445"/>
            <a:ext cx="5327650" cy="927820"/>
          </a:xfrm>
        </p:spPr>
        <p:txBody>
          <a:bodyPr tIns="39116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altLang="ru-RU" sz="4000" dirty="0" smtClean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Тульский музей оружия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1706563"/>
            <a:ext cx="5653087" cy="4557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5797550" y="1619597"/>
            <a:ext cx="421131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1002" rIns="90000" bIns="4500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/>
            <a:r>
              <a:rPr lang="ru-RU" altLang="ru-RU" dirty="0" smtClean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	Музей </a:t>
            </a:r>
            <a:r>
              <a:rPr lang="ru-RU" altLang="ru-RU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основан при Тульском оружейном заводе в 1873 г. Его экспозиция дает возможность проследить эволюцию оружия с конца XVI века до наших дней. Многочисленные опытные образцы вооружения иллюстрируют сложный путь развития оружейной конструкторской мысли. Разнообразие спортивных и охотничьих моделей раскрывает историю разработки такого оружия в нашей стране. Среди образцов вооружения боевой техники особое внимание посетителей привлекают скорострельные автоматические пушки и пулеметы.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2304008" y="251445"/>
            <a:ext cx="5327650" cy="900956"/>
          </a:xfrm>
        </p:spPr>
        <p:txBody>
          <a:bodyPr tIns="39116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altLang="ru-RU" dirty="0" smtClean="0">
                <a:solidFill>
                  <a:srgbClr val="FFFFFF"/>
                </a:solidFill>
              </a:rPr>
              <a:t> </a:t>
            </a:r>
            <a:r>
              <a:rPr lang="ru-RU" altLang="ru-RU" dirty="0" err="1" smtClean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Поленово</a:t>
            </a:r>
            <a:endParaRPr lang="ru-RU" altLang="ru-RU" dirty="0" smtClean="0">
              <a:solidFill>
                <a:srgbClr val="FFFFFF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60" y="1199762"/>
            <a:ext cx="5516359" cy="3660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5554" y="4427909"/>
            <a:ext cx="4507584" cy="2998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5759450" y="1295400"/>
            <a:ext cx="4103687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1002" rIns="90000" bIns="4500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/>
            <a:r>
              <a:rPr lang="ru-RU" altLang="ru-RU" dirty="0" smtClean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	Усадьба </a:t>
            </a:r>
            <a:r>
              <a:rPr lang="ru-RU" altLang="ru-RU" dirty="0" err="1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Поленово</a:t>
            </a:r>
            <a:r>
              <a:rPr lang="ru-RU" altLang="ru-RU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 находится в очень живописном месте — на берегу Оки .Ее владельцем был знаменитый русский художник Василий Дмитриевич Поленов, почти все здания в имении и церковь, расположенная в соседнем селе </a:t>
            </a:r>
            <a:r>
              <a:rPr lang="ru-RU" altLang="ru-RU" dirty="0" err="1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Бехово</a:t>
            </a:r>
            <a:r>
              <a:rPr lang="ru-RU" altLang="ru-RU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, построены по его проектам</a:t>
            </a:r>
            <a:r>
              <a:rPr lang="ru-RU" altLang="ru-RU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71760" y="5075981"/>
            <a:ext cx="5138415" cy="176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1002" rIns="90000" bIns="4500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/>
            <a:r>
              <a:rPr lang="ru-RU" altLang="ru-RU" dirty="0" smtClean="0">
                <a:solidFill>
                  <a:srgbClr val="FFFFFF"/>
                </a:solidFill>
              </a:rPr>
              <a:t>	</a:t>
            </a:r>
            <a:r>
              <a:rPr lang="ru-RU" altLang="ru-RU" dirty="0" smtClean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Большой </a:t>
            </a:r>
            <a:r>
              <a:rPr lang="ru-RU" altLang="ru-RU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сосновый парк был также посажен художником, возраст деревьев — более ста лет. Это красивое место хорошо сохранилось — здесь все выглядит так же, как при прежнем хозяине, есть музей, с собранием его картин и личных вещей.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54</Words>
  <Application>Microsoft Office PowerPoint</Application>
  <PresentationFormat>Произвольный</PresentationFormat>
  <Paragraphs>49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Достопримечательности  Тульской области</vt:lpstr>
      <vt:lpstr>Исток Дона</vt:lpstr>
      <vt:lpstr>Музей контр-адмирала Всеволода Федоровича Руднева</vt:lpstr>
      <vt:lpstr>Музей  «Тульские самовары»</vt:lpstr>
      <vt:lpstr>Музей «Тульский пряник»</vt:lpstr>
      <vt:lpstr>     Тульский Кремль</vt:lpstr>
      <vt:lpstr>Дворец графа Бобринского</vt:lpstr>
      <vt:lpstr>Тульский музей оружия</vt:lpstr>
      <vt:lpstr> Поленово</vt:lpstr>
      <vt:lpstr>Конь-Камень</vt:lpstr>
      <vt:lpstr>Ясная поляна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Достопримечательности  Тульской области</dc:title>
  <dc:creator>Dom</dc:creator>
  <cp:lastModifiedBy>Буева</cp:lastModifiedBy>
  <cp:revision>8</cp:revision>
  <cp:lastPrinted>1601-01-01T00:00:00Z</cp:lastPrinted>
  <dcterms:created xsi:type="dcterms:W3CDTF">2015-10-11T16:28:11Z</dcterms:created>
  <dcterms:modified xsi:type="dcterms:W3CDTF">2020-06-23T10:43:03Z</dcterms:modified>
</cp:coreProperties>
</file>