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8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D9A3690-1A12-4239-A0F7-F4B57B9AAF80}" type="datetimeFigureOut">
              <a:rPr lang="ru-RU" smtClean="0"/>
              <a:pPr/>
              <a:t>30.06.2020</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93D18099-68A2-4FB4-ABA8-E53B22D5BBA3}" type="slidenum">
              <a:rPr lang="ru-RU" smtClean="0"/>
              <a:pPr/>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D18099-68A2-4FB4-ABA8-E53B22D5BBA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D18099-68A2-4FB4-ABA8-E53B22D5BBA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D18099-68A2-4FB4-ABA8-E53B22D5BBA3}"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3D18099-68A2-4FB4-ABA8-E53B22D5BBA3}"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3D18099-68A2-4FB4-ABA8-E53B22D5BBA3}" type="slidenum">
              <a:rPr lang="ru-RU" smtClean="0"/>
              <a:pPr/>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3D18099-68A2-4FB4-ABA8-E53B22D5BBA3}"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3D18099-68A2-4FB4-ABA8-E53B22D5BBA3}"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3D18099-68A2-4FB4-ABA8-E53B22D5BBA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7" name="Slide Number Placeholder 6"/>
          <p:cNvSpPr>
            <a:spLocks noGrp="1"/>
          </p:cNvSpPr>
          <p:nvPr>
            <p:ph type="sldNum" sz="quarter" idx="12"/>
          </p:nvPr>
        </p:nvSpPr>
        <p:spPr/>
        <p:txBody>
          <a:bodyPr/>
          <a:lstStyle/>
          <a:p>
            <a:fld id="{93D18099-68A2-4FB4-ABA8-E53B22D5BBA3}" type="slidenum">
              <a:rPr lang="ru-RU" smtClean="0"/>
              <a:pPr/>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9A3690-1A12-4239-A0F7-F4B57B9AAF80}" type="datetimeFigureOut">
              <a:rPr lang="ru-RU" smtClean="0"/>
              <a:pPr/>
              <a:t>30.06.2020</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93D18099-68A2-4FB4-ABA8-E53B22D5BBA3}"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D9A3690-1A12-4239-A0F7-F4B57B9AAF80}" type="datetimeFigureOut">
              <a:rPr lang="ru-RU" smtClean="0"/>
              <a:pPr/>
              <a:t>30.06.2020</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93D18099-68A2-4FB4-ABA8-E53B22D5BBA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44008" y="0"/>
            <a:ext cx="3528391" cy="2276872"/>
          </a:xfrm>
        </p:spPr>
        <p:txBody>
          <a:bodyPr>
            <a:normAutofit/>
          </a:bodyPr>
          <a:lstStyle/>
          <a:p>
            <a:pPr algn="ctr"/>
            <a:r>
              <a:rPr lang="ru-RU" sz="2800" dirty="0">
                <a:latin typeface="Times New Roman" panose="02020603050405020304" pitchFamily="18" charset="0"/>
                <a:cs typeface="Times New Roman" panose="02020603050405020304" pitchFamily="18" charset="0"/>
              </a:rPr>
              <a:t>Консультация для родителей по развитию речи в старшей </a:t>
            </a:r>
            <a:r>
              <a:rPr lang="ru-RU" sz="2800" dirty="0" smtClean="0">
                <a:latin typeface="Times New Roman" panose="02020603050405020304" pitchFamily="18" charset="0"/>
                <a:cs typeface="Times New Roman" panose="02020603050405020304" pitchFamily="18" charset="0"/>
              </a:rPr>
              <a:t>группе</a:t>
            </a:r>
            <a:endParaRPr lang="ru-RU" sz="28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pPr algn="r"/>
            <a:r>
              <a:rPr lang="ru-RU" dirty="0" smtClean="0">
                <a:latin typeface="Times New Roman" panose="02020603050405020304" pitchFamily="18" charset="0"/>
                <a:cs typeface="Times New Roman" panose="02020603050405020304" pitchFamily="18" charset="0"/>
              </a:rPr>
              <a:t>Подготовил воспитатель</a:t>
            </a:r>
          </a:p>
          <a:p>
            <a:pPr algn="r"/>
            <a:r>
              <a:rPr lang="ru-RU" dirty="0" smtClean="0">
                <a:latin typeface="Times New Roman" panose="02020603050405020304" pitchFamily="18" charset="0"/>
                <a:cs typeface="Times New Roman" panose="02020603050405020304" pitchFamily="18" charset="0"/>
              </a:rPr>
              <a:t>с</a:t>
            </a:r>
            <a:r>
              <a:rPr lang="ru-RU" dirty="0" smtClean="0">
                <a:latin typeface="Times New Roman" panose="02020603050405020304" pitchFamily="18" charset="0"/>
                <a:cs typeface="Times New Roman" panose="02020603050405020304" pitchFamily="18" charset="0"/>
              </a:rPr>
              <a:t>редней группы № 2</a:t>
            </a:r>
            <a:endParaRPr lang="ru-RU" dirty="0" smtClean="0">
              <a:latin typeface="Times New Roman" panose="02020603050405020304" pitchFamily="18" charset="0"/>
              <a:cs typeface="Times New Roman" panose="02020603050405020304" pitchFamily="18" charset="0"/>
            </a:endParaRPr>
          </a:p>
          <a:p>
            <a:pPr algn="r"/>
            <a:r>
              <a:rPr lang="ru-RU" dirty="0" smtClean="0">
                <a:latin typeface="Times New Roman" panose="02020603050405020304" pitchFamily="18" charset="0"/>
                <a:cs typeface="Times New Roman" panose="02020603050405020304" pitchFamily="18" charset="0"/>
              </a:rPr>
              <a:t>Михайлова А.Н.</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630295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46332"/>
            <a:ext cx="8208912" cy="5879012"/>
          </a:xfrm>
        </p:spPr>
        <p:txBody>
          <a:bodyPr>
            <a:normAutofit fontScale="92500" lnSpcReduction="10000"/>
          </a:bodyPr>
          <a:lstStyle/>
          <a:p>
            <a:pPr marL="68580" indent="0" algn="just">
              <a:buNone/>
            </a:pPr>
            <a:r>
              <a:rPr lang="ru-RU" dirty="0" smtClean="0">
                <a:latin typeface="Times New Roman" panose="02020603050405020304" pitchFamily="18" charset="0"/>
                <a:cs typeface="Times New Roman" panose="02020603050405020304" pitchFamily="18" charset="0"/>
              </a:rPr>
              <a:t>	9</a:t>
            </a:r>
            <a:r>
              <a:rPr lang="ru-RU" dirty="0">
                <a:latin typeface="Times New Roman" panose="02020603050405020304" pitchFamily="18" charset="0"/>
                <a:cs typeface="Times New Roman" panose="02020603050405020304" pitchFamily="18" charset="0"/>
              </a:rPr>
              <a:t>. «Чем отличаются предметы?»</a:t>
            </a:r>
          </a:p>
          <a:p>
            <a:pPr algn="just"/>
            <a:r>
              <a:rPr lang="ru-RU" dirty="0">
                <a:latin typeface="Times New Roman" panose="02020603050405020304" pitchFamily="18" charset="0"/>
                <a:cs typeface="Times New Roman" panose="02020603050405020304" pitchFamily="18" charset="0"/>
              </a:rPr>
              <a:t>Чашка и стакан</a:t>
            </a:r>
          </a:p>
          <a:p>
            <a:pPr algn="just"/>
            <a:r>
              <a:rPr lang="ru-RU" dirty="0">
                <a:latin typeface="Times New Roman" panose="02020603050405020304" pitchFamily="18" charset="0"/>
                <a:cs typeface="Times New Roman" panose="02020603050405020304" pitchFamily="18" charset="0"/>
              </a:rPr>
              <a:t>Яблоко и груша</a:t>
            </a:r>
          </a:p>
          <a:p>
            <a:pPr algn="just"/>
            <a:r>
              <a:rPr lang="ru-RU" dirty="0">
                <a:latin typeface="Times New Roman" panose="02020603050405020304" pitchFamily="18" charset="0"/>
                <a:cs typeface="Times New Roman" panose="02020603050405020304" pitchFamily="18" charset="0"/>
              </a:rPr>
              <a:t>Помидор и тыква</a:t>
            </a:r>
          </a:p>
          <a:p>
            <a:pPr algn="just"/>
            <a:r>
              <a:rPr lang="ru-RU" dirty="0">
                <a:latin typeface="Times New Roman" panose="02020603050405020304" pitchFamily="18" charset="0"/>
                <a:cs typeface="Times New Roman" panose="02020603050405020304" pitchFamily="18" charset="0"/>
              </a:rPr>
              <a:t>Тарелка и миска</a:t>
            </a:r>
          </a:p>
          <a:p>
            <a:pPr algn="just"/>
            <a:r>
              <a:rPr lang="ru-RU" dirty="0">
                <a:latin typeface="Times New Roman" panose="02020603050405020304" pitchFamily="18" charset="0"/>
                <a:cs typeface="Times New Roman" panose="02020603050405020304" pitchFamily="18" charset="0"/>
              </a:rPr>
              <a:t>Кофта и свитер</a:t>
            </a:r>
          </a:p>
          <a:p>
            <a:pPr marL="68580" indent="0" algn="just">
              <a:buNone/>
            </a:pPr>
            <a:r>
              <a:rPr lang="ru-RU" dirty="0" smtClean="0">
                <a:latin typeface="Times New Roman" panose="02020603050405020304" pitchFamily="18" charset="0"/>
                <a:cs typeface="Times New Roman" panose="02020603050405020304" pitchFamily="18" charset="0"/>
              </a:rPr>
              <a:t>	10</a:t>
            </a:r>
            <a:r>
              <a:rPr lang="ru-RU" dirty="0">
                <a:latin typeface="Times New Roman" panose="02020603050405020304" pitchFamily="18" charset="0"/>
                <a:cs typeface="Times New Roman" panose="02020603050405020304" pitchFamily="18" charset="0"/>
              </a:rPr>
              <a:t>. «Что общее?»</a:t>
            </a:r>
          </a:p>
          <a:p>
            <a:pPr marL="68580" indent="0" algn="just">
              <a:buNone/>
            </a:pPr>
            <a:r>
              <a:rPr lang="ru-RU" dirty="0">
                <a:latin typeface="Times New Roman" panose="02020603050405020304" pitchFamily="18" charset="0"/>
                <a:cs typeface="Times New Roman" panose="02020603050405020304" pitchFamily="18" charset="0"/>
              </a:rPr>
              <a:t>У двух предметов:</a:t>
            </a:r>
          </a:p>
          <a:p>
            <a:pPr algn="just"/>
            <a:r>
              <a:rPr lang="ru-RU" dirty="0">
                <a:latin typeface="Times New Roman" panose="02020603050405020304" pitchFamily="18" charset="0"/>
                <a:cs typeface="Times New Roman" panose="02020603050405020304" pitchFamily="18" charset="0"/>
              </a:rPr>
              <a:t>огурец, помидор (овощи);</a:t>
            </a:r>
          </a:p>
          <a:p>
            <a:pPr algn="just"/>
            <a:r>
              <a:rPr lang="ru-RU" dirty="0">
                <a:latin typeface="Times New Roman" panose="02020603050405020304" pitchFamily="18" charset="0"/>
                <a:cs typeface="Times New Roman" panose="02020603050405020304" pitchFamily="18" charset="0"/>
              </a:rPr>
              <a:t>ромашка, тюльпан (цветы);</a:t>
            </a:r>
          </a:p>
          <a:p>
            <a:pPr algn="just"/>
            <a:r>
              <a:rPr lang="ru-RU" dirty="0">
                <a:latin typeface="Times New Roman" panose="02020603050405020304" pitchFamily="18" charset="0"/>
                <a:cs typeface="Times New Roman" panose="02020603050405020304" pitchFamily="18" charset="0"/>
              </a:rPr>
              <a:t>слон, собака (животные).</a:t>
            </a:r>
          </a:p>
          <a:p>
            <a:pPr marL="68580" indent="0" algn="just">
              <a:buNone/>
            </a:pPr>
            <a:r>
              <a:rPr lang="ru-RU" dirty="0">
                <a:latin typeface="Times New Roman" panose="02020603050405020304" pitchFamily="18" charset="0"/>
                <a:cs typeface="Times New Roman" panose="02020603050405020304" pitchFamily="18" charset="0"/>
              </a:rPr>
              <a:t>У трех предметов:</a:t>
            </a:r>
          </a:p>
          <a:p>
            <a:pPr algn="just"/>
            <a:r>
              <a:rPr lang="ru-RU" dirty="0">
                <a:latin typeface="Times New Roman" panose="02020603050405020304" pitchFamily="18" charset="0"/>
                <a:cs typeface="Times New Roman" panose="02020603050405020304" pitchFamily="18" charset="0"/>
              </a:rPr>
              <a:t>мяч, солнце, шар </a:t>
            </a:r>
            <a:r>
              <a:rPr lang="ru-RU" dirty="0" smtClean="0">
                <a:latin typeface="Times New Roman" panose="02020603050405020304" pitchFamily="18" charset="0"/>
                <a:cs typeface="Times New Roman" panose="02020603050405020304" pitchFamily="18" charset="0"/>
              </a:rPr>
              <a:t>(круглые);</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тарелка</a:t>
            </a:r>
            <a:r>
              <a:rPr lang="ru-RU" dirty="0">
                <a:latin typeface="Times New Roman" panose="02020603050405020304" pitchFamily="18" charset="0"/>
                <a:cs typeface="Times New Roman" panose="02020603050405020304" pitchFamily="18" charset="0"/>
              </a:rPr>
              <a:t>, ваза, чашка </a:t>
            </a:r>
            <a:r>
              <a:rPr lang="ru-RU" dirty="0" smtClean="0">
                <a:latin typeface="Times New Roman" panose="02020603050405020304" pitchFamily="18" charset="0"/>
                <a:cs typeface="Times New Roman" panose="02020603050405020304" pitchFamily="18" charset="0"/>
              </a:rPr>
              <a:t>(посуда);</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лист</a:t>
            </a:r>
            <a:r>
              <a:rPr lang="ru-RU" dirty="0">
                <a:latin typeface="Times New Roman" panose="02020603050405020304" pitchFamily="18" charset="0"/>
                <a:cs typeface="Times New Roman" panose="02020603050405020304" pitchFamily="18" charset="0"/>
              </a:rPr>
              <a:t>, трава, крокодил </a:t>
            </a:r>
            <a:r>
              <a:rPr lang="ru-RU" dirty="0" smtClean="0">
                <a:latin typeface="Times New Roman" panose="02020603050405020304" pitchFamily="18" charset="0"/>
                <a:cs typeface="Times New Roman" panose="02020603050405020304" pitchFamily="18" charset="0"/>
              </a:rPr>
              <a:t>(зеленые).</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618346" y="0"/>
            <a:ext cx="3528392" cy="646331"/>
          </a:xfrm>
          <a:prstGeom prst="rect">
            <a:avLst/>
          </a:prstGeom>
          <a:noFill/>
        </p:spPr>
        <p:txBody>
          <a:bodyPr wrap="square" rtlCol="0">
            <a:spAutoFit/>
          </a:bodyPr>
          <a:lstStyle/>
          <a:p>
            <a:pPr algn="ctr"/>
            <a:r>
              <a:rPr lang="ru-RU" dirty="0" smtClean="0">
                <a:solidFill>
                  <a:schemeClr val="accent1">
                    <a:lumMod val="20000"/>
                    <a:lumOff val="80000"/>
                  </a:schemeClr>
                </a:solidFill>
                <a:latin typeface="Times New Roman" panose="02020603050405020304" pitchFamily="18" charset="0"/>
                <a:cs typeface="Times New Roman" panose="02020603050405020304" pitchFamily="18" charset="0"/>
              </a:rPr>
              <a:t>Развиваем речь ребёнка при помощи игровых моментов:</a:t>
            </a:r>
            <a:endParaRPr lang="ru-RU" dirty="0">
              <a:solidFill>
                <a:schemeClr val="accent1">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29661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46332"/>
            <a:ext cx="8208912" cy="5879012"/>
          </a:xfrm>
        </p:spPr>
        <p:txBody>
          <a:bodyPr>
            <a:normAutofit/>
          </a:bodyPr>
          <a:lstStyle/>
          <a:p>
            <a:pPr marL="68580" indent="0" algn="just">
              <a:buNone/>
            </a:pPr>
            <a:r>
              <a:rPr lang="ru-RU" dirty="0" smtClean="0">
                <a:latin typeface="Times New Roman" panose="02020603050405020304" pitchFamily="18" charset="0"/>
                <a:cs typeface="Times New Roman" panose="02020603050405020304" pitchFamily="18" charset="0"/>
              </a:rPr>
              <a:t>	11</a:t>
            </a:r>
            <a:r>
              <a:rPr lang="ru-RU" dirty="0">
                <a:latin typeface="Times New Roman" panose="02020603050405020304" pitchFamily="18" charset="0"/>
                <a:cs typeface="Times New Roman" panose="02020603050405020304" pitchFamily="18" charset="0"/>
              </a:rPr>
              <a:t>. «Подбери словечко»</a:t>
            </a:r>
          </a:p>
          <a:p>
            <a:pPr marL="68580" indent="0" algn="just">
              <a:buNone/>
            </a:pPr>
            <a:r>
              <a:rPr lang="ru-RU" dirty="0" smtClean="0">
                <a:latin typeface="Times New Roman" panose="02020603050405020304" pitchFamily="18" charset="0"/>
                <a:cs typeface="Times New Roman" panose="02020603050405020304" pitchFamily="18" charset="0"/>
              </a:rPr>
              <a:t>	В </a:t>
            </a:r>
            <a:r>
              <a:rPr lang="ru-RU" dirty="0">
                <a:latin typeface="Times New Roman" panose="02020603050405020304" pitchFamily="18" charset="0"/>
                <a:cs typeface="Times New Roman" panose="02020603050405020304" pitchFamily="18" charset="0"/>
              </a:rPr>
              <a:t>эту игру можно играть с мячом, перекидывая, его друг </a:t>
            </a:r>
            <a:r>
              <a:rPr lang="ru-RU" dirty="0" smtClean="0">
                <a:latin typeface="Times New Roman" panose="02020603050405020304" pitchFamily="18" charset="0"/>
                <a:cs typeface="Times New Roman" panose="02020603050405020304" pitchFamily="18" charset="0"/>
              </a:rPr>
              <a:t>другу. Про </a:t>
            </a:r>
            <a:r>
              <a:rPr lang="ru-RU" dirty="0">
                <a:latin typeface="Times New Roman" panose="02020603050405020304" pitchFamily="18" charset="0"/>
                <a:cs typeface="Times New Roman" panose="02020603050405020304" pitchFamily="18" charset="0"/>
              </a:rPr>
              <a:t>что можно сказать "свежий"… (воздух, огурец, хлеб, ветер); "старый"… (дом, пень, человек, ботинок); "свежая"… (булочка, новость, газета, скатерть); "старая"(мебель, сказка, книга, бабушка); "свежее"… (молоко, мясо, варенье); "старое"(кресло, сиденье, окно).</a:t>
            </a:r>
          </a:p>
          <a:p>
            <a:pPr marL="68580" indent="0" algn="just">
              <a:buNone/>
            </a:pPr>
            <a:r>
              <a:rPr lang="ru-RU" dirty="0" smtClean="0">
                <a:latin typeface="Times New Roman" panose="02020603050405020304" pitchFamily="18" charset="0"/>
                <a:cs typeface="Times New Roman" panose="02020603050405020304" pitchFamily="18" charset="0"/>
              </a:rPr>
              <a:t>	12</a:t>
            </a:r>
            <a:r>
              <a:rPr lang="ru-RU" dirty="0">
                <a:latin typeface="Times New Roman" panose="02020603050405020304" pitchFamily="18" charset="0"/>
                <a:cs typeface="Times New Roman" panose="02020603050405020304" pitchFamily="18" charset="0"/>
              </a:rPr>
              <a:t>. «Волшебные очки»</a:t>
            </a:r>
          </a:p>
          <a:p>
            <a:pPr marL="68580" indent="0" algn="just">
              <a:buNone/>
            </a:pPr>
            <a:r>
              <a:rPr lang="ru-RU" dirty="0" smtClean="0">
                <a:latin typeface="Times New Roman" panose="02020603050405020304" pitchFamily="18" charset="0"/>
                <a:cs typeface="Times New Roman" panose="02020603050405020304" pitchFamily="18" charset="0"/>
              </a:rPr>
              <a:t>	Родитель </a:t>
            </a:r>
            <a:r>
              <a:rPr lang="ru-RU" dirty="0">
                <a:latin typeface="Times New Roman" panose="02020603050405020304" pitchFamily="18" charset="0"/>
                <a:cs typeface="Times New Roman" panose="02020603050405020304" pitchFamily="18" charset="0"/>
              </a:rPr>
              <a:t>говорит: «Представь, что у нас есть волшебные очки. Когда их надеваешь, то все становится красным (зеленым, желтым, синим и т. д.). Посмотри вокруг в волшебные очки, какого цвета все стало</a:t>
            </a:r>
            <a:r>
              <a:rPr lang="ru-RU" dirty="0" smtClean="0">
                <a:latin typeface="Times New Roman" panose="02020603050405020304" pitchFamily="18" charset="0"/>
                <a:cs typeface="Times New Roman" panose="02020603050405020304" pitchFamily="18" charset="0"/>
              </a:rPr>
              <a:t>, скажи</a:t>
            </a:r>
            <a:r>
              <a:rPr lang="ru-RU" dirty="0">
                <a:latin typeface="Times New Roman" panose="02020603050405020304" pitchFamily="18" charset="0"/>
                <a:cs typeface="Times New Roman" panose="02020603050405020304" pitchFamily="18" charset="0"/>
              </a:rPr>
              <a:t>: красный мяч, красные сапоги, красное платье, красный нос. Красное окно, красная рука.</a:t>
            </a:r>
          </a:p>
          <a:p>
            <a:pPr algn="just"/>
            <a:endParaRPr lang="ru-RU"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618346" y="0"/>
            <a:ext cx="3528392" cy="646331"/>
          </a:xfrm>
          <a:prstGeom prst="rect">
            <a:avLst/>
          </a:prstGeom>
          <a:noFill/>
        </p:spPr>
        <p:txBody>
          <a:bodyPr wrap="square" rtlCol="0">
            <a:spAutoFit/>
          </a:bodyPr>
          <a:lstStyle/>
          <a:p>
            <a:pPr algn="ctr"/>
            <a:r>
              <a:rPr lang="ru-RU" dirty="0" smtClean="0">
                <a:solidFill>
                  <a:schemeClr val="accent1">
                    <a:lumMod val="20000"/>
                    <a:lumOff val="80000"/>
                  </a:schemeClr>
                </a:solidFill>
                <a:latin typeface="Times New Roman" panose="02020603050405020304" pitchFamily="18" charset="0"/>
                <a:cs typeface="Times New Roman" panose="02020603050405020304" pitchFamily="18" charset="0"/>
              </a:rPr>
              <a:t>Развиваем речь ребёнка при помощи игровых моментов:</a:t>
            </a:r>
            <a:endParaRPr lang="ru-RU" dirty="0">
              <a:solidFill>
                <a:schemeClr val="accent1">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296610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08912" cy="5760640"/>
          </a:xfrm>
        </p:spPr>
        <p:txBody>
          <a:bodyPr>
            <a:normAutofit fontScale="55000" lnSpcReduction="20000"/>
          </a:bodyPr>
          <a:lstStyle/>
          <a:p>
            <a:pPr marL="68580" indent="0" algn="just">
              <a:buNone/>
            </a:pPr>
            <a:r>
              <a:rPr lang="ru-RU" dirty="0" smtClean="0">
                <a:latin typeface="Times New Roman" panose="02020603050405020304" pitchFamily="18" charset="0"/>
                <a:cs typeface="Times New Roman" panose="02020603050405020304" pitchFamily="18" charset="0"/>
              </a:rPr>
              <a:t>	Читать </a:t>
            </a:r>
            <a:r>
              <a:rPr lang="ru-RU" dirty="0">
                <a:latin typeface="Times New Roman" panose="02020603050405020304" pitchFamily="18" charset="0"/>
                <a:cs typeface="Times New Roman" panose="02020603050405020304" pitchFamily="18" charset="0"/>
              </a:rPr>
              <a:t>детям нужно каждый день</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если вы собираетесь прочесть детям произведение уже знакомого им автора</a:t>
            </a:r>
            <a:r>
              <a:rPr lang="ru-RU" dirty="0" smtClean="0">
                <a:latin typeface="Times New Roman" panose="02020603050405020304" pitchFamily="18" charset="0"/>
                <a:cs typeface="Times New Roman" panose="02020603050405020304" pitchFamily="18" charset="0"/>
              </a:rPr>
              <a:t>, необходимо </a:t>
            </a:r>
            <a:r>
              <a:rPr lang="ru-RU" dirty="0">
                <a:latin typeface="Times New Roman" panose="02020603050405020304" pitchFamily="18" charset="0"/>
                <a:cs typeface="Times New Roman" panose="02020603050405020304" pitchFamily="18" charset="0"/>
              </a:rPr>
              <a:t>напомнить и о других его книгах:</a:t>
            </a:r>
          </a:p>
          <a:p>
            <a:pPr marL="68580" indent="0" algn="just">
              <a:buNone/>
            </a:pPr>
            <a:r>
              <a:rPr lang="ru-RU" dirty="0" smtClean="0">
                <a:latin typeface="Times New Roman" panose="02020603050405020304" pitchFamily="18" charset="0"/>
                <a:cs typeface="Times New Roman" panose="02020603050405020304" pitchFamily="18" charset="0"/>
              </a:rPr>
              <a:t>	1</a:t>
            </a:r>
            <a:r>
              <a:rPr lang="ru-RU" dirty="0">
                <a:latin typeface="Times New Roman" panose="02020603050405020304" pitchFamily="18" charset="0"/>
                <a:cs typeface="Times New Roman" panose="02020603050405020304" pitchFamily="18" charset="0"/>
              </a:rPr>
              <a:t>) Николай Носов. Рассказы, «Приключения Незнайки и его друзей» (все части).</a:t>
            </a:r>
          </a:p>
          <a:p>
            <a:pPr marL="68580" indent="0" algn="just">
              <a:buNone/>
            </a:pPr>
            <a:r>
              <a:rPr lang="ru-RU" dirty="0" smtClean="0">
                <a:latin typeface="Times New Roman" panose="02020603050405020304" pitchFamily="18" charset="0"/>
                <a:cs typeface="Times New Roman" panose="02020603050405020304" pitchFamily="18" charset="0"/>
              </a:rPr>
              <a:t>	2</a:t>
            </a:r>
            <a:r>
              <a:rPr lang="ru-RU" dirty="0">
                <a:latin typeface="Times New Roman" panose="02020603050405020304" pitchFamily="18" charset="0"/>
                <a:cs typeface="Times New Roman" panose="02020603050405020304" pitchFamily="18" charset="0"/>
              </a:rPr>
              <a:t>) Виктор Драгунский. Денискины </a:t>
            </a:r>
            <a:r>
              <a:rPr lang="ru-RU" dirty="0" smtClean="0">
                <a:latin typeface="Times New Roman" panose="02020603050405020304" pitchFamily="18" charset="0"/>
                <a:cs typeface="Times New Roman" panose="02020603050405020304" pitchFamily="18" charset="0"/>
              </a:rPr>
              <a:t>рассказы. «Приключения </a:t>
            </a:r>
            <a:r>
              <a:rPr lang="ru-RU" dirty="0" err="1" smtClean="0">
                <a:latin typeface="Times New Roman" panose="02020603050405020304" pitchFamily="18" charset="0"/>
                <a:cs typeface="Times New Roman" panose="02020603050405020304" pitchFamily="18" charset="0"/>
              </a:rPr>
              <a:t>Карика</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и Вали».</a:t>
            </a:r>
          </a:p>
          <a:p>
            <a:pPr marL="68580" indent="0" algn="just">
              <a:buNone/>
            </a:pPr>
            <a:r>
              <a:rPr lang="ru-RU" dirty="0" smtClean="0">
                <a:latin typeface="Times New Roman" panose="02020603050405020304" pitchFamily="18" charset="0"/>
                <a:cs typeface="Times New Roman" panose="02020603050405020304" pitchFamily="18" charset="0"/>
              </a:rPr>
              <a:t>	3</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Отфрид</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Пройслер</a:t>
            </a:r>
            <a:r>
              <a:rPr lang="ru-RU" dirty="0">
                <a:latin typeface="Times New Roman" panose="02020603050405020304" pitchFamily="18" charset="0"/>
                <a:cs typeface="Times New Roman" panose="02020603050405020304" pitchFamily="18" charset="0"/>
              </a:rPr>
              <a:t>. «Маленькая колдунья», «Маленькое приведение», «Маленький водяной».</a:t>
            </a:r>
          </a:p>
          <a:p>
            <a:pPr marL="68580" indent="0" algn="just">
              <a:buNone/>
            </a:pPr>
            <a:r>
              <a:rPr lang="ru-RU" dirty="0" smtClean="0">
                <a:latin typeface="Times New Roman" panose="02020603050405020304" pitchFamily="18" charset="0"/>
                <a:cs typeface="Times New Roman" panose="02020603050405020304" pitchFamily="18" charset="0"/>
              </a:rPr>
              <a:t>	4</a:t>
            </a:r>
            <a:r>
              <a:rPr lang="ru-RU" dirty="0">
                <a:latin typeface="Times New Roman" panose="02020603050405020304" pitchFamily="18" charset="0"/>
                <a:cs typeface="Times New Roman" panose="02020603050405020304" pitchFamily="18" charset="0"/>
              </a:rPr>
              <a:t>) Андрей </a:t>
            </a:r>
            <a:r>
              <a:rPr lang="ru-RU" dirty="0" smtClean="0">
                <a:latin typeface="Times New Roman" panose="02020603050405020304" pitchFamily="18" charset="0"/>
                <a:cs typeface="Times New Roman" panose="02020603050405020304" pitchFamily="18" charset="0"/>
              </a:rPr>
              <a:t>Усачев</a:t>
            </a:r>
            <a:r>
              <a:rPr lang="ru-RU" dirty="0">
                <a:latin typeface="Times New Roman" panose="02020603050405020304" pitchFamily="18" charset="0"/>
                <a:cs typeface="Times New Roman" panose="02020603050405020304" pitchFamily="18" charset="0"/>
              </a:rPr>
              <a:t>. «Умная собачка Соня», «Жили-были ежики», «Школа снеговиков», «Чудеса в </a:t>
            </a:r>
            <a:r>
              <a:rPr lang="ru-RU" dirty="0" err="1">
                <a:latin typeface="Times New Roman" panose="02020603050405020304" pitchFamily="18" charset="0"/>
                <a:cs typeface="Times New Roman" panose="02020603050405020304" pitchFamily="18" charset="0"/>
              </a:rPr>
              <a:t>Дедморозовке</a:t>
            </a:r>
            <a:r>
              <a:rPr lang="ru-RU" dirty="0">
                <a:latin typeface="Times New Roman" panose="02020603050405020304" pitchFamily="18" charset="0"/>
                <a:cs typeface="Times New Roman" panose="02020603050405020304" pitchFamily="18" charset="0"/>
              </a:rPr>
              <a:t>», «33 кота».</a:t>
            </a:r>
          </a:p>
          <a:p>
            <a:pPr marL="68580" indent="0" algn="just">
              <a:buNone/>
            </a:pPr>
            <a:r>
              <a:rPr lang="ru-RU" dirty="0" smtClean="0">
                <a:latin typeface="Times New Roman" panose="02020603050405020304" pitchFamily="18" charset="0"/>
                <a:cs typeface="Times New Roman" panose="02020603050405020304" pitchFamily="18" charset="0"/>
              </a:rPr>
              <a:t>	5</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Сельма</a:t>
            </a:r>
            <a:r>
              <a:rPr lang="ru-RU" dirty="0">
                <a:latin typeface="Times New Roman" panose="02020603050405020304" pitchFamily="18" charset="0"/>
                <a:cs typeface="Times New Roman" panose="02020603050405020304" pitchFamily="18" charset="0"/>
              </a:rPr>
              <a:t> Лагерлеф. «Чудесное путешествие Нильса с дикими гусями».</a:t>
            </a:r>
          </a:p>
          <a:p>
            <a:pPr marL="68580" indent="0" algn="just">
              <a:buNone/>
            </a:pPr>
            <a:r>
              <a:rPr lang="ru-RU" dirty="0" smtClean="0">
                <a:latin typeface="Times New Roman" panose="02020603050405020304" pitchFamily="18" charset="0"/>
                <a:cs typeface="Times New Roman" panose="02020603050405020304" pitchFamily="18" charset="0"/>
              </a:rPr>
              <a:t>	6</a:t>
            </a:r>
            <a:r>
              <a:rPr lang="ru-RU" dirty="0">
                <a:latin typeface="Times New Roman" panose="02020603050405020304" pitchFamily="18" charset="0"/>
                <a:cs typeface="Times New Roman" panose="02020603050405020304" pitchFamily="18" charset="0"/>
              </a:rPr>
              <a:t>) Александр Волков. «Волшебник Изумрудного города» все части.</a:t>
            </a:r>
          </a:p>
          <a:p>
            <a:pPr marL="68580" indent="0" algn="just">
              <a:buNone/>
            </a:pPr>
            <a:r>
              <a:rPr lang="ru-RU" dirty="0" smtClean="0">
                <a:latin typeface="Times New Roman" panose="02020603050405020304" pitchFamily="18" charset="0"/>
                <a:cs typeface="Times New Roman" panose="02020603050405020304" pitchFamily="18" charset="0"/>
              </a:rPr>
              <a:t>	7</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Джанни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Родари</a:t>
            </a:r>
            <a:r>
              <a:rPr lang="ru-RU" dirty="0">
                <a:latin typeface="Times New Roman" panose="02020603050405020304" pitchFamily="18" charset="0"/>
                <a:cs typeface="Times New Roman" panose="02020603050405020304" pitchFamily="18" charset="0"/>
              </a:rPr>
              <a:t>. «Сказки по телефону», «Приключения </a:t>
            </a:r>
            <a:r>
              <a:rPr lang="ru-RU" dirty="0" err="1">
                <a:latin typeface="Times New Roman" panose="02020603050405020304" pitchFamily="18" charset="0"/>
                <a:cs typeface="Times New Roman" panose="02020603050405020304" pitchFamily="18" charset="0"/>
              </a:rPr>
              <a:t>Чиполлино</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Джельсомино</a:t>
            </a:r>
            <a:r>
              <a:rPr lang="ru-RU" dirty="0">
                <a:latin typeface="Times New Roman" panose="02020603050405020304" pitchFamily="18" charset="0"/>
                <a:cs typeface="Times New Roman" panose="02020603050405020304" pitchFamily="18" charset="0"/>
              </a:rPr>
              <a:t> в стране лжецов», «Как путешествовал </a:t>
            </a:r>
            <a:r>
              <a:rPr lang="ru-RU" dirty="0" err="1">
                <a:latin typeface="Times New Roman" panose="02020603050405020304" pitchFamily="18" charset="0"/>
                <a:cs typeface="Times New Roman" panose="02020603050405020304" pitchFamily="18" charset="0"/>
              </a:rPr>
              <a:t>Джованино</a:t>
            </a:r>
            <a:r>
              <a:rPr lang="ru-RU" dirty="0">
                <a:latin typeface="Times New Roman" panose="02020603050405020304" pitchFamily="18" charset="0"/>
                <a:cs typeface="Times New Roman" panose="02020603050405020304" pitchFamily="18" charset="0"/>
              </a:rPr>
              <a:t>», «Путешествие голубой стрелы».</a:t>
            </a:r>
          </a:p>
          <a:p>
            <a:pPr marL="68580" indent="0" algn="just">
              <a:buNone/>
            </a:pPr>
            <a:r>
              <a:rPr lang="ru-RU" dirty="0" smtClean="0">
                <a:latin typeface="Times New Roman" panose="02020603050405020304" pitchFamily="18" charset="0"/>
                <a:cs typeface="Times New Roman" panose="02020603050405020304" pitchFamily="18" charset="0"/>
              </a:rPr>
              <a:t>	8</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Астрид</a:t>
            </a:r>
            <a:r>
              <a:rPr lang="ru-RU" dirty="0">
                <a:latin typeface="Times New Roman" panose="02020603050405020304" pitchFamily="18" charset="0"/>
                <a:cs typeface="Times New Roman" panose="02020603050405020304" pitchFamily="18" charset="0"/>
              </a:rPr>
              <a:t> Линдгрен «Малыш и </a:t>
            </a:r>
            <a:r>
              <a:rPr lang="ru-RU" dirty="0" err="1">
                <a:latin typeface="Times New Roman" panose="02020603050405020304" pitchFamily="18" charset="0"/>
                <a:cs typeface="Times New Roman" panose="02020603050405020304" pitchFamily="18" charset="0"/>
              </a:rPr>
              <a:t>Карлсон</a:t>
            </a:r>
            <a:r>
              <a:rPr lang="ru-RU" dirty="0">
                <a:latin typeface="Times New Roman" panose="02020603050405020304" pitchFamily="18" charset="0"/>
                <a:cs typeface="Times New Roman" panose="02020603050405020304" pitchFamily="18" charset="0"/>
              </a:rPr>
              <a:t>» (3 части, «Приключения Эмиля из </a:t>
            </a:r>
            <a:r>
              <a:rPr lang="ru-RU" dirty="0" err="1">
                <a:latin typeface="Times New Roman" panose="02020603050405020304" pitchFamily="18" charset="0"/>
                <a:cs typeface="Times New Roman" panose="02020603050405020304" pitchFamily="18" charset="0"/>
              </a:rPr>
              <a:t>Леннеберги</a:t>
            </a:r>
            <a:r>
              <a:rPr lang="ru-RU" dirty="0">
                <a:latin typeface="Times New Roman" panose="02020603050405020304" pitchFamily="18" charset="0"/>
                <a:cs typeface="Times New Roman" panose="02020603050405020304" pitchFamily="18" charset="0"/>
              </a:rPr>
              <a:t>», «Эмиль и малышка </a:t>
            </a:r>
            <a:r>
              <a:rPr lang="ru-RU" dirty="0" err="1">
                <a:latin typeface="Times New Roman" panose="02020603050405020304" pitchFamily="18" charset="0"/>
                <a:cs typeface="Times New Roman" panose="02020603050405020304" pitchFamily="18" charset="0"/>
              </a:rPr>
              <a:t>Ида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Пеппи</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Длинныйчулок</a:t>
            </a:r>
            <a:r>
              <a:rPr lang="ru-RU" dirty="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9</a:t>
            </a:r>
            <a:r>
              <a:rPr lang="ru-RU" dirty="0">
                <a:latin typeface="Times New Roman" panose="02020603050405020304" pitchFamily="18" charset="0"/>
                <a:cs typeface="Times New Roman" panose="02020603050405020304" pitchFamily="18" charset="0"/>
              </a:rPr>
              <a:t>) Алан </a:t>
            </a:r>
            <a:r>
              <a:rPr lang="ru-RU" dirty="0" err="1">
                <a:latin typeface="Times New Roman" panose="02020603050405020304" pitchFamily="18" charset="0"/>
                <a:cs typeface="Times New Roman" panose="02020603050405020304" pitchFamily="18" charset="0"/>
              </a:rPr>
              <a:t>Милн</a:t>
            </a:r>
            <a:r>
              <a:rPr lang="ru-RU" dirty="0">
                <a:latin typeface="Times New Roman" panose="02020603050405020304" pitchFamily="18" charset="0"/>
                <a:cs typeface="Times New Roman" panose="02020603050405020304" pitchFamily="18" charset="0"/>
              </a:rPr>
              <a:t>. «Вини-Пух и все-все-все» (все части).</a:t>
            </a:r>
          </a:p>
          <a:p>
            <a:pPr marL="68580" indent="0" algn="just">
              <a:buNone/>
            </a:pPr>
            <a:r>
              <a:rPr lang="ru-RU" dirty="0" smtClean="0">
                <a:latin typeface="Times New Roman" panose="02020603050405020304" pitchFamily="18" charset="0"/>
                <a:cs typeface="Times New Roman" panose="02020603050405020304" pitchFamily="18" charset="0"/>
              </a:rPr>
              <a:t>	10</a:t>
            </a:r>
            <a:r>
              <a:rPr lang="ru-RU" dirty="0">
                <a:latin typeface="Times New Roman" panose="02020603050405020304" pitchFamily="18" charset="0"/>
                <a:cs typeface="Times New Roman" panose="02020603050405020304" pitchFamily="18" charset="0"/>
              </a:rPr>
              <a:t>) Эдуард Успенский «Трое из Простоквашино» (старые истории, «Чебурашка и Крокодил Гена» (старые истории, «Следствие ведут колобки» и т. д.</a:t>
            </a:r>
          </a:p>
          <a:p>
            <a:pPr marL="68580" indent="0" algn="just">
              <a:buNone/>
            </a:pPr>
            <a:r>
              <a:rPr lang="ru-RU" dirty="0" smtClean="0">
                <a:latin typeface="Times New Roman" panose="02020603050405020304" pitchFamily="18" charset="0"/>
                <a:cs typeface="Times New Roman" panose="02020603050405020304" pitchFamily="18" charset="0"/>
              </a:rPr>
              <a:t>	11</a:t>
            </a:r>
            <a:r>
              <a:rPr lang="ru-RU" dirty="0">
                <a:latin typeface="Times New Roman" panose="02020603050405020304" pitchFamily="18" charset="0"/>
                <a:cs typeface="Times New Roman" panose="02020603050405020304" pitchFamily="18" charset="0"/>
              </a:rPr>
              <a:t>) Ян-</a:t>
            </a:r>
            <a:r>
              <a:rPr lang="ru-RU" dirty="0" err="1">
                <a:latin typeface="Times New Roman" panose="02020603050405020304" pitchFamily="18" charset="0"/>
                <a:cs typeface="Times New Roman" panose="02020603050405020304" pitchFamily="18" charset="0"/>
              </a:rPr>
              <a:t>Олав</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Экхольм</a:t>
            </a:r>
            <a:r>
              <a:rPr lang="ru-RU" dirty="0">
                <a:latin typeface="Times New Roman" panose="02020603050405020304" pitchFamily="18" charset="0"/>
                <a:cs typeface="Times New Roman" panose="02020603050405020304" pitchFamily="18" charset="0"/>
              </a:rPr>
              <a:t> «Тутта </a:t>
            </a:r>
            <a:r>
              <a:rPr lang="ru-RU" dirty="0" err="1" smtClean="0">
                <a:latin typeface="Times New Roman" panose="02020603050405020304" pitchFamily="18" charset="0"/>
                <a:cs typeface="Times New Roman" panose="02020603050405020304" pitchFamily="18" charset="0"/>
              </a:rPr>
              <a:t>Карлсон</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Первая и единственная, Людвиг </a:t>
            </a:r>
            <a:r>
              <a:rPr lang="ru-RU" dirty="0" smtClean="0">
                <a:latin typeface="Times New Roman" panose="02020603050405020304" pitchFamily="18" charset="0"/>
                <a:cs typeface="Times New Roman" panose="02020603050405020304" pitchFamily="18" charset="0"/>
              </a:rPr>
              <a:t>четырнадцатый </a:t>
            </a:r>
            <a:r>
              <a:rPr lang="ru-RU" dirty="0">
                <a:latin typeface="Times New Roman" panose="02020603050405020304" pitchFamily="18" charset="0"/>
                <a:cs typeface="Times New Roman" panose="02020603050405020304" pitchFamily="18" charset="0"/>
              </a:rPr>
              <a:t>и другие».</a:t>
            </a:r>
          </a:p>
          <a:p>
            <a:pPr marL="68580" indent="0" algn="just">
              <a:buNone/>
            </a:pPr>
            <a:r>
              <a:rPr lang="ru-RU" dirty="0" smtClean="0">
                <a:latin typeface="Times New Roman" panose="02020603050405020304" pitchFamily="18" charset="0"/>
                <a:cs typeface="Times New Roman" panose="02020603050405020304" pitchFamily="18" charset="0"/>
              </a:rPr>
              <a:t>	12</a:t>
            </a:r>
            <a:r>
              <a:rPr lang="ru-RU" dirty="0">
                <a:latin typeface="Times New Roman" panose="02020603050405020304" pitchFamily="18" charset="0"/>
                <a:cs typeface="Times New Roman" panose="02020603050405020304" pitchFamily="18" charset="0"/>
              </a:rPr>
              <a:t>) Юрий Дружков «Приключения Карандаша и </a:t>
            </a:r>
            <a:r>
              <a:rPr lang="ru-RU" dirty="0" err="1">
                <a:latin typeface="Times New Roman" panose="02020603050405020304" pitchFamily="18" charset="0"/>
                <a:cs typeface="Times New Roman" panose="02020603050405020304" pitchFamily="18" charset="0"/>
              </a:rPr>
              <a:t>Самоделкина</a:t>
            </a:r>
            <a:r>
              <a:rPr lang="ru-RU" dirty="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13</a:t>
            </a:r>
            <a:r>
              <a:rPr lang="ru-RU" dirty="0">
                <a:latin typeface="Times New Roman" panose="02020603050405020304" pitchFamily="18" charset="0"/>
                <a:cs typeface="Times New Roman" panose="02020603050405020304" pitchFamily="18" charset="0"/>
              </a:rPr>
              <a:t>) Анне-Катрине </a:t>
            </a:r>
            <a:r>
              <a:rPr lang="ru-RU" dirty="0" err="1">
                <a:latin typeface="Times New Roman" panose="02020603050405020304" pitchFamily="18" charset="0"/>
                <a:cs typeface="Times New Roman" panose="02020603050405020304" pitchFamily="18" charset="0"/>
              </a:rPr>
              <a:t>Вестли</a:t>
            </a:r>
            <a:r>
              <a:rPr lang="ru-RU" dirty="0">
                <a:latin typeface="Times New Roman" panose="02020603050405020304" pitchFamily="18" charset="0"/>
                <a:cs typeface="Times New Roman" panose="02020603050405020304" pitchFamily="18" charset="0"/>
              </a:rPr>
              <a:t>. «Папа, мама, бабушка, восемь детей и грузовик», «Маленький подарок Антона».</a:t>
            </a:r>
          </a:p>
          <a:p>
            <a:pPr marL="68580" indent="0" algn="just">
              <a:buNone/>
            </a:pPr>
            <a:r>
              <a:rPr lang="ru-RU" dirty="0" smtClean="0">
                <a:latin typeface="Times New Roman" panose="02020603050405020304" pitchFamily="18" charset="0"/>
                <a:cs typeface="Times New Roman" panose="02020603050405020304" pitchFamily="18" charset="0"/>
              </a:rPr>
              <a:t>	14</a:t>
            </a:r>
            <a:r>
              <a:rPr lang="ru-RU" dirty="0">
                <a:latin typeface="Times New Roman" panose="02020603050405020304" pitchFamily="18" charset="0"/>
                <a:cs typeface="Times New Roman" panose="02020603050405020304" pitchFamily="18" charset="0"/>
              </a:rPr>
              <a:t>) Григорий Остер. «38 попугаев», «Вредные советы».</a:t>
            </a:r>
          </a:p>
          <a:p>
            <a:pPr marL="68580" indent="0" algn="just">
              <a:buNone/>
            </a:pPr>
            <a:r>
              <a:rPr lang="ru-RU" dirty="0" smtClean="0">
                <a:latin typeface="Times New Roman" panose="02020603050405020304" pitchFamily="18" charset="0"/>
                <a:cs typeface="Times New Roman" panose="02020603050405020304" pitchFamily="18" charset="0"/>
              </a:rPr>
              <a:t>	15</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Лаймен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Баум</a:t>
            </a:r>
            <a:r>
              <a:rPr lang="ru-RU" dirty="0">
                <a:latin typeface="Times New Roman" panose="02020603050405020304" pitchFamily="18" charset="0"/>
                <a:cs typeface="Times New Roman" panose="02020603050405020304" pitchFamily="18" charset="0"/>
              </a:rPr>
              <a:t>. «Волшебник страны </a:t>
            </a:r>
            <a:r>
              <a:rPr lang="ru-RU" dirty="0" err="1">
                <a:latin typeface="Times New Roman" panose="02020603050405020304" pitchFamily="18" charset="0"/>
                <a:cs typeface="Times New Roman" panose="02020603050405020304" pitchFamily="18" charset="0"/>
              </a:rPr>
              <a:t>Оз</a:t>
            </a:r>
            <a:r>
              <a:rPr lang="ru-RU" dirty="0">
                <a:latin typeface="Times New Roman" panose="02020603050405020304" pitchFamily="18" charset="0"/>
                <a:cs typeface="Times New Roman" panose="02020603050405020304" pitchFamily="18" charset="0"/>
              </a:rPr>
              <a:t>».</a:t>
            </a:r>
          </a:p>
          <a:p>
            <a:pPr marL="68580" indent="0" algn="just">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16</a:t>
            </a:r>
            <a:r>
              <a:rPr lang="ru-RU" dirty="0">
                <a:latin typeface="Times New Roman" panose="02020603050405020304" pitchFamily="18" charset="0"/>
                <a:cs typeface="Times New Roman" panose="02020603050405020304" pitchFamily="18" charset="0"/>
              </a:rPr>
              <a:t>) Алексей Толстой. «Золотой ключик или приключения Буратино».</a:t>
            </a:r>
          </a:p>
          <a:p>
            <a:pPr marL="68580" indent="0" algn="just">
              <a:buNone/>
            </a:pPr>
            <a:r>
              <a:rPr lang="ru-RU" dirty="0" smtClean="0">
                <a:latin typeface="Times New Roman" panose="02020603050405020304" pitchFamily="18" charset="0"/>
                <a:cs typeface="Times New Roman" panose="02020603050405020304" pitchFamily="18" charset="0"/>
              </a:rPr>
              <a:t>	17</a:t>
            </a:r>
            <a:r>
              <a:rPr lang="ru-RU" dirty="0">
                <a:latin typeface="Times New Roman" panose="02020603050405020304" pitchFamily="18" charset="0"/>
                <a:cs typeface="Times New Roman" panose="02020603050405020304" pitchFamily="18" charset="0"/>
              </a:rPr>
              <a:t>) Карло Коллоди. «Приключения Пиноккио».</a:t>
            </a:r>
          </a:p>
          <a:p>
            <a:pPr marL="68580" indent="0" algn="just">
              <a:buNone/>
            </a:pPr>
            <a:r>
              <a:rPr lang="ru-RU" dirty="0" smtClean="0">
                <a:latin typeface="Times New Roman" panose="02020603050405020304" pitchFamily="18" charset="0"/>
                <a:cs typeface="Times New Roman" panose="02020603050405020304" pitchFamily="18" charset="0"/>
              </a:rPr>
              <a:t>	18</a:t>
            </a:r>
            <a:r>
              <a:rPr lang="ru-RU" dirty="0">
                <a:latin typeface="Times New Roman" panose="02020603050405020304" pitchFamily="18" charset="0"/>
                <a:cs typeface="Times New Roman" panose="02020603050405020304" pitchFamily="18" charset="0"/>
              </a:rPr>
              <a:t>) Диана </a:t>
            </a:r>
            <a:r>
              <a:rPr lang="ru-RU" dirty="0" err="1">
                <a:latin typeface="Times New Roman" panose="02020603050405020304" pitchFamily="18" charset="0"/>
                <a:cs typeface="Times New Roman" panose="02020603050405020304" pitchFamily="18" charset="0"/>
              </a:rPr>
              <a:t>Сабитова</a:t>
            </a:r>
            <a:r>
              <a:rPr lang="ru-RU" dirty="0">
                <a:latin typeface="Times New Roman" panose="02020603050405020304" pitchFamily="18" charset="0"/>
                <a:cs typeface="Times New Roman" panose="02020603050405020304" pitchFamily="18" charset="0"/>
              </a:rPr>
              <a:t>. «Мышь Гликерия. Цветные и полосатые дни».</a:t>
            </a:r>
          </a:p>
          <a:p>
            <a:pPr marL="68580" indent="0" algn="just">
              <a:buNone/>
            </a:pPr>
            <a:r>
              <a:rPr lang="ru-RU" dirty="0" smtClean="0">
                <a:latin typeface="Times New Roman" panose="02020603050405020304" pitchFamily="18" charset="0"/>
                <a:cs typeface="Times New Roman" panose="02020603050405020304" pitchFamily="18" charset="0"/>
              </a:rPr>
              <a:t>	19</a:t>
            </a:r>
            <a:r>
              <a:rPr lang="ru-RU" dirty="0">
                <a:latin typeface="Times New Roman" panose="02020603050405020304" pitchFamily="18" charset="0"/>
                <a:cs typeface="Times New Roman" panose="02020603050405020304" pitchFamily="18" charset="0"/>
              </a:rPr>
              <a:t>) Туве Янсон. Все о </a:t>
            </a:r>
            <a:r>
              <a:rPr lang="ru-RU" dirty="0" err="1">
                <a:latin typeface="Times New Roman" panose="02020603050405020304" pitchFamily="18" charset="0"/>
                <a:cs typeface="Times New Roman" panose="02020603050405020304" pitchFamily="18" charset="0"/>
              </a:rPr>
              <a:t>Муми</a:t>
            </a:r>
            <a:r>
              <a:rPr lang="ru-RU" dirty="0">
                <a:latin typeface="Times New Roman" panose="02020603050405020304" pitchFamily="18" charset="0"/>
                <a:cs typeface="Times New Roman" panose="02020603050405020304" pitchFamily="18" charset="0"/>
              </a:rPr>
              <a:t>-троллях.</a:t>
            </a:r>
          </a:p>
          <a:p>
            <a:pPr marL="68580" indent="0" algn="just">
              <a:buNone/>
            </a:pPr>
            <a:r>
              <a:rPr lang="ru-RU" dirty="0" smtClean="0">
                <a:latin typeface="Times New Roman" panose="02020603050405020304" pitchFamily="18" charset="0"/>
                <a:cs typeface="Times New Roman" panose="02020603050405020304" pitchFamily="18" charset="0"/>
              </a:rPr>
              <a:t>	20</a:t>
            </a:r>
            <a:r>
              <a:rPr lang="ru-RU" dirty="0">
                <a:latin typeface="Times New Roman" panose="02020603050405020304" pitchFamily="18" charset="0"/>
                <a:cs typeface="Times New Roman" panose="02020603050405020304" pitchFamily="18" charset="0"/>
              </a:rPr>
              <a:t>) Дмитрий </a:t>
            </a:r>
            <a:r>
              <a:rPr lang="ru-RU" dirty="0" err="1">
                <a:latin typeface="Times New Roman" panose="02020603050405020304" pitchFamily="18" charset="0"/>
                <a:cs typeface="Times New Roman" panose="02020603050405020304" pitchFamily="18" charset="0"/>
              </a:rPr>
              <a:t>Емец</a:t>
            </a:r>
            <a:r>
              <a:rPr lang="ru-RU" dirty="0">
                <a:latin typeface="Times New Roman" panose="02020603050405020304" pitchFamily="18" charset="0"/>
                <a:cs typeface="Times New Roman" panose="02020603050405020304" pitchFamily="18" charset="0"/>
              </a:rPr>
              <a:t> «Приключения домовят».</a:t>
            </a:r>
          </a:p>
          <a:p>
            <a:pPr marL="68580" indent="0" algn="just">
              <a:buNone/>
            </a:pPr>
            <a:r>
              <a:rPr lang="ru-RU" dirty="0" smtClean="0">
                <a:latin typeface="Times New Roman" panose="02020603050405020304" pitchFamily="18" charset="0"/>
                <a:cs typeface="Times New Roman" panose="02020603050405020304" pitchFamily="18" charset="0"/>
              </a:rPr>
              <a:t>	21</a:t>
            </a:r>
            <a:r>
              <a:rPr lang="ru-RU" dirty="0">
                <a:latin typeface="Times New Roman" panose="02020603050405020304" pitchFamily="18" charset="0"/>
                <a:cs typeface="Times New Roman" panose="02020603050405020304" pitchFamily="18" charset="0"/>
              </a:rPr>
              <a:t>) Сергей Михалков «Праздник непослушания».</a:t>
            </a:r>
          </a:p>
        </p:txBody>
      </p:sp>
      <p:sp>
        <p:nvSpPr>
          <p:cNvPr id="4" name="TextBox 3"/>
          <p:cNvSpPr txBox="1"/>
          <p:nvPr/>
        </p:nvSpPr>
        <p:spPr>
          <a:xfrm>
            <a:off x="4618346" y="0"/>
            <a:ext cx="3528392" cy="646331"/>
          </a:xfrm>
          <a:prstGeom prst="rect">
            <a:avLst/>
          </a:prstGeom>
          <a:noFill/>
        </p:spPr>
        <p:txBody>
          <a:bodyPr wrap="square" rtlCol="0">
            <a:spAutoFit/>
          </a:bodyPr>
          <a:lstStyle/>
          <a:p>
            <a:pPr algn="ctr"/>
            <a:r>
              <a:rPr lang="ru-RU" dirty="0" smtClean="0">
                <a:solidFill>
                  <a:schemeClr val="accent1">
                    <a:lumMod val="20000"/>
                    <a:lumOff val="80000"/>
                  </a:schemeClr>
                </a:solidFill>
                <a:latin typeface="Times New Roman" panose="02020603050405020304" pitchFamily="18" charset="0"/>
                <a:cs typeface="Times New Roman" panose="02020603050405020304" pitchFamily="18" charset="0"/>
              </a:rPr>
              <a:t>Список литературы для детей 5-6 лет</a:t>
            </a:r>
            <a:endParaRPr lang="ru-RU" dirty="0">
              <a:solidFill>
                <a:schemeClr val="accent1">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528385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08912" cy="5760640"/>
          </a:xfrm>
        </p:spPr>
        <p:txBody>
          <a:bodyPr>
            <a:normAutofit/>
          </a:bodyPr>
          <a:lstStyle/>
          <a:p>
            <a:pPr marL="68580" indent="0" algn="just">
              <a:buNone/>
            </a:pPr>
            <a:r>
              <a:rPr lang="ru-RU" dirty="0" smtClean="0">
                <a:latin typeface="Times New Roman" panose="02020603050405020304" pitchFamily="18" charset="0"/>
                <a:cs typeface="Times New Roman" panose="02020603050405020304" pitchFamily="18" charset="0"/>
              </a:rPr>
              <a:t>	Верьте </a:t>
            </a:r>
            <a:r>
              <a:rPr lang="ru-RU" dirty="0">
                <a:latin typeface="Times New Roman" panose="02020603050405020304" pitchFamily="18" charset="0"/>
                <a:cs typeface="Times New Roman" panose="02020603050405020304" pitchFamily="18" charset="0"/>
              </a:rPr>
              <a:t>в силы ребенка!</a:t>
            </a:r>
          </a:p>
          <a:p>
            <a:pPr marL="68580" indent="0" algn="just">
              <a:buNone/>
            </a:pPr>
            <a:r>
              <a:rPr lang="ru-RU" dirty="0" smtClean="0">
                <a:latin typeface="Times New Roman" panose="02020603050405020304" pitchFamily="18" charset="0"/>
                <a:cs typeface="Times New Roman" panose="02020603050405020304" pitchFamily="18" charset="0"/>
              </a:rPr>
              <a:t>	Обучайте </a:t>
            </a:r>
            <a:r>
              <a:rPr lang="ru-RU" dirty="0">
                <a:latin typeface="Times New Roman" panose="02020603050405020304" pitchFamily="18" charset="0"/>
                <a:cs typeface="Times New Roman" panose="02020603050405020304" pitchFamily="18" charset="0"/>
              </a:rPr>
              <a:t>в игре!</a:t>
            </a:r>
          </a:p>
          <a:p>
            <a:pPr marL="68580" indent="0" algn="just">
              <a:buNone/>
            </a:pPr>
            <a:r>
              <a:rPr lang="ru-RU" dirty="0" smtClean="0">
                <a:latin typeface="Times New Roman" panose="02020603050405020304" pitchFamily="18" charset="0"/>
                <a:cs typeface="Times New Roman" panose="02020603050405020304" pitchFamily="18" charset="0"/>
              </a:rPr>
              <a:t>	Умейте </a:t>
            </a:r>
            <a:r>
              <a:rPr lang="ru-RU" dirty="0">
                <a:latin typeface="Times New Roman" panose="02020603050405020304" pitchFamily="18" charset="0"/>
                <a:cs typeface="Times New Roman" panose="02020603050405020304" pitchFamily="18" charset="0"/>
              </a:rPr>
              <a:t>выслушать ребенка.</a:t>
            </a:r>
          </a:p>
          <a:p>
            <a:pPr marL="68580" indent="0" algn="just">
              <a:buNone/>
            </a:pPr>
            <a:r>
              <a:rPr lang="ru-RU" dirty="0" smtClean="0">
                <a:latin typeface="Times New Roman" panose="02020603050405020304" pitchFamily="18" charset="0"/>
                <a:cs typeface="Times New Roman" panose="02020603050405020304" pitchFamily="18" charset="0"/>
              </a:rPr>
              <a:t>	Следите </a:t>
            </a:r>
            <a:r>
              <a:rPr lang="ru-RU" dirty="0">
                <a:latin typeface="Times New Roman" panose="02020603050405020304" pitchFamily="18" charset="0"/>
                <a:cs typeface="Times New Roman" panose="02020603050405020304" pitchFamily="18" charset="0"/>
              </a:rPr>
              <a:t>за звукопроизношением ребенка в бытовой речи, ненавязчиво поправляя его. Лишь постоянное наблюдение за речью ребенка способствует успешной и быстрой автоматизации звуков.</a:t>
            </a:r>
          </a:p>
          <a:p>
            <a:pPr marL="68580" indent="0" algn="just">
              <a:buNone/>
            </a:pPr>
            <a:r>
              <a:rPr lang="ru-RU" dirty="0" smtClean="0">
                <a:latin typeface="Times New Roman" panose="02020603050405020304" pitchFamily="18" charset="0"/>
                <a:cs typeface="Times New Roman" panose="02020603050405020304" pitchFamily="18" charset="0"/>
              </a:rPr>
              <a:t>	Уделять </a:t>
            </a:r>
            <a:r>
              <a:rPr lang="ru-RU" dirty="0">
                <a:latin typeface="Times New Roman" panose="02020603050405020304" pitchFamily="18" charset="0"/>
                <a:cs typeface="Times New Roman" panose="02020603050405020304" pitchFamily="18" charset="0"/>
              </a:rPr>
              <a:t>постоянное внимание собственной речи, так как высказывания взрослых являются образцом для правильного, а зачастую неправильного развития лексической, грамматической сторон детской речи.</a:t>
            </a:r>
          </a:p>
          <a:p>
            <a:pPr marL="68580" indent="0" algn="just">
              <a:buNone/>
            </a:pPr>
            <a:r>
              <a:rPr lang="ru-RU" dirty="0" smtClean="0">
                <a:latin typeface="Times New Roman" panose="02020603050405020304" pitchFamily="18" charset="0"/>
                <a:cs typeface="Times New Roman" panose="02020603050405020304" pitchFamily="18" charset="0"/>
              </a:rPr>
              <a:t>	И </a:t>
            </a:r>
            <a:r>
              <a:rPr lang="ru-RU" dirty="0">
                <a:latin typeface="Times New Roman" panose="02020603050405020304" pitchFamily="18" charset="0"/>
                <a:cs typeface="Times New Roman" panose="02020603050405020304" pitchFamily="18" charset="0"/>
              </a:rPr>
              <a:t>самое главное – как можно чаще хвалите вашего ребенка, даже за небольшие успехи!</a:t>
            </a:r>
          </a:p>
          <a:p>
            <a:pPr algn="just"/>
            <a:endParaRPr lang="ru-RU" dirty="0">
              <a:latin typeface="Times New Roman" panose="02020603050405020304" pitchFamily="18" charset="0"/>
              <a:cs typeface="Times New Roman" panose="02020603050405020304" pitchFamily="18" charset="0"/>
            </a:endParaRPr>
          </a:p>
        </p:txBody>
      </p:sp>
      <p:sp>
        <p:nvSpPr>
          <p:cNvPr id="5" name="TextBox 4"/>
          <p:cNvSpPr txBox="1"/>
          <p:nvPr/>
        </p:nvSpPr>
        <p:spPr>
          <a:xfrm>
            <a:off x="4618346" y="0"/>
            <a:ext cx="3528392" cy="369332"/>
          </a:xfrm>
          <a:prstGeom prst="rect">
            <a:avLst/>
          </a:prstGeom>
          <a:noFill/>
        </p:spPr>
        <p:txBody>
          <a:bodyPr wrap="square" rtlCol="0">
            <a:spAutoFit/>
          </a:bodyPr>
          <a:lstStyle/>
          <a:p>
            <a:pPr algn="ctr"/>
            <a:r>
              <a:rPr lang="ru-RU" b="1" dirty="0" smtClean="0">
                <a:solidFill>
                  <a:schemeClr val="accent1">
                    <a:lumMod val="20000"/>
                    <a:lumOff val="80000"/>
                  </a:schemeClr>
                </a:solidFill>
                <a:latin typeface="Times New Roman" panose="02020603050405020304" pitchFamily="18" charset="0"/>
                <a:cs typeface="Times New Roman" panose="02020603050405020304" pitchFamily="18" charset="0"/>
              </a:rPr>
              <a:t>Родители</a:t>
            </a:r>
            <a:r>
              <a:rPr lang="ru-RU" dirty="0" smtClean="0">
                <a:solidFill>
                  <a:schemeClr val="accent1">
                    <a:lumMod val="20000"/>
                    <a:lumOff val="80000"/>
                  </a:schemeClr>
                </a:solidFill>
                <a:latin typeface="Times New Roman" panose="02020603050405020304" pitchFamily="18" charset="0"/>
                <a:cs typeface="Times New Roman" panose="02020603050405020304" pitchFamily="18" charset="0"/>
              </a:rPr>
              <a:t>:</a:t>
            </a:r>
            <a:endParaRPr lang="ru-RU" dirty="0">
              <a:solidFill>
                <a:schemeClr val="accent1">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25887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08912" cy="5832648"/>
          </a:xfrm>
        </p:spPr>
        <p:txBody>
          <a:bodyPr>
            <a:normAutofit/>
          </a:bodyPr>
          <a:lstStyle/>
          <a:p>
            <a:pPr marL="68580" indent="0" algn="just">
              <a:buNone/>
            </a:pPr>
            <a:r>
              <a:rPr lang="ru-RU" dirty="0" smtClean="0">
                <a:latin typeface="Times New Roman" panose="02020603050405020304" pitchFamily="18" charset="0"/>
                <a:cs typeface="Times New Roman" panose="02020603050405020304" pitchFamily="18" charset="0"/>
              </a:rPr>
              <a:t>	Речь </a:t>
            </a:r>
            <a:r>
              <a:rPr lang="ru-RU" dirty="0">
                <a:latin typeface="Times New Roman" panose="02020603050405020304" pitchFamily="18" charset="0"/>
                <a:cs typeface="Times New Roman" panose="02020603050405020304" pitchFamily="18" charset="0"/>
              </a:rPr>
              <a:t>ребенка формируется под влиянием речи взрослых!</a:t>
            </a:r>
          </a:p>
          <a:p>
            <a:pPr marL="68580" indent="0" algn="just">
              <a:buNone/>
            </a:pPr>
            <a:r>
              <a:rPr lang="ru-RU" dirty="0" smtClean="0">
                <a:latin typeface="Times New Roman" panose="02020603050405020304" pitchFamily="18" charset="0"/>
                <a:cs typeface="Times New Roman" panose="02020603050405020304" pitchFamily="18" charset="0"/>
              </a:rPr>
              <a:t>	Дети </a:t>
            </a:r>
            <a:r>
              <a:rPr lang="ru-RU" dirty="0">
                <a:latin typeface="Times New Roman" panose="02020603050405020304" pitchFamily="18" charset="0"/>
                <a:cs typeface="Times New Roman" panose="02020603050405020304" pitchFamily="18" charset="0"/>
              </a:rPr>
              <a:t>возраста 5-6 лет очень любознательны, самостоятельны и активны в освоении природной деятельности. В связи с этим значительно увеличиваются их речевые возможности, расширяется словарный запас, речь становится грамматически оформленной. Чтобы ребенок своевременно и качественно овладел устной речью, необходимо, чтобы он</a:t>
            </a:r>
            <a:r>
              <a:rPr lang="ru-RU" dirty="0" smtClean="0">
                <a:latin typeface="Times New Roman" panose="02020603050405020304" pitchFamily="18" charset="0"/>
                <a:cs typeface="Times New Roman" panose="02020603050405020304" pitchFamily="18" charset="0"/>
              </a:rPr>
              <a:t>, как </a:t>
            </a:r>
            <a:r>
              <a:rPr lang="ru-RU" dirty="0">
                <a:latin typeface="Times New Roman" panose="02020603050405020304" pitchFamily="18" charset="0"/>
                <a:cs typeface="Times New Roman" panose="02020603050405020304" pitchFamily="18" charset="0"/>
              </a:rPr>
              <a:t>можно чаще вступал в контакт со взрослыми и сверстниками.</a:t>
            </a:r>
          </a:p>
          <a:p>
            <a:pPr marL="68580" indent="0" algn="just">
              <a:buNone/>
            </a:pPr>
            <a:r>
              <a:rPr lang="ru-RU" dirty="0" smtClean="0">
                <a:latin typeface="Times New Roman" panose="02020603050405020304" pitchFamily="18" charset="0"/>
                <a:cs typeface="Times New Roman" panose="02020603050405020304" pitchFamily="18" charset="0"/>
              </a:rPr>
              <a:t>	Расширение </a:t>
            </a:r>
            <a:r>
              <a:rPr lang="ru-RU" dirty="0">
                <a:latin typeface="Times New Roman" panose="02020603050405020304" pitchFamily="18" charset="0"/>
                <a:cs typeface="Times New Roman" panose="02020603050405020304" pitchFamily="18" charset="0"/>
              </a:rPr>
              <a:t>словаря происходит одновременно с ознакомлением детей с окружающей действительностью, с формированием отношения к окружающему.</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079881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0780" y="697118"/>
            <a:ext cx="8205676" cy="5828226"/>
          </a:xfrm>
        </p:spPr>
        <p:txBody>
          <a:bodyPr>
            <a:normAutofit/>
          </a:bodyPr>
          <a:lstStyle/>
          <a:p>
            <a:pPr marL="68580" indent="0" algn="just">
              <a:buNone/>
            </a:pPr>
            <a:r>
              <a:rPr lang="ru-RU" dirty="0" smtClean="0">
                <a:latin typeface="Times New Roman" panose="02020603050405020304" pitchFamily="18" charset="0"/>
                <a:cs typeface="Times New Roman" panose="02020603050405020304" pitchFamily="18" charset="0"/>
              </a:rPr>
              <a:t>	Различают </a:t>
            </a:r>
            <a:r>
              <a:rPr lang="ru-RU" dirty="0">
                <a:latin typeface="Times New Roman" panose="02020603050405020304" pitchFamily="18" charset="0"/>
                <a:cs typeface="Times New Roman" panose="02020603050405020304" pitchFamily="18" charset="0"/>
              </a:rPr>
              <a:t>активный и пассивный словарь. Пассивный словарь - это слова, которые ребенок понимает, знает, но не использует. Активный словарь - это слова, которые ребенок не только понимает, но и употребляет в своей речи. Активный словарь пятилетнего ребенка к концу года должен насчитывать около 3000 слов. Пассивный словарь больше активного. Вы можете проверить своего ребенка. Предложите ему пересказать сказку, рассказать о каком-либо событии, составить рассказ по картинке</a:t>
            </a:r>
            <a:r>
              <a:rPr lang="ru-RU" dirty="0" smtClean="0">
                <a:latin typeface="Times New Roman" panose="02020603050405020304" pitchFamily="18" charset="0"/>
                <a:cs typeface="Times New Roman" panose="02020603050405020304" pitchFamily="18" charset="0"/>
              </a:rPr>
              <a:t>, а </a:t>
            </a:r>
            <a:r>
              <a:rPr lang="ru-RU" dirty="0">
                <a:latin typeface="Times New Roman" panose="02020603050405020304" pitchFamily="18" charset="0"/>
                <a:cs typeface="Times New Roman" panose="02020603050405020304" pitchFamily="18" charset="0"/>
              </a:rPr>
              <a:t>затем проанализировать: как близко к тексту ребёнок передал содержание, использовал ли прилагательные, часто ли затруднялся в выборе слов.</a:t>
            </a:r>
          </a:p>
        </p:txBody>
      </p:sp>
    </p:spTree>
    <p:extLst>
      <p:ext uri="{BB962C8B-B14F-4D97-AF65-F5344CB8AC3E}">
        <p14:creationId xmlns:p14="http://schemas.microsoft.com/office/powerpoint/2010/main" xmlns="" val="4228382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08912" cy="5832648"/>
          </a:xfrm>
        </p:spPr>
        <p:txBody>
          <a:bodyPr>
            <a:normAutofit/>
          </a:bodyPr>
          <a:lstStyle/>
          <a:p>
            <a:pPr algn="just"/>
            <a:r>
              <a:rPr lang="ru-RU" dirty="0" smtClean="0">
                <a:latin typeface="Times New Roman" panose="02020603050405020304" pitchFamily="18" charset="0"/>
                <a:cs typeface="Times New Roman" panose="02020603050405020304" pitchFamily="18" charset="0"/>
              </a:rPr>
              <a:t>развивающие, настольные игры;</a:t>
            </a:r>
          </a:p>
          <a:p>
            <a:pPr algn="just"/>
            <a:r>
              <a:rPr lang="ru-RU" dirty="0" smtClean="0">
                <a:latin typeface="Times New Roman" panose="02020603050405020304" pitchFamily="18" charset="0"/>
                <a:cs typeface="Times New Roman" panose="02020603050405020304" pitchFamily="18" charset="0"/>
              </a:rPr>
              <a:t>подвижные </a:t>
            </a:r>
            <a:r>
              <a:rPr lang="ru-RU" dirty="0">
                <a:latin typeface="Times New Roman" panose="02020603050405020304" pitchFamily="18" charset="0"/>
                <a:cs typeface="Times New Roman" panose="02020603050405020304" pitchFamily="18" charset="0"/>
              </a:rPr>
              <a:t>игры с текстом;</a:t>
            </a:r>
          </a:p>
          <a:p>
            <a:pPr algn="just"/>
            <a:r>
              <a:rPr lang="ru-RU" dirty="0">
                <a:latin typeface="Times New Roman" panose="02020603050405020304" pitchFamily="18" charset="0"/>
                <a:cs typeface="Times New Roman" panose="02020603050405020304" pitchFamily="18" charset="0"/>
              </a:rPr>
              <a:t>сюжетно-ролевые игры;</a:t>
            </a:r>
          </a:p>
          <a:p>
            <a:pPr algn="just"/>
            <a:r>
              <a:rPr lang="ru-RU" dirty="0">
                <a:latin typeface="Times New Roman" panose="02020603050405020304" pitchFamily="18" charset="0"/>
                <a:cs typeface="Times New Roman" panose="02020603050405020304" pitchFamily="18" charset="0"/>
              </a:rPr>
              <a:t>драматизация сказок;</a:t>
            </a:r>
          </a:p>
          <a:p>
            <a:pPr algn="just"/>
            <a:r>
              <a:rPr lang="ru-RU" dirty="0">
                <a:latin typeface="Times New Roman" panose="02020603050405020304" pitchFamily="18" charset="0"/>
                <a:cs typeface="Times New Roman" panose="02020603050405020304" pitchFamily="18" charset="0"/>
              </a:rPr>
              <a:t>игровые упражнения;</a:t>
            </a:r>
          </a:p>
          <a:p>
            <a:pPr algn="just"/>
            <a:r>
              <a:rPr lang="ru-RU" dirty="0">
                <a:latin typeface="Times New Roman" panose="02020603050405020304" pitchFamily="18" charset="0"/>
                <a:cs typeface="Times New Roman" panose="02020603050405020304" pitchFamily="18" charset="0"/>
              </a:rPr>
              <a:t>чтение художественной литературы;</a:t>
            </a:r>
          </a:p>
          <a:p>
            <a:pPr algn="just"/>
            <a:r>
              <a:rPr lang="ru-RU" dirty="0">
                <a:latin typeface="Times New Roman" panose="02020603050405020304" pitchFamily="18" charset="0"/>
                <a:cs typeface="Times New Roman" panose="02020603050405020304" pitchFamily="18" charset="0"/>
              </a:rPr>
              <a:t>рассказывание сказок с участием детей;</a:t>
            </a:r>
          </a:p>
          <a:p>
            <a:pPr algn="just"/>
            <a:r>
              <a:rPr lang="ru-RU" dirty="0">
                <a:latin typeface="Times New Roman" panose="02020603050405020304" pitchFamily="18" charset="0"/>
                <a:cs typeface="Times New Roman" panose="02020603050405020304" pitchFamily="18" charset="0"/>
              </a:rPr>
              <a:t>заучивание стихотворений;</a:t>
            </a:r>
          </a:p>
          <a:p>
            <a:pPr algn="just"/>
            <a:r>
              <a:rPr lang="ru-RU" dirty="0">
                <a:latin typeface="Times New Roman" panose="02020603050405020304" pitchFamily="18" charset="0"/>
                <a:cs typeface="Times New Roman" panose="02020603050405020304" pitchFamily="18" charset="0"/>
              </a:rPr>
              <a:t>беседы после рассматривания картин, иллюстраций.</a:t>
            </a:r>
          </a:p>
          <a:p>
            <a:pPr algn="just"/>
            <a:endParaRPr lang="ru-RU" dirty="0">
              <a:latin typeface="Times New Roman" panose="02020603050405020304" pitchFamily="18" charset="0"/>
              <a:cs typeface="Times New Roman" panose="02020603050405020304" pitchFamily="18" charset="0"/>
            </a:endParaRPr>
          </a:p>
        </p:txBody>
      </p:sp>
      <p:sp>
        <p:nvSpPr>
          <p:cNvPr id="2" name="TextBox 1"/>
          <p:cNvSpPr txBox="1"/>
          <p:nvPr/>
        </p:nvSpPr>
        <p:spPr>
          <a:xfrm>
            <a:off x="4618346" y="0"/>
            <a:ext cx="3528392" cy="646331"/>
          </a:xfrm>
          <a:prstGeom prst="rect">
            <a:avLst/>
          </a:prstGeom>
          <a:noFill/>
        </p:spPr>
        <p:txBody>
          <a:bodyPr wrap="square" rtlCol="0">
            <a:spAutoFit/>
          </a:bodyPr>
          <a:lstStyle/>
          <a:p>
            <a:pPr algn="ctr"/>
            <a:r>
              <a:rPr lang="ru-RU" dirty="0" smtClean="0">
                <a:solidFill>
                  <a:schemeClr val="accent1">
                    <a:lumMod val="20000"/>
                    <a:lumOff val="80000"/>
                  </a:schemeClr>
                </a:solidFill>
                <a:latin typeface="Times New Roman" panose="02020603050405020304" pitchFamily="18" charset="0"/>
                <a:cs typeface="Times New Roman" panose="02020603050405020304" pitchFamily="18" charset="0"/>
              </a:rPr>
              <a:t>Методы для обогащения словаря детей:</a:t>
            </a:r>
          </a:p>
        </p:txBody>
      </p:sp>
    </p:spTree>
    <p:extLst>
      <p:ext uri="{BB962C8B-B14F-4D97-AF65-F5344CB8AC3E}">
        <p14:creationId xmlns:p14="http://schemas.microsoft.com/office/powerpoint/2010/main" xmlns="" val="2831018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08912" cy="5832648"/>
          </a:xfrm>
        </p:spPr>
        <p:txBody>
          <a:bodyPr>
            <a:normAutofit/>
          </a:bodyPr>
          <a:lstStyle/>
          <a:p>
            <a:pPr marL="68580" indent="0" algn="just">
              <a:buNone/>
            </a:pPr>
            <a:r>
              <a:rPr lang="ru-RU" dirty="0" smtClean="0">
                <a:latin typeface="Times New Roman" panose="02020603050405020304" pitchFamily="18" charset="0"/>
                <a:cs typeface="Times New Roman" panose="02020603050405020304" pitchFamily="18" charset="0"/>
              </a:rPr>
              <a:t>	Если </a:t>
            </a:r>
            <a:r>
              <a:rPr lang="ru-RU" dirty="0">
                <a:latin typeface="Times New Roman" panose="02020603050405020304" pitchFamily="18" charset="0"/>
                <a:cs typeface="Times New Roman" panose="02020603050405020304" pitchFamily="18" charset="0"/>
              </a:rPr>
              <a:t>вы заметили, что у вашего ребенка есть проблемы с речью, как можно быстрее обратитесь за помощью к специалистам. Если вы будете уделять больше ребенку в дошкольном возрасте, тем меньше вам придется помогать ему в школе. Но нужно помнить, что обучение дошкольника - это, прежде всего интересная и увлекательная игра. Вы можете проводить речевые игры, которые не требуют дополнительного времени.</a:t>
            </a:r>
          </a:p>
          <a:p>
            <a:pPr marL="68580" indent="0" algn="just">
              <a:buNone/>
            </a:pPr>
            <a:r>
              <a:rPr lang="ru-RU" dirty="0" smtClean="0">
                <a:latin typeface="Times New Roman" panose="02020603050405020304" pitchFamily="18" charset="0"/>
                <a:cs typeface="Times New Roman" panose="02020603050405020304" pitchFamily="18" charset="0"/>
              </a:rPr>
              <a:t>	По </a:t>
            </a:r>
            <a:r>
              <a:rPr lang="ru-RU" dirty="0">
                <a:latin typeface="Times New Roman" panose="02020603050405020304" pitchFamily="18" charset="0"/>
                <a:cs typeface="Times New Roman" panose="02020603050405020304" pitchFamily="18" charset="0"/>
              </a:rPr>
              <a:t>дороге в детский сад предложите ребенку поделиться наблюдениями, касающимися погоды, подобрать как можно больше слов, описывающих деревья.</a:t>
            </a:r>
          </a:p>
          <a:p>
            <a:pPr marL="68580" indent="0" algn="just">
              <a:buNone/>
            </a:pPr>
            <a:r>
              <a:rPr lang="ru-RU" dirty="0" smtClean="0">
                <a:latin typeface="Times New Roman" panose="02020603050405020304" pitchFamily="18" charset="0"/>
                <a:cs typeface="Times New Roman" panose="02020603050405020304" pitchFamily="18" charset="0"/>
              </a:rPr>
              <a:t>	Дома </a:t>
            </a:r>
            <a:r>
              <a:rPr lang="ru-RU" dirty="0">
                <a:latin typeface="Times New Roman" panose="02020603050405020304" pitchFamily="18" charset="0"/>
                <a:cs typeface="Times New Roman" panose="02020603050405020304" pitchFamily="18" charset="0"/>
              </a:rPr>
              <a:t>на кухне спросите ребенка, какие продукты нужны, чтобы сварить борщ, суп, сделать салат, окрошку, какие продукты необходимо купить в магазине, какие приборы-помощники есть у вас на кухне.</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31018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646332"/>
            <a:ext cx="8136904" cy="5807004"/>
          </a:xfrm>
        </p:spPr>
        <p:txBody>
          <a:bodyPr>
            <a:normAutofit/>
          </a:bodyPr>
          <a:lstStyle/>
          <a:p>
            <a:pPr marL="68580" indent="0" algn="just">
              <a:buNone/>
            </a:pPr>
            <a:r>
              <a:rPr lang="ru-RU" dirty="0" smtClean="0">
                <a:latin typeface="Times New Roman" panose="02020603050405020304" pitchFamily="18" charset="0"/>
                <a:cs typeface="Times New Roman" panose="02020603050405020304" pitchFamily="18" charset="0"/>
              </a:rPr>
              <a:t>	1</a:t>
            </a:r>
            <a:r>
              <a:rPr lang="ru-RU" dirty="0">
                <a:latin typeface="Times New Roman" panose="02020603050405020304" pitchFamily="18" charset="0"/>
                <a:cs typeface="Times New Roman" panose="02020603050405020304" pitchFamily="18" charset="0"/>
              </a:rPr>
              <a:t>. Подбираем синонимы. Назовите любое слово (например, «веселый»)и спросите ребенка: «Как можно назвать по-другому?» (радостный, в хорошем настроении). Если ребенок затрудняется с ответом</a:t>
            </a:r>
            <a:r>
              <a:rPr lang="ru-RU" dirty="0" smtClean="0">
                <a:latin typeface="Times New Roman" panose="02020603050405020304" pitchFamily="18" charset="0"/>
                <a:cs typeface="Times New Roman" panose="02020603050405020304" pitchFamily="18" charset="0"/>
              </a:rPr>
              <a:t>, лучше </a:t>
            </a:r>
            <a:r>
              <a:rPr lang="ru-RU" dirty="0">
                <a:latin typeface="Times New Roman" panose="02020603050405020304" pitchFamily="18" charset="0"/>
                <a:cs typeface="Times New Roman" panose="02020603050405020304" pitchFamily="18" charset="0"/>
              </a:rPr>
              <a:t>подскажите</a:t>
            </a:r>
            <a:r>
              <a:rPr lang="ru-RU" dirty="0" smtClean="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2. Подбираем антонимы. Назовите слово и попросите сказать противоположное по смыслу. Таким образом тренируйте существительные, прилагательные, глаголы и другие части речи (например, холод – жара, легкий-тяжелый, открыли-закрыли).</a:t>
            </a:r>
            <a:endParaRPr lang="ru-RU"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618346" y="0"/>
            <a:ext cx="3528392" cy="646331"/>
          </a:xfrm>
          <a:prstGeom prst="rect">
            <a:avLst/>
          </a:prstGeom>
          <a:noFill/>
        </p:spPr>
        <p:txBody>
          <a:bodyPr wrap="square" rtlCol="0">
            <a:spAutoFit/>
          </a:bodyPr>
          <a:lstStyle/>
          <a:p>
            <a:pPr algn="ctr"/>
            <a:r>
              <a:rPr lang="ru-RU" dirty="0" smtClean="0">
                <a:solidFill>
                  <a:schemeClr val="accent1">
                    <a:lumMod val="20000"/>
                    <a:lumOff val="80000"/>
                  </a:schemeClr>
                </a:solidFill>
                <a:latin typeface="Times New Roman" panose="02020603050405020304" pitchFamily="18" charset="0"/>
                <a:cs typeface="Times New Roman" panose="02020603050405020304" pitchFamily="18" charset="0"/>
              </a:rPr>
              <a:t>Развиваем речь ребёнка при помощи игровых моментов:</a:t>
            </a:r>
            <a:endParaRPr lang="ru-RU" dirty="0">
              <a:solidFill>
                <a:schemeClr val="accent1">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31018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677285"/>
            <a:ext cx="8208912" cy="5832648"/>
          </a:xfrm>
        </p:spPr>
        <p:txBody>
          <a:bodyPr>
            <a:normAutofit/>
          </a:bodyPr>
          <a:lstStyle/>
          <a:p>
            <a:pPr marL="68580" indent="0" algn="just">
              <a:buNone/>
            </a:pPr>
            <a:r>
              <a:rPr lang="ru-RU" dirty="0" smtClean="0">
                <a:latin typeface="Times New Roman" panose="02020603050405020304" pitchFamily="18" charset="0"/>
                <a:cs typeface="Times New Roman" panose="02020603050405020304" pitchFamily="18" charset="0"/>
              </a:rPr>
              <a:t>	3</a:t>
            </a:r>
            <a:r>
              <a:rPr lang="ru-RU" dirty="0">
                <a:latin typeface="Times New Roman" panose="02020603050405020304" pitchFamily="18" charset="0"/>
                <a:cs typeface="Times New Roman" panose="02020603050405020304" pitchFamily="18" charset="0"/>
              </a:rPr>
              <a:t>. Классифицируем предметы по определенным признакам. Спросите каким бывает, например, шкаф (большой, прямоугольный, деревянный, белый, вместительный, широкий, узкий, зеркальный). Попросите назвать предметы, которые могут быть сладкими (конфета, фрукт, вата, сон). Часто дети 5-6 лет в речи используют обобщающие слова (например, цветок вместо тюльпана, тренируйте ребенка точно определять предмет (например, ель, тополь вместо «дерево»)</a:t>
            </a:r>
          </a:p>
          <a:p>
            <a:pPr marL="68580" indent="0" algn="just">
              <a:buNone/>
            </a:pPr>
            <a:r>
              <a:rPr lang="ru-RU" dirty="0" smtClean="0">
                <a:latin typeface="Times New Roman" panose="02020603050405020304" pitchFamily="18" charset="0"/>
                <a:cs typeface="Times New Roman" panose="02020603050405020304" pitchFamily="18" charset="0"/>
              </a:rPr>
              <a:t>	4</a:t>
            </a:r>
            <a:r>
              <a:rPr lang="ru-RU" dirty="0">
                <a:latin typeface="Times New Roman" panose="02020603050405020304" pitchFamily="18" charset="0"/>
                <a:cs typeface="Times New Roman" panose="02020603050405020304" pitchFamily="18" charset="0"/>
              </a:rPr>
              <a:t>. «Угадай-ка». Вы называете признаки предмета, а задача ребенка- угадать, что вы загадали. Например, круглый, большой, полосатый, зеленый, съедобный, вкусный – «арбуз»</a:t>
            </a:r>
          </a:p>
          <a:p>
            <a:pPr algn="just"/>
            <a:endParaRPr lang="ru-RU" dirty="0">
              <a:latin typeface="Times New Roman" panose="02020603050405020304" pitchFamily="18" charset="0"/>
              <a:cs typeface="Times New Roman" panose="02020603050405020304" pitchFamily="18" charset="0"/>
            </a:endParaRPr>
          </a:p>
        </p:txBody>
      </p:sp>
      <p:sp>
        <p:nvSpPr>
          <p:cNvPr id="5" name="TextBox 4"/>
          <p:cNvSpPr txBox="1"/>
          <p:nvPr/>
        </p:nvSpPr>
        <p:spPr>
          <a:xfrm>
            <a:off x="4618346" y="0"/>
            <a:ext cx="3528392" cy="646331"/>
          </a:xfrm>
          <a:prstGeom prst="rect">
            <a:avLst/>
          </a:prstGeom>
          <a:noFill/>
        </p:spPr>
        <p:txBody>
          <a:bodyPr wrap="square" rtlCol="0">
            <a:spAutoFit/>
          </a:bodyPr>
          <a:lstStyle/>
          <a:p>
            <a:pPr algn="ctr"/>
            <a:r>
              <a:rPr lang="ru-RU" dirty="0" smtClean="0">
                <a:solidFill>
                  <a:schemeClr val="accent1">
                    <a:lumMod val="20000"/>
                    <a:lumOff val="80000"/>
                  </a:schemeClr>
                </a:solidFill>
                <a:latin typeface="Times New Roman" panose="02020603050405020304" pitchFamily="18" charset="0"/>
                <a:cs typeface="Times New Roman" panose="02020603050405020304" pitchFamily="18" charset="0"/>
              </a:rPr>
              <a:t>Развиваем речь ребёнка при помощи игровых моментов:</a:t>
            </a:r>
            <a:endParaRPr lang="ru-RU" dirty="0">
              <a:solidFill>
                <a:schemeClr val="accent1">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3101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46332"/>
            <a:ext cx="8208912" cy="5807004"/>
          </a:xfrm>
        </p:spPr>
        <p:txBody>
          <a:bodyPr>
            <a:normAutofit/>
          </a:bodyPr>
          <a:lstStyle/>
          <a:p>
            <a:pPr marL="68580" indent="0" algn="just">
              <a:buNone/>
            </a:pPr>
            <a:r>
              <a:rPr lang="ru-RU" dirty="0" smtClean="0">
                <a:latin typeface="Times New Roman" panose="02020603050405020304" pitchFamily="18" charset="0"/>
                <a:cs typeface="Times New Roman" panose="02020603050405020304" pitchFamily="18" charset="0"/>
              </a:rPr>
              <a:t>	5</a:t>
            </a:r>
            <a:r>
              <a:rPr lang="ru-RU" dirty="0">
                <a:latin typeface="Times New Roman" panose="02020603050405020304" pitchFamily="18" charset="0"/>
                <a:cs typeface="Times New Roman" panose="02020603050405020304" pitchFamily="18" charset="0"/>
              </a:rPr>
              <a:t>. Упражнения на грамматику (правильное склонение существительных по числам, падежам, сравнение, применение предлогов).Вы говорите: «У меня одно яблоко, а на столе…»,ребенок продолжает: «много яблок» —запоминаем склонение по числам. Или «вот диван, мы с тобой сидим на… (диване, а сейчас кот подошел к… (дивану)» — запоминаем склонение по падежам.</a:t>
            </a:r>
          </a:p>
          <a:p>
            <a:pPr marL="68580" indent="0" algn="just">
              <a:buNone/>
            </a:pPr>
            <a:r>
              <a:rPr lang="ru-RU" dirty="0" smtClean="0">
                <a:latin typeface="Times New Roman" panose="02020603050405020304" pitchFamily="18" charset="0"/>
                <a:cs typeface="Times New Roman" panose="02020603050405020304" pitchFamily="18" charset="0"/>
              </a:rPr>
              <a:t>	6</a:t>
            </a:r>
            <a:r>
              <a:rPr lang="ru-RU" dirty="0">
                <a:latin typeface="Times New Roman" panose="02020603050405020304" pitchFamily="18" charset="0"/>
                <a:cs typeface="Times New Roman" panose="02020603050405020304" pitchFamily="18" charset="0"/>
              </a:rPr>
              <a:t>. Составь предложение из слов. Попросите ребенка составить предложение из предложенных слов. Например, груша, лежать, стол – «груша лежит на столе».</a:t>
            </a:r>
          </a:p>
          <a:p>
            <a:pPr algn="just"/>
            <a:endParaRPr lang="ru-RU"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618346" y="0"/>
            <a:ext cx="3528392" cy="646331"/>
          </a:xfrm>
          <a:prstGeom prst="rect">
            <a:avLst/>
          </a:prstGeom>
          <a:noFill/>
        </p:spPr>
        <p:txBody>
          <a:bodyPr wrap="square" rtlCol="0">
            <a:spAutoFit/>
          </a:bodyPr>
          <a:lstStyle/>
          <a:p>
            <a:pPr algn="ctr"/>
            <a:r>
              <a:rPr lang="ru-RU" dirty="0" smtClean="0">
                <a:solidFill>
                  <a:schemeClr val="accent1">
                    <a:lumMod val="20000"/>
                    <a:lumOff val="80000"/>
                  </a:schemeClr>
                </a:solidFill>
                <a:latin typeface="Times New Roman" panose="02020603050405020304" pitchFamily="18" charset="0"/>
                <a:cs typeface="Times New Roman" panose="02020603050405020304" pitchFamily="18" charset="0"/>
              </a:rPr>
              <a:t>Развиваем речь ребёнка при помощи игровых моментов:</a:t>
            </a:r>
            <a:endParaRPr lang="ru-RU" dirty="0">
              <a:solidFill>
                <a:schemeClr val="accent1">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831018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08912" cy="5832648"/>
          </a:xfrm>
        </p:spPr>
        <p:txBody>
          <a:bodyPr>
            <a:normAutofit fontScale="85000" lnSpcReduction="10000"/>
          </a:bodyPr>
          <a:lstStyle/>
          <a:p>
            <a:pPr marL="68580" indent="0" algn="just">
              <a:buNone/>
            </a:pPr>
            <a:r>
              <a:rPr lang="ru-RU" dirty="0" smtClean="0">
                <a:latin typeface="Times New Roman" panose="02020603050405020304" pitchFamily="18" charset="0"/>
                <a:cs typeface="Times New Roman" panose="02020603050405020304" pitchFamily="18" charset="0"/>
              </a:rPr>
              <a:t>	7</a:t>
            </a:r>
            <a:r>
              <a:rPr lang="ru-RU" dirty="0">
                <a:latin typeface="Times New Roman" panose="02020603050405020304" pitchFamily="18" charset="0"/>
                <a:cs typeface="Times New Roman" panose="02020603050405020304" pitchFamily="18" charset="0"/>
              </a:rPr>
              <a:t>. Обогащаем речь с помощью детской литературы, пословиц и поговорок. Одно из самых эффективных средств для развития речи- это чтение литературы, загадки, </a:t>
            </a:r>
            <a:r>
              <a:rPr lang="ru-RU" dirty="0" err="1" smtClean="0">
                <a:latin typeface="Times New Roman" panose="02020603050405020304" pitchFamily="18" charset="0"/>
                <a:cs typeface="Times New Roman" panose="02020603050405020304" pitchFamily="18" charset="0"/>
              </a:rPr>
              <a:t>потешки</a:t>
            </a:r>
            <a:r>
              <a:rPr lang="ru-RU" dirty="0">
                <a:latin typeface="Times New Roman" panose="02020603050405020304" pitchFamily="18" charset="0"/>
                <a:cs typeface="Times New Roman" panose="02020603050405020304" pitchFamily="18" charset="0"/>
              </a:rPr>
              <a:t>, стихи, пословицы и </a:t>
            </a:r>
            <a:r>
              <a:rPr lang="ru-RU" dirty="0" err="1">
                <a:latin typeface="Times New Roman" panose="02020603050405020304" pitchFamily="18" charset="0"/>
                <a:cs typeface="Times New Roman" panose="02020603050405020304" pitchFamily="18" charset="0"/>
              </a:rPr>
              <a:t>поговороки</a:t>
            </a:r>
            <a:r>
              <a:rPr lang="ru-RU" dirty="0">
                <a:latin typeface="Times New Roman" panose="02020603050405020304" pitchFamily="18" charset="0"/>
                <a:cs typeface="Times New Roman" panose="02020603050405020304" pitchFamily="18" charset="0"/>
              </a:rPr>
              <a:t>.</a:t>
            </a:r>
          </a:p>
          <a:p>
            <a:pPr marL="68580" indent="0" algn="just">
              <a:buNone/>
            </a:pPr>
            <a:r>
              <a:rPr lang="ru-RU" dirty="0" smtClean="0">
                <a:latin typeface="Times New Roman" panose="02020603050405020304" pitchFamily="18" charset="0"/>
                <a:cs typeface="Times New Roman" panose="02020603050405020304" pitchFamily="18" charset="0"/>
              </a:rPr>
              <a:t>	8</a:t>
            </a:r>
            <a:r>
              <a:rPr lang="ru-RU" dirty="0">
                <a:latin typeface="Times New Roman" panose="02020603050405020304" pitchFamily="18" charset="0"/>
                <a:cs typeface="Times New Roman" panose="02020603050405020304" pitchFamily="18" charset="0"/>
              </a:rPr>
              <a:t>. «Назови лишнее слово</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marL="68580" indent="0" algn="just">
              <a:buNone/>
            </a:pPr>
            <a:r>
              <a:rPr lang="ru-RU" dirty="0" smtClean="0">
                <a:latin typeface="Times New Roman" panose="02020603050405020304" pitchFamily="18" charset="0"/>
                <a:cs typeface="Times New Roman" panose="02020603050405020304" pitchFamily="18" charset="0"/>
              </a:rPr>
              <a:t>	Родитель</a:t>
            </a:r>
            <a:r>
              <a:rPr lang="ru-RU" dirty="0">
                <a:latin typeface="Times New Roman" panose="02020603050405020304" pitchFamily="18" charset="0"/>
                <a:cs typeface="Times New Roman" panose="02020603050405020304" pitchFamily="18" charset="0"/>
              </a:rPr>
              <a:t> называет слова и предлагает ребенку назвать «лишнее» слово, а затем объяснить, почему это слово «лишнее». </a:t>
            </a:r>
            <a:r>
              <a:rPr lang="ru-RU" dirty="0" smtClean="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Лишнее</a:t>
            </a:r>
            <a:r>
              <a:rPr lang="ru-RU" dirty="0" smtClean="0">
                <a:latin typeface="Times New Roman" panose="02020603050405020304" pitchFamily="18" charset="0"/>
                <a:cs typeface="Times New Roman" panose="02020603050405020304" pitchFamily="18" charset="0"/>
              </a:rPr>
              <a:t>» слово </a:t>
            </a:r>
            <a:r>
              <a:rPr lang="ru-RU" dirty="0">
                <a:latin typeface="Times New Roman" panose="02020603050405020304" pitchFamily="18" charset="0"/>
                <a:cs typeface="Times New Roman" panose="02020603050405020304" pitchFamily="18" charset="0"/>
              </a:rPr>
              <a:t>среди имен существительных:</a:t>
            </a:r>
          </a:p>
          <a:p>
            <a:pPr algn="just"/>
            <a:r>
              <a:rPr lang="ru-RU" dirty="0">
                <a:latin typeface="Times New Roman" panose="02020603050405020304" pitchFamily="18" charset="0"/>
                <a:cs typeface="Times New Roman" panose="02020603050405020304" pitchFamily="18" charset="0"/>
              </a:rPr>
              <a:t>кукла, песок, юла, ведерко, мяч;</a:t>
            </a:r>
          </a:p>
          <a:p>
            <a:pPr algn="just"/>
            <a:r>
              <a:rPr lang="ru-RU" dirty="0">
                <a:latin typeface="Times New Roman" panose="02020603050405020304" pitchFamily="18" charset="0"/>
                <a:cs typeface="Times New Roman" panose="02020603050405020304" pitchFamily="18" charset="0"/>
              </a:rPr>
              <a:t>стол, шкаф, ковер, кресло, диван;</a:t>
            </a:r>
          </a:p>
          <a:p>
            <a:pPr algn="just"/>
            <a:r>
              <a:rPr lang="ru-RU" dirty="0">
                <a:latin typeface="Times New Roman" panose="02020603050405020304" pitchFamily="18" charset="0"/>
                <a:cs typeface="Times New Roman" panose="02020603050405020304" pitchFamily="18" charset="0"/>
              </a:rPr>
              <a:t>пальто, шапка, шарф, сапоги, шляпа;</a:t>
            </a:r>
          </a:p>
          <a:p>
            <a:pPr algn="just"/>
            <a:r>
              <a:rPr lang="ru-RU" dirty="0">
                <a:latin typeface="Times New Roman" panose="02020603050405020304" pitchFamily="18" charset="0"/>
                <a:cs typeface="Times New Roman" panose="02020603050405020304" pitchFamily="18" charset="0"/>
              </a:rPr>
              <a:t>слива, яблоко, помидор, абрикос, груша;</a:t>
            </a:r>
          </a:p>
          <a:p>
            <a:pPr algn="just"/>
            <a:r>
              <a:rPr lang="ru-RU" dirty="0">
                <a:latin typeface="Times New Roman" panose="02020603050405020304" pitchFamily="18" charset="0"/>
                <a:cs typeface="Times New Roman" panose="02020603050405020304" pitchFamily="18" charset="0"/>
              </a:rPr>
              <a:t>волк, собака, рысь, лиса, заяц;</a:t>
            </a:r>
          </a:p>
          <a:p>
            <a:pPr algn="just"/>
            <a:r>
              <a:rPr lang="ru-RU" dirty="0">
                <a:latin typeface="Times New Roman" panose="02020603050405020304" pitchFamily="18" charset="0"/>
                <a:cs typeface="Times New Roman" panose="02020603050405020304" pitchFamily="18" charset="0"/>
              </a:rPr>
              <a:t>лошадь, корова, олень, баран, свинья;</a:t>
            </a:r>
          </a:p>
          <a:p>
            <a:pPr algn="just"/>
            <a:r>
              <a:rPr lang="ru-RU" dirty="0">
                <a:latin typeface="Times New Roman" panose="02020603050405020304" pitchFamily="18" charset="0"/>
                <a:cs typeface="Times New Roman" panose="02020603050405020304" pitchFamily="18" charset="0"/>
              </a:rPr>
              <a:t>роза, тюльпан, фасоль, василек, мак.</a:t>
            </a:r>
          </a:p>
          <a:p>
            <a:pPr marL="68580" indent="0" algn="just">
              <a:buNone/>
            </a:pP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Лишнее</a:t>
            </a:r>
            <a:r>
              <a:rPr lang="ru-RU" dirty="0" smtClean="0">
                <a:latin typeface="Times New Roman" panose="02020603050405020304" pitchFamily="18" charset="0"/>
                <a:cs typeface="Times New Roman" panose="02020603050405020304" pitchFamily="18" charset="0"/>
              </a:rPr>
              <a:t>» слово </a:t>
            </a:r>
            <a:r>
              <a:rPr lang="ru-RU" dirty="0">
                <a:latin typeface="Times New Roman" panose="02020603050405020304" pitchFamily="18" charset="0"/>
                <a:cs typeface="Times New Roman" panose="02020603050405020304" pitchFamily="18" charset="0"/>
              </a:rPr>
              <a:t>среди имен прилагательных:</a:t>
            </a:r>
          </a:p>
          <a:p>
            <a:pPr algn="just"/>
            <a:r>
              <a:rPr lang="ru-RU" dirty="0">
                <a:latin typeface="Times New Roman" panose="02020603050405020304" pitchFamily="18" charset="0"/>
                <a:cs typeface="Times New Roman" panose="02020603050405020304" pitchFamily="18" charset="0"/>
              </a:rPr>
              <a:t>грустный, печальный, унылый, глубокий;</a:t>
            </a:r>
          </a:p>
          <a:p>
            <a:pPr algn="just"/>
            <a:r>
              <a:rPr lang="ru-RU" dirty="0">
                <a:latin typeface="Times New Roman" panose="02020603050405020304" pitchFamily="18" charset="0"/>
                <a:cs typeface="Times New Roman" panose="02020603050405020304" pitchFamily="18" charset="0"/>
              </a:rPr>
              <a:t>храбрый, звонкий, смелый, отважный;</a:t>
            </a:r>
          </a:p>
          <a:p>
            <a:pPr algn="just"/>
            <a:r>
              <a:rPr lang="ru-RU" dirty="0">
                <a:latin typeface="Times New Roman" panose="02020603050405020304" pitchFamily="18" charset="0"/>
                <a:cs typeface="Times New Roman" panose="02020603050405020304" pitchFamily="18" charset="0"/>
              </a:rPr>
              <a:t>желтый, красный, сильный, зеленый.</a:t>
            </a:r>
          </a:p>
          <a:p>
            <a:pPr algn="just"/>
            <a:endParaRPr lang="ru-RU" dirty="0">
              <a:latin typeface="Times New Roman" panose="02020603050405020304" pitchFamily="18" charset="0"/>
              <a:cs typeface="Times New Roman" panose="02020603050405020304" pitchFamily="18" charset="0"/>
            </a:endParaRPr>
          </a:p>
        </p:txBody>
      </p:sp>
      <p:sp>
        <p:nvSpPr>
          <p:cNvPr id="4" name="TextBox 3"/>
          <p:cNvSpPr txBox="1"/>
          <p:nvPr/>
        </p:nvSpPr>
        <p:spPr>
          <a:xfrm>
            <a:off x="4618346" y="0"/>
            <a:ext cx="3528392" cy="646331"/>
          </a:xfrm>
          <a:prstGeom prst="rect">
            <a:avLst/>
          </a:prstGeom>
          <a:noFill/>
        </p:spPr>
        <p:txBody>
          <a:bodyPr wrap="square" rtlCol="0">
            <a:spAutoFit/>
          </a:bodyPr>
          <a:lstStyle/>
          <a:p>
            <a:pPr algn="ctr"/>
            <a:r>
              <a:rPr lang="ru-RU" dirty="0" smtClean="0">
                <a:solidFill>
                  <a:schemeClr val="accent1">
                    <a:lumMod val="20000"/>
                    <a:lumOff val="80000"/>
                  </a:schemeClr>
                </a:solidFill>
                <a:latin typeface="Times New Roman" panose="02020603050405020304" pitchFamily="18" charset="0"/>
                <a:cs typeface="Times New Roman" panose="02020603050405020304" pitchFamily="18" charset="0"/>
              </a:rPr>
              <a:t>Развиваем речь ребёнка при помощи игровых моментов:</a:t>
            </a:r>
            <a:endParaRPr lang="ru-RU" dirty="0">
              <a:solidFill>
                <a:schemeClr val="accent1">
                  <a:lumMod val="20000"/>
                  <a:lumOff val="8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529661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14</TotalTime>
  <Words>77</Words>
  <Application>Microsoft Office PowerPoint</Application>
  <PresentationFormat>Экран (4:3)</PresentationFormat>
  <Paragraphs>96</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Остин</vt:lpstr>
      <vt:lpstr>Консультация для родителей по развитию речи в старшей группе</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Консультация для родителей по развитию речи в старшей группе</dc:title>
  <dc:creator>Dom</dc:creator>
  <cp:lastModifiedBy>Буева</cp:lastModifiedBy>
  <cp:revision>3</cp:revision>
  <dcterms:created xsi:type="dcterms:W3CDTF">2020-06-25T07:36:08Z</dcterms:created>
  <dcterms:modified xsi:type="dcterms:W3CDTF">2020-06-30T10:43:54Z</dcterms:modified>
</cp:coreProperties>
</file>