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 id="264" r:id="rId11"/>
    <p:sldId id="263" r:id="rId12"/>
    <p:sldId id="271"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34"/>
            <a:ext cx="9144000" cy="6856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ctrTitle"/>
          </p:nvPr>
        </p:nvSpPr>
        <p:spPr/>
        <p:txBody>
          <a:bodyPr>
            <a:normAutofit fontScale="90000"/>
          </a:bodyPr>
          <a:lstStyle/>
          <a:p>
            <a:r>
              <a:rPr lang="ru-RU" b="1" dirty="0">
                <a:latin typeface="Arial" panose="020B0604020202020204" pitchFamily="34" charset="0"/>
                <a:cs typeface="Arial" panose="020B0604020202020204" pitchFamily="34" charset="0"/>
              </a:rPr>
              <a:t>Как хитро приучить ребенка убирать за собой игрушки</a:t>
            </a:r>
          </a:p>
        </p:txBody>
      </p:sp>
      <p:sp>
        <p:nvSpPr>
          <p:cNvPr id="3" name="Подзаголовок 2"/>
          <p:cNvSpPr>
            <a:spLocks noGrp="1"/>
          </p:cNvSpPr>
          <p:nvPr>
            <p:ph type="subTitle" idx="1"/>
          </p:nvPr>
        </p:nvSpPr>
        <p:spPr>
          <a:xfrm>
            <a:off x="2267744" y="4797152"/>
            <a:ext cx="6400800" cy="1752600"/>
          </a:xfrm>
        </p:spPr>
        <p:txBody>
          <a:bodyPr>
            <a:normAutofit/>
          </a:bodyPr>
          <a:lstStyle/>
          <a:p>
            <a:pPr algn="r"/>
            <a:r>
              <a:rPr lang="ru-RU" sz="2400" dirty="0" smtClean="0">
                <a:solidFill>
                  <a:schemeClr val="tx1"/>
                </a:solidFill>
                <a:latin typeface="Arial" panose="020B0604020202020204" pitchFamily="34" charset="0"/>
                <a:cs typeface="Arial" panose="020B0604020202020204" pitchFamily="34" charset="0"/>
              </a:rPr>
              <a:t>Подготовил воспитатель</a:t>
            </a:r>
          </a:p>
          <a:p>
            <a:pPr algn="r"/>
            <a:r>
              <a:rPr lang="ru-RU" sz="2400" dirty="0" smtClean="0">
                <a:solidFill>
                  <a:schemeClr val="tx1"/>
                </a:solidFill>
                <a:latin typeface="Arial" panose="020B0604020202020204" pitchFamily="34" charset="0"/>
                <a:cs typeface="Arial" panose="020B0604020202020204" pitchFamily="34" charset="0"/>
              </a:rPr>
              <a:t>2 </a:t>
            </a:r>
            <a:r>
              <a:rPr lang="ru-RU" sz="2400" dirty="0" smtClean="0">
                <a:solidFill>
                  <a:schemeClr val="tx1"/>
                </a:solidFill>
                <a:latin typeface="Arial" panose="020B0604020202020204" pitchFamily="34" charset="0"/>
                <a:cs typeface="Arial" panose="020B0604020202020204" pitchFamily="34" charset="0"/>
              </a:rPr>
              <a:t>младшей группы</a:t>
            </a:r>
          </a:p>
          <a:p>
            <a:pPr algn="r"/>
            <a:r>
              <a:rPr lang="ru-RU" sz="2400" dirty="0" smtClean="0">
                <a:solidFill>
                  <a:schemeClr val="tx1"/>
                </a:solidFill>
                <a:latin typeface="Arial" panose="020B0604020202020204" pitchFamily="34" charset="0"/>
                <a:cs typeface="Arial" panose="020B0604020202020204" pitchFamily="34" charset="0"/>
              </a:rPr>
              <a:t>Фетисова Жанна Юрьевна</a:t>
            </a:r>
            <a:endParaRPr lang="ru-RU" sz="2400"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285720" y="764704"/>
            <a:ext cx="8501122" cy="707886"/>
          </a:xfrm>
          <a:prstGeom prst="rect">
            <a:avLst/>
          </a:prstGeom>
          <a:noFill/>
        </p:spPr>
        <p:txBody>
          <a:bodyPr wrap="square" rtlCol="0">
            <a:spAutoFit/>
          </a:bodyPr>
          <a:lstStyle/>
          <a:p>
            <a:pPr algn="ctr"/>
            <a:r>
              <a:rPr lang="ru-RU" sz="2000" dirty="0" smtClean="0">
                <a:latin typeface="Arial" panose="020B0604020202020204" pitchFamily="34" charset="0"/>
                <a:cs typeface="Arial" panose="020B0604020202020204" pitchFamily="34" charset="0"/>
              </a:rPr>
              <a:t>Муниципальное казенное дошкольное </a:t>
            </a:r>
            <a:r>
              <a:rPr lang="ru-RU" sz="2000" dirty="0" smtClean="0">
                <a:latin typeface="Arial" panose="020B0604020202020204" pitchFamily="34" charset="0"/>
                <a:cs typeface="Arial" panose="020B0604020202020204" pitchFamily="34" charset="0"/>
              </a:rPr>
              <a:t>образовательное учреждение </a:t>
            </a:r>
            <a:r>
              <a:rPr lang="ru-RU" sz="2000" dirty="0" smtClean="0">
                <a:latin typeface="Arial" panose="020B0604020202020204" pitchFamily="34" charset="0"/>
                <a:cs typeface="Arial" panose="020B0604020202020204" pitchFamily="34" charset="0"/>
              </a:rPr>
              <a:t>«Детский сад №3 п.Теплое»</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087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smtClean="0">
                <a:latin typeface="Arial" panose="020B0604020202020204" pitchFamily="34" charset="0"/>
                <a:cs typeface="Arial" panose="020B0604020202020204" pitchFamily="34" charset="0"/>
              </a:rPr>
              <a:t>Полезные советы:</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7544" y="1268760"/>
            <a:ext cx="8219256" cy="4857403"/>
          </a:xfrm>
        </p:spPr>
        <p:txBody>
          <a:bodyPr>
            <a:normAutofit lnSpcReduction="10000"/>
          </a:bodyPr>
          <a:lstStyle/>
          <a:p>
            <a:pPr>
              <a:buFont typeface="Arial"/>
              <a:buChar char="•"/>
            </a:pPr>
            <a:r>
              <a:rPr lang="ru-RU" dirty="0">
                <a:solidFill>
                  <a:srgbClr val="000000"/>
                </a:solidFill>
                <a:latin typeface="Arial"/>
              </a:rPr>
              <a:t>Приучайте малыша к порядку с раннего детства. Тогда к четырем годам у него уже выработается стойкая привычка.</a:t>
            </a:r>
          </a:p>
          <a:p>
            <a:pPr>
              <a:buFont typeface="Arial"/>
              <a:buChar char="•"/>
            </a:pPr>
            <a:endParaRPr lang="ru-RU" dirty="0" smtClean="0">
              <a:solidFill>
                <a:srgbClr val="000000"/>
              </a:solidFill>
              <a:latin typeface="Arial"/>
            </a:endParaRPr>
          </a:p>
          <a:p>
            <a:pPr>
              <a:buFont typeface="Arial"/>
              <a:buChar char="•"/>
            </a:pPr>
            <a:r>
              <a:rPr lang="ru-RU" dirty="0" smtClean="0">
                <a:solidFill>
                  <a:srgbClr val="000000"/>
                </a:solidFill>
                <a:latin typeface="Arial"/>
              </a:rPr>
              <a:t>Чтобы </a:t>
            </a:r>
            <a:r>
              <a:rPr lang="ru-RU" dirty="0">
                <a:solidFill>
                  <a:srgbClr val="000000"/>
                </a:solidFill>
                <a:latin typeface="Arial"/>
              </a:rPr>
              <a:t>ребенку было легче наводить порядок, регулируйте количество игрушек. Спрячьте часть их в дальний ящик и периодически меняйте местами. Вовремя избавляйтесь от ломаных, ненужных и неинтересных.</a:t>
            </a:r>
          </a:p>
          <a:p>
            <a:pPr marL="0" indent="0">
              <a:buNone/>
            </a:pPr>
            <a:endParaRPr lang="ru-RU" dirty="0"/>
          </a:p>
        </p:txBody>
      </p:sp>
    </p:spTree>
    <p:extLst>
      <p:ext uri="{BB962C8B-B14F-4D97-AF65-F5344CB8AC3E}">
        <p14:creationId xmlns:p14="http://schemas.microsoft.com/office/powerpoint/2010/main" xmlns="" val="88696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539552" y="548680"/>
            <a:ext cx="8064896" cy="5976664"/>
          </a:xfrm>
        </p:spPr>
        <p:txBody>
          <a:bodyPr>
            <a:normAutofit fontScale="85000" lnSpcReduction="20000"/>
          </a:bodyPr>
          <a:lstStyle/>
          <a:p>
            <a:pPr>
              <a:buFont typeface="Arial"/>
              <a:buChar char="•"/>
            </a:pPr>
            <a:r>
              <a:rPr lang="ru-RU" dirty="0">
                <a:solidFill>
                  <a:srgbClr val="000000"/>
                </a:solidFill>
                <a:latin typeface="Arial" panose="020B0604020202020204" pitchFamily="34" charset="0"/>
                <a:cs typeface="Arial" panose="020B0604020202020204" pitchFamily="34" charset="0"/>
              </a:rPr>
              <a:t>Не забывайте хвалить. Порой достаточно одной лишь похвалы родителя, чтобы у крохи выработалось стремление поддерживать порядок.</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a:buFont typeface="Arial"/>
              <a:buChar char="•"/>
            </a:pPr>
            <a:r>
              <a:rPr lang="ru-RU" dirty="0" smtClean="0">
                <a:solidFill>
                  <a:srgbClr val="000000"/>
                </a:solidFill>
                <a:latin typeface="Arial" panose="020B0604020202020204" pitchFamily="34" charset="0"/>
                <a:cs typeface="Arial" panose="020B0604020202020204" pitchFamily="34" charset="0"/>
              </a:rPr>
              <a:t>Выбирайте </a:t>
            </a:r>
            <a:r>
              <a:rPr lang="ru-RU" dirty="0">
                <a:solidFill>
                  <a:srgbClr val="000000"/>
                </a:solidFill>
                <a:latin typeface="Arial" panose="020B0604020202020204" pitchFamily="34" charset="0"/>
                <a:cs typeface="Arial" panose="020B0604020202020204" pitchFamily="34" charset="0"/>
              </a:rPr>
              <a:t>время на уборку до того, как малыш устанет, захочет спать и начнет капризничать.</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a:buFont typeface="Arial"/>
              <a:buChar char="•"/>
            </a:pPr>
            <a:r>
              <a:rPr lang="ru-RU" dirty="0" smtClean="0">
                <a:solidFill>
                  <a:srgbClr val="000000"/>
                </a:solidFill>
                <a:latin typeface="Arial" panose="020B0604020202020204" pitchFamily="34" charset="0"/>
                <a:cs typeface="Arial" panose="020B0604020202020204" pitchFamily="34" charset="0"/>
              </a:rPr>
              <a:t>С </a:t>
            </a:r>
            <a:r>
              <a:rPr lang="ru-RU" dirty="0">
                <a:solidFill>
                  <a:srgbClr val="000000"/>
                </a:solidFill>
                <a:latin typeface="Arial" panose="020B0604020202020204" pitchFamily="34" charset="0"/>
                <a:cs typeface="Arial" panose="020B0604020202020204" pitchFamily="34" charset="0"/>
              </a:rPr>
              <a:t>раннего возраста поддерживайте стремление маленького человека помогать взрослым. Пусть вас не пугает разбитая посуда и пролитый чай. И ни в коем случае за это не ругайте. Ведь он старался, убирал. Эта небольшая жертва сполна компенсируется в будущем.</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0806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755576" y="1052736"/>
            <a:ext cx="7848872" cy="5472608"/>
          </a:xfrm>
        </p:spPr>
        <p:txBody>
          <a:bodyPr>
            <a:normAutofit/>
          </a:bodyPr>
          <a:lstStyle/>
          <a:p>
            <a:pPr lvl="0">
              <a:buFont typeface="Arial"/>
              <a:buChar char="•"/>
            </a:pPr>
            <a:r>
              <a:rPr lang="ru-RU" sz="2800" dirty="0">
                <a:solidFill>
                  <a:srgbClr val="000000"/>
                </a:solidFill>
                <a:latin typeface="Arial" panose="020B0604020202020204" pitchFamily="34" charset="0"/>
                <a:cs typeface="Arial" panose="020B0604020202020204" pitchFamily="34" charset="0"/>
              </a:rPr>
              <a:t>Будьте терпеливы. Да, тяжело, да, трудно, но лишь терпением и настойчивостью вы добьетесь положительного результата.</a:t>
            </a:r>
          </a:p>
          <a:p>
            <a:pPr lvl="0">
              <a:buFont typeface="Arial"/>
              <a:buChar char="•"/>
            </a:pPr>
            <a:endParaRPr lang="ru-RU" sz="2800" dirty="0">
              <a:solidFill>
                <a:srgbClr val="000000"/>
              </a:solidFill>
              <a:latin typeface="Arial" panose="020B0604020202020204" pitchFamily="34" charset="0"/>
              <a:cs typeface="Arial" panose="020B0604020202020204" pitchFamily="34" charset="0"/>
            </a:endParaRPr>
          </a:p>
          <a:p>
            <a:pPr lvl="0">
              <a:buFont typeface="Arial"/>
              <a:buChar char="•"/>
            </a:pPr>
            <a:r>
              <a:rPr lang="ru-RU" sz="2800" dirty="0">
                <a:solidFill>
                  <a:srgbClr val="000000"/>
                </a:solidFill>
                <a:latin typeface="Arial" panose="020B0604020202020204" pitchFamily="34" charset="0"/>
                <a:cs typeface="Arial" panose="020B0604020202020204" pitchFamily="34" charset="0"/>
              </a:rPr>
              <a:t>Приучайте постепенно. Маленькой крохе тяжело собрать все игрушки, поэтому мама помогает. Чем взрослее чадо, тем меньше помощь взрослого.</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519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611560" y="548680"/>
            <a:ext cx="7992888" cy="5976664"/>
          </a:xfrm>
        </p:spPr>
        <p:txBody>
          <a:bodyPr>
            <a:normAutofit fontScale="92500" lnSpcReduction="20000"/>
          </a:bodyPr>
          <a:lstStyle/>
          <a:p>
            <a:pPr>
              <a:buFont typeface="Arial"/>
              <a:buChar char="•"/>
            </a:pPr>
            <a:r>
              <a:rPr lang="ru-RU" sz="3000" dirty="0">
                <a:solidFill>
                  <a:srgbClr val="000000"/>
                </a:solidFill>
                <a:latin typeface="Arial"/>
              </a:rPr>
              <a:t>Не приучайте к призам. Привлекать малыша к уборке за вознаграждение можно лишь на начальных порах. В дальнейшем пусть наградой будет сказка, мультфильм, прогулка. В конечном счете основным поощрением станет похвала.</a:t>
            </a:r>
          </a:p>
          <a:p>
            <a:pPr>
              <a:buFont typeface="Arial"/>
              <a:buChar char="•"/>
            </a:pPr>
            <a:endParaRPr lang="ru-RU" sz="3000" dirty="0" smtClean="0">
              <a:solidFill>
                <a:srgbClr val="000000"/>
              </a:solidFill>
              <a:latin typeface="Arial"/>
            </a:endParaRPr>
          </a:p>
          <a:p>
            <a:pPr>
              <a:buFont typeface="Arial"/>
              <a:buChar char="•"/>
            </a:pPr>
            <a:r>
              <a:rPr lang="ru-RU" sz="3000" dirty="0" smtClean="0">
                <a:solidFill>
                  <a:srgbClr val="000000"/>
                </a:solidFill>
                <a:latin typeface="Arial"/>
              </a:rPr>
              <a:t>Не </a:t>
            </a:r>
            <a:r>
              <a:rPr lang="ru-RU" sz="3000" dirty="0">
                <a:solidFill>
                  <a:srgbClr val="000000"/>
                </a:solidFill>
                <a:latin typeface="Arial"/>
              </a:rPr>
              <a:t>требуйте идеальной уборки. Пока ребенок мал, достаточно того, что он разложит все по местам. Со временем начните обращать его внимание на то, что игрушкам не нравится, когда их раскладывают неаккуратно. Конкретно опишите и покажите, как правильно размещать предметы.</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4290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899592" y="1772816"/>
            <a:ext cx="7704856" cy="4752528"/>
          </a:xfrm>
        </p:spPr>
        <p:txBody>
          <a:bodyPr>
            <a:normAutofit/>
          </a:bodyPr>
          <a:lstStyle/>
          <a:p>
            <a:pPr marL="0" indent="0">
              <a:buNone/>
            </a:pPr>
            <a:r>
              <a:rPr lang="ru-RU" b="1" dirty="0">
                <a:latin typeface="Arial" panose="020B0604020202020204" pitchFamily="34" charset="0"/>
                <a:cs typeface="Arial" panose="020B0604020202020204" pitchFamily="34" charset="0"/>
              </a:rPr>
              <a:t>Чего делать нельзя категорически:</a:t>
            </a:r>
          </a:p>
          <a:p>
            <a:pPr marL="0" indent="0">
              <a:buNone/>
            </a:pPr>
            <a:r>
              <a:rPr lang="ru-RU" dirty="0" smtClean="0">
                <a:latin typeface="Arial" panose="020B0604020202020204" pitchFamily="34" charset="0"/>
                <a:cs typeface="Arial" panose="020B0604020202020204" pitchFamily="34" charset="0"/>
              </a:rPr>
              <a:t>-Заставлять</a:t>
            </a:r>
            <a:r>
              <a:rPr lang="ru-RU" dirty="0">
                <a:latin typeface="Arial" panose="020B0604020202020204" pitchFamily="34" charset="0"/>
                <a:cs typeface="Arial" panose="020B0604020202020204" pitchFamily="34" charset="0"/>
              </a:rPr>
              <a:t>.</a:t>
            </a:r>
          </a:p>
          <a:p>
            <a:pPr marL="0" indent="0">
              <a:buNone/>
            </a:pPr>
            <a:r>
              <a:rPr lang="ru-RU" dirty="0" smtClean="0">
                <a:latin typeface="Arial" panose="020B0604020202020204" pitchFamily="34" charset="0"/>
                <a:cs typeface="Arial" panose="020B0604020202020204" pitchFamily="34" charset="0"/>
              </a:rPr>
              <a:t>-Кричать</a:t>
            </a:r>
            <a:r>
              <a:rPr lang="ru-RU" dirty="0">
                <a:latin typeface="Arial" panose="020B0604020202020204" pitchFamily="34" charset="0"/>
                <a:cs typeface="Arial" panose="020B0604020202020204" pitchFamily="34" charset="0"/>
              </a:rPr>
              <a:t>.</a:t>
            </a:r>
          </a:p>
          <a:p>
            <a:pPr marL="0" indent="0">
              <a:buNone/>
            </a:pPr>
            <a:r>
              <a:rPr lang="ru-RU" dirty="0" smtClean="0">
                <a:latin typeface="Arial" panose="020B0604020202020204" pitchFamily="34" charset="0"/>
                <a:cs typeface="Arial" panose="020B0604020202020204" pitchFamily="34" charset="0"/>
              </a:rPr>
              <a:t>-Делать </a:t>
            </a:r>
            <a:r>
              <a:rPr lang="ru-RU" dirty="0">
                <a:latin typeface="Arial" panose="020B0604020202020204" pitchFamily="34" charset="0"/>
                <a:cs typeface="Arial" panose="020B0604020202020204" pitchFamily="34" charset="0"/>
              </a:rPr>
              <a:t>за ребенка.</a:t>
            </a:r>
          </a:p>
          <a:p>
            <a:pPr marL="0" indent="0">
              <a:buNone/>
            </a:pPr>
            <a:r>
              <a:rPr lang="ru-RU" dirty="0" smtClean="0">
                <a:latin typeface="Arial" panose="020B0604020202020204" pitchFamily="34" charset="0"/>
                <a:cs typeface="Arial" panose="020B0604020202020204" pitchFamily="34" charset="0"/>
              </a:rPr>
              <a:t>-Оставлять </a:t>
            </a:r>
            <a:r>
              <a:rPr lang="ru-RU" dirty="0">
                <a:latin typeface="Arial" panose="020B0604020202020204" pitchFamily="34" charset="0"/>
                <a:cs typeface="Arial" panose="020B0604020202020204" pitchFamily="34" charset="0"/>
              </a:rPr>
              <a:t>без поощрения — похвалы.</a:t>
            </a:r>
          </a:p>
        </p:txBody>
      </p:sp>
    </p:spTree>
    <p:extLst>
      <p:ext uri="{BB962C8B-B14F-4D97-AF65-F5344CB8AC3E}">
        <p14:creationId xmlns:p14="http://schemas.microsoft.com/office/powerpoint/2010/main" xmlns="" val="7533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683568" y="2060848"/>
            <a:ext cx="8208912" cy="4608512"/>
          </a:xfrm>
        </p:spPr>
        <p:txBody>
          <a:bodyPr>
            <a:normAutofit/>
          </a:bodyPr>
          <a:lstStyle/>
          <a:p>
            <a:pPr marL="0" indent="0">
              <a:buNone/>
            </a:pPr>
            <a:r>
              <a:rPr lang="ru-RU" sz="4000" b="1" dirty="0">
                <a:latin typeface="Arial" panose="020B0604020202020204" pitchFamily="34" charset="0"/>
                <a:cs typeface="Arial" panose="020B0604020202020204" pitchFamily="34" charset="0"/>
              </a:rPr>
              <a:t>Уважаемые родители! Помните: как бы ребенок себя не вел, вы умнее и хитрее его.</a:t>
            </a:r>
          </a:p>
          <a:p>
            <a:pPr marL="0" indent="0">
              <a:buNone/>
            </a:pPr>
            <a:endParaRPr lang="ru-RU"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8852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4000" b="1" dirty="0">
                <a:latin typeface="Arial" panose="020B0604020202020204" pitchFamily="34" charset="0"/>
                <a:cs typeface="Arial" panose="020B0604020202020204" pitchFamily="34" charset="0"/>
              </a:rPr>
              <a:t>Простые правила</a:t>
            </a:r>
          </a:p>
        </p:txBody>
      </p:sp>
      <p:sp>
        <p:nvSpPr>
          <p:cNvPr id="3" name="Объект 2"/>
          <p:cNvSpPr>
            <a:spLocks noGrp="1"/>
          </p:cNvSpPr>
          <p:nvPr>
            <p:ph idx="1"/>
          </p:nvPr>
        </p:nvSpPr>
        <p:spPr>
          <a:xfrm>
            <a:off x="539552" y="1340768"/>
            <a:ext cx="8147248" cy="4785395"/>
          </a:xfrm>
        </p:spPr>
        <p:txBody>
          <a:bodyPr>
            <a:normAutofit fontScale="70000" lnSpcReduction="20000"/>
          </a:bodyPr>
          <a:lstStyle/>
          <a:p>
            <a:pPr marL="0" indent="0">
              <a:buNone/>
            </a:pPr>
            <a:r>
              <a:rPr lang="ru-RU" dirty="0">
                <a:latin typeface="Arial" panose="020B0604020202020204" pitchFamily="34" charset="0"/>
                <a:cs typeface="Arial" panose="020B0604020202020204" pitchFamily="34" charset="0"/>
              </a:rPr>
              <a:t>Как заставить ребенка убирать игрушки? Запомните, никакие методы и приемы не помогут приучить «маленького </a:t>
            </a:r>
            <a:r>
              <a:rPr lang="ru-RU" dirty="0" err="1">
                <a:latin typeface="Arial" panose="020B0604020202020204" pitchFamily="34" charset="0"/>
                <a:cs typeface="Arial" panose="020B0604020202020204" pitchFamily="34" charset="0"/>
              </a:rPr>
              <a:t>неряху</a:t>
            </a:r>
            <a:r>
              <a:rPr lang="ru-RU" dirty="0">
                <a:latin typeface="Arial" panose="020B0604020202020204" pitchFamily="34" charset="0"/>
                <a:cs typeface="Arial" panose="020B0604020202020204" pitchFamily="34" charset="0"/>
              </a:rPr>
              <a:t>» к порядку, если не соблюдаются четыре правила.</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Начни </a:t>
            </a:r>
            <a:r>
              <a:rPr lang="ru-RU" b="1" dirty="0">
                <a:latin typeface="Arial" panose="020B0604020202020204" pitchFamily="34" charset="0"/>
                <a:cs typeface="Arial" panose="020B0604020202020204" pitchFamily="34" charset="0"/>
              </a:rPr>
              <a:t>с себя</a:t>
            </a:r>
          </a:p>
          <a:p>
            <a:pPr marL="0" indent="0">
              <a:buNone/>
            </a:pPr>
            <a:r>
              <a:rPr lang="ru-RU" dirty="0">
                <a:latin typeface="Arial" panose="020B0604020202020204" pitchFamily="34" charset="0"/>
                <a:cs typeface="Arial" panose="020B0604020202020204" pitchFamily="34" charset="0"/>
              </a:rPr>
              <a:t>Дети с ранних лет копируют взрослых. Если родители не убирают одежду в шкаф, книги на полки, оставляют продукты на столе, ребенок будет повторять их поведение. И наоборот.</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Будьте </a:t>
            </a:r>
            <a:r>
              <a:rPr lang="ru-RU" b="1" dirty="0">
                <a:latin typeface="Arial" panose="020B0604020202020204" pitchFamily="34" charset="0"/>
                <a:cs typeface="Arial" panose="020B0604020202020204" pitchFamily="34" charset="0"/>
              </a:rPr>
              <a:t>настойчивы</a:t>
            </a:r>
          </a:p>
          <a:p>
            <a:pPr marL="0" indent="0">
              <a:buNone/>
            </a:pPr>
            <a:r>
              <a:rPr lang="ru-RU" dirty="0">
                <a:latin typeface="Arial" panose="020B0604020202020204" pitchFamily="34" charset="0"/>
                <a:cs typeface="Arial" panose="020B0604020202020204" pitchFamily="34" charset="0"/>
              </a:rPr>
              <a:t>Как бы малыш не отказывался, а убрать за собой придется. Никаких мультфильмов, сладостей и прогулок не будет, пока игрушки не окажутся на местах. Дайте это понять ребенку.</a:t>
            </a:r>
          </a:p>
        </p:txBody>
      </p:sp>
    </p:spTree>
    <p:extLst>
      <p:ext uri="{BB962C8B-B14F-4D97-AF65-F5344CB8AC3E}">
        <p14:creationId xmlns:p14="http://schemas.microsoft.com/office/powerpoint/2010/main" xmlns="" val="269634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539552" y="548680"/>
            <a:ext cx="8147248" cy="5577483"/>
          </a:xfrm>
        </p:spPr>
        <p:txBody>
          <a:bodyPr/>
          <a:lstStyle/>
          <a:p>
            <a:pPr marL="0" indent="0">
              <a:buNone/>
            </a:pPr>
            <a:r>
              <a:rPr lang="ru-RU" sz="2800" b="1" dirty="0" smtClean="0">
                <a:latin typeface="Arial" panose="020B0604020202020204" pitchFamily="34" charset="0"/>
                <a:cs typeface="Arial" panose="020B0604020202020204" pitchFamily="34" charset="0"/>
              </a:rPr>
              <a:t>	Воспитывайте </a:t>
            </a:r>
            <a:r>
              <a:rPr lang="ru-RU" sz="2800" b="1" dirty="0">
                <a:latin typeface="Arial" panose="020B0604020202020204" pitchFamily="34" charset="0"/>
                <a:cs typeface="Arial" panose="020B0604020202020204" pitchFamily="34" charset="0"/>
              </a:rPr>
              <a:t>регулярно</a:t>
            </a:r>
          </a:p>
          <a:p>
            <a:pPr marL="0" indent="0">
              <a:buNone/>
            </a:pPr>
            <a:r>
              <a:rPr lang="ru-RU" sz="2800" dirty="0">
                <a:latin typeface="Arial" panose="020B0604020202020204" pitchFamily="34" charset="0"/>
                <a:cs typeface="Arial" panose="020B0604020202020204" pitchFamily="34" charset="0"/>
              </a:rPr>
              <a:t>Если взялись приучать к порядку, делайте это ежедневно. Воспитывать раз или два в неделю не получится. Результата не будет!</a:t>
            </a:r>
          </a:p>
          <a:p>
            <a:pPr marL="0" indent="0">
              <a:buNone/>
            </a:pPr>
            <a:endParaRPr lang="ru-RU" sz="2800" dirty="0">
              <a:latin typeface="Arial" panose="020B0604020202020204" pitchFamily="34" charset="0"/>
              <a:cs typeface="Arial" panose="020B0604020202020204" pitchFamily="34" charset="0"/>
            </a:endParaRPr>
          </a:p>
          <a:p>
            <a:pPr marL="0" indent="0">
              <a:buNone/>
            </a:pPr>
            <a:r>
              <a:rPr lang="ru-RU" sz="2800" b="1" dirty="0" smtClean="0">
                <a:latin typeface="Arial" panose="020B0604020202020204" pitchFamily="34" charset="0"/>
                <a:cs typeface="Arial" panose="020B0604020202020204" pitchFamily="34" charset="0"/>
              </a:rPr>
              <a:t>	Не </a:t>
            </a:r>
            <a:r>
              <a:rPr lang="ru-RU" sz="2800" b="1" dirty="0">
                <a:latin typeface="Arial" panose="020B0604020202020204" pitchFamily="34" charset="0"/>
                <a:cs typeface="Arial" panose="020B0604020202020204" pitchFamily="34" charset="0"/>
              </a:rPr>
              <a:t>заставляйте, не ругайте и не кричите!</a:t>
            </a:r>
          </a:p>
          <a:p>
            <a:pPr marL="0" indent="0">
              <a:buNone/>
            </a:pPr>
            <a:r>
              <a:rPr lang="ru-RU" sz="2800" dirty="0">
                <a:latin typeface="Arial" panose="020B0604020202020204" pitchFamily="34" charset="0"/>
                <a:cs typeface="Arial" panose="020B0604020202020204" pitchFamily="34" charset="0"/>
              </a:rPr>
              <a:t>Насильственные методы отбивают стремление помогать, а вам ведь нужно его привить.</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114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04664"/>
            <a:ext cx="8219256" cy="1012974"/>
          </a:xfrm>
        </p:spPr>
        <p:txBody>
          <a:bodyPr>
            <a:noAutofit/>
          </a:bodyPr>
          <a:lstStyle/>
          <a:p>
            <a:r>
              <a:rPr lang="ru-RU" sz="3600" b="1" dirty="0">
                <a:latin typeface="Arial" panose="020B0604020202020204" pitchFamily="34" charset="0"/>
                <a:cs typeface="Arial" panose="020B0604020202020204" pitchFamily="34" charset="0"/>
              </a:rPr>
              <a:t>Ребенок не хочет убирать игрушки — что делать?</a:t>
            </a:r>
          </a:p>
        </p:txBody>
      </p:sp>
      <p:sp>
        <p:nvSpPr>
          <p:cNvPr id="3" name="Объект 2"/>
          <p:cNvSpPr>
            <a:spLocks noGrp="1"/>
          </p:cNvSpPr>
          <p:nvPr>
            <p:ph idx="1"/>
          </p:nvPr>
        </p:nvSpPr>
        <p:spPr>
          <a:xfrm>
            <a:off x="395536" y="1484784"/>
            <a:ext cx="8291264" cy="4641379"/>
          </a:xfrm>
        </p:spPr>
        <p:txBody>
          <a:bodyPr>
            <a:noAutofit/>
          </a:bodyPr>
          <a:lstStyle/>
          <a:p>
            <a:pPr marL="0" indent="0">
              <a:buNone/>
            </a:pPr>
            <a:r>
              <a:rPr lang="ru-RU" sz="2000" dirty="0">
                <a:latin typeface="Arial" panose="020B0604020202020204" pitchFamily="34" charset="0"/>
                <a:cs typeface="Arial" panose="020B0604020202020204" pitchFamily="34" charset="0"/>
              </a:rPr>
              <a:t>Как научить ребенка убирать за собой игрушки? Все, что вам понадобится — позитивный настрой. Немногие родители знают, но маленькие дети легко заряжаются положительными эмоциями. А если у крохи приподнятое настроение, с ним легче договориться.</a:t>
            </a:r>
          </a:p>
          <a:p>
            <a:pPr marL="0" indent="0">
              <a:buNone/>
            </a:pPr>
            <a:endParaRPr lang="ru-RU" sz="2000" dirty="0">
              <a:latin typeface="Arial" panose="020B0604020202020204" pitchFamily="34" charset="0"/>
              <a:cs typeface="Arial" panose="020B0604020202020204" pitchFamily="34" charset="0"/>
            </a:endParaRPr>
          </a:p>
          <a:p>
            <a:pPr marL="0" indent="0">
              <a:buNone/>
            </a:pPr>
            <a:r>
              <a:rPr lang="ru-RU" sz="2000" b="1" dirty="0" smtClean="0">
                <a:latin typeface="Arial" panose="020B0604020202020204" pitchFamily="34" charset="0"/>
                <a:cs typeface="Arial" panose="020B0604020202020204" pitchFamily="34" charset="0"/>
              </a:rPr>
              <a:t>	Всех </a:t>
            </a:r>
            <a:r>
              <a:rPr lang="ru-RU" sz="2000" b="1" dirty="0">
                <a:latin typeface="Arial" panose="020B0604020202020204" pitchFamily="34" charset="0"/>
                <a:cs typeface="Arial" panose="020B0604020202020204" pitchFamily="34" charset="0"/>
              </a:rPr>
              <a:t>по домам</a:t>
            </a:r>
          </a:p>
          <a:p>
            <a:pPr marL="0" indent="0">
              <a:buNone/>
            </a:pPr>
            <a:r>
              <a:rPr lang="ru-RU" sz="2000" dirty="0">
                <a:latin typeface="Arial" panose="020B0604020202020204" pitchFamily="34" charset="0"/>
                <a:cs typeface="Arial" panose="020B0604020202020204" pitchFamily="34" charset="0"/>
              </a:rPr>
              <a:t>Придумайте для игрушек домики. Так малышу легче ориентироваться в комнате. Например, куклы будут жить в шкафу, машины в гараже, конструктор в ящике. Еще лучше, если коробки и места хранения плюшевых зверушек превратить в яркие жилища. Ящик для конструктора обклейте цветной бумагой, нарисуйте окошки, смастерите треугольную крышу из картона. Машинам обозначьте гаражи, куклам сшейте мягкие подушечки в домик. Немного творчества — и ваш карапуз окажется в стране игрушек. А здесь есть правило — после игры убирать всех по домам.</a:t>
            </a:r>
          </a:p>
        </p:txBody>
      </p:sp>
    </p:spTree>
    <p:extLst>
      <p:ext uri="{BB962C8B-B14F-4D97-AF65-F5344CB8AC3E}">
        <p14:creationId xmlns:p14="http://schemas.microsoft.com/office/powerpoint/2010/main" xmlns="" val="379813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467544" y="476672"/>
            <a:ext cx="8219256" cy="5649491"/>
          </a:xfrm>
        </p:spPr>
        <p:txBody>
          <a:bodyPr>
            <a:normAutofit fontScale="77500" lnSpcReduction="20000"/>
          </a:bodyPr>
          <a:lstStyle/>
          <a:p>
            <a:pPr marL="400050" lvl="1" indent="0">
              <a:buNone/>
            </a:pPr>
            <a:r>
              <a:rPr lang="ru-RU" b="1" dirty="0">
                <a:latin typeface="Arial" panose="020B0604020202020204" pitchFamily="34" charset="0"/>
                <a:cs typeface="Arial" panose="020B0604020202020204" pitchFamily="34" charset="0"/>
              </a:rPr>
              <a:t>Кто быстрее?</a:t>
            </a:r>
          </a:p>
          <a:p>
            <a:pPr marL="0" indent="0">
              <a:buNone/>
            </a:pPr>
            <a:r>
              <a:rPr lang="ru-RU" dirty="0">
                <a:latin typeface="Arial" panose="020B0604020202020204" pitchFamily="34" charset="0"/>
                <a:cs typeface="Arial" panose="020B0604020202020204" pitchFamily="34" charset="0"/>
              </a:rPr>
              <a:t>Если «капризуля» категорически отказывается наводить порядок, предложите ему соревнование «Кто соберет больше?» или «Кто быстрее?». Понадобятся две коробки для двух участников, или разделите территорию уборки пополам. По команде мама с ребенком начинают собирать игрушки в коробки, или каждый убирает свою территорию. Победителю приз!</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Давай </a:t>
            </a:r>
            <a:r>
              <a:rPr lang="ru-RU" b="1" dirty="0">
                <a:latin typeface="Arial" panose="020B0604020202020204" pitchFamily="34" charset="0"/>
                <a:cs typeface="Arial" panose="020B0604020202020204" pitchFamily="34" charset="0"/>
              </a:rPr>
              <a:t>поиграем</a:t>
            </a:r>
          </a:p>
          <a:p>
            <a:pPr marL="0" indent="0">
              <a:buNone/>
            </a:pPr>
            <a:r>
              <a:rPr lang="ru-RU" dirty="0">
                <a:latin typeface="Arial" panose="020B0604020202020204" pitchFamily="34" charset="0"/>
                <a:cs typeface="Arial" panose="020B0604020202020204" pitchFamily="34" charset="0"/>
              </a:rPr>
              <a:t>Можно предложить малышу игру «Собери по признаку»: мягкие — твердые, большие — маленькие. Мелкие игрушки </a:t>
            </a:r>
            <a:r>
              <a:rPr lang="ru-RU" dirty="0" err="1">
                <a:latin typeface="Arial" panose="020B0604020202020204" pitchFamily="34" charset="0"/>
                <a:cs typeface="Arial" panose="020B0604020202020204" pitchFamily="34" charset="0"/>
              </a:rPr>
              <a:t>гужно</a:t>
            </a:r>
            <a:r>
              <a:rPr lang="ru-RU" dirty="0">
                <a:latin typeface="Arial" panose="020B0604020202020204" pitchFamily="34" charset="0"/>
                <a:cs typeface="Arial" panose="020B0604020202020204" pitchFamily="34" charset="0"/>
              </a:rPr>
              <a:t> сложить в одну коробку, крупные — в другую. Сортировать можно по размеру, по семьям, кто с кем дружит и т.д.</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022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899592" y="820278"/>
            <a:ext cx="7139136" cy="5217443"/>
          </a:xfrm>
        </p:spPr>
        <p:txBody>
          <a:bodyPr/>
          <a:lstStyle/>
          <a:p>
            <a:pPr marL="400050" lvl="1" indent="0">
              <a:buNone/>
            </a:pPr>
            <a:r>
              <a:rPr lang="ru-RU" sz="2400" b="1" dirty="0">
                <a:latin typeface="Arial" panose="020B0604020202020204" pitchFamily="34" charset="0"/>
                <a:cs typeface="Arial" panose="020B0604020202020204" pitchFamily="34" charset="0"/>
              </a:rPr>
              <a:t>Сказочная уборка</a:t>
            </a:r>
          </a:p>
          <a:p>
            <a:pPr marL="0" indent="0">
              <a:buNone/>
            </a:pPr>
            <a:r>
              <a:rPr lang="ru-RU" sz="2800" dirty="0">
                <a:latin typeface="Arial" panose="020B0604020202020204" pitchFamily="34" charset="0"/>
                <a:cs typeface="Arial" panose="020B0604020202020204" pitchFamily="34" charset="0"/>
              </a:rPr>
              <a:t>На помощь маме придут сказочные персонажи. Прикрепите на спину малышки крылышки, и она превратится в фею, которая наводит порядок в сказочной стране. Мальчишкам больше подойдет игрушечный самосвал, ракета-полицейский или робот уборщик. Он будет спасать мир от беспорядка. Заметьте, ребенок при этом не убирает, он играет</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xmlns="" val="243862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611560" y="548680"/>
            <a:ext cx="8075240" cy="5577483"/>
          </a:xfrm>
        </p:spPr>
        <p:txBody>
          <a:bodyPr>
            <a:normAutofit/>
          </a:bodyPr>
          <a:lstStyle/>
          <a:p>
            <a:pPr marL="400050" lvl="1" indent="0">
              <a:buNone/>
            </a:pPr>
            <a:r>
              <a:rPr lang="ru-RU" b="1" dirty="0">
                <a:latin typeface="Arial" panose="020B0604020202020204" pitchFamily="34" charset="0"/>
                <a:cs typeface="Arial" panose="020B0604020202020204" pitchFamily="34" charset="0"/>
              </a:rPr>
              <a:t>Станция игрушек</a:t>
            </a:r>
          </a:p>
          <a:p>
            <a:pPr marL="0" indent="0">
              <a:buNone/>
            </a:pPr>
            <a:r>
              <a:rPr lang="ru-RU" sz="2800" dirty="0">
                <a:latin typeface="Arial" panose="020B0604020202020204" pitchFamily="34" charset="0"/>
                <a:cs typeface="Arial" panose="020B0604020202020204" pitchFamily="34" charset="0"/>
              </a:rPr>
              <a:t>Игра для двоих: малыш — паровоз, мама — диктор. Взрослый оповещает:</a:t>
            </a:r>
          </a:p>
          <a:p>
            <a:pPr marL="0" indent="0">
              <a:buNone/>
            </a:pPr>
            <a:r>
              <a:rPr lang="ru-RU" sz="2800" dirty="0">
                <a:latin typeface="Arial" panose="020B0604020202020204" pitchFamily="34" charset="0"/>
                <a:cs typeface="Arial" panose="020B0604020202020204" pitchFamily="34" charset="0"/>
              </a:rPr>
              <a:t>— Паровоз отправляется со станции «Уборка». Следующая — станция военных.</a:t>
            </a:r>
          </a:p>
          <a:p>
            <a:pPr marL="0" indent="0">
              <a:buNone/>
            </a:pPr>
            <a:r>
              <a:rPr lang="ru-RU" sz="2800" dirty="0">
                <a:latin typeface="Arial" panose="020B0604020202020204" pitchFamily="34" charset="0"/>
                <a:cs typeface="Arial" panose="020B0604020202020204" pitchFamily="34" charset="0"/>
              </a:rPr>
              <a:t>Ребенок собирает игрушечных солдатиков в коробку, едет дальше по комнате. Далее оповещается станция конструкторов, машин, резиновых и плюшевых животных и т.д.</a:t>
            </a:r>
          </a:p>
          <a:p>
            <a:pPr marL="0" indent="0">
              <a:buNone/>
            </a:pPr>
            <a:r>
              <a:rPr lang="ru-RU" sz="2800" dirty="0">
                <a:latin typeface="Arial" panose="020B0604020202020204" pitchFamily="34" charset="0"/>
                <a:cs typeface="Arial" panose="020B0604020202020204" pitchFamily="34" charset="0"/>
              </a:rPr>
              <a:t>После того, как будут собраны все предметы, паровоз может отправиться на заправку топливом — покушать или в гараж — постель.</a:t>
            </a:r>
          </a:p>
        </p:txBody>
      </p:sp>
    </p:spTree>
    <p:extLst>
      <p:ext uri="{BB962C8B-B14F-4D97-AF65-F5344CB8AC3E}">
        <p14:creationId xmlns:p14="http://schemas.microsoft.com/office/powerpoint/2010/main" xmlns="" val="4274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395536" y="676262"/>
            <a:ext cx="8003232" cy="5505475"/>
          </a:xfrm>
        </p:spPr>
        <p:txBody>
          <a:bodyPr>
            <a:normAutofit fontScale="85000" lnSpcReduction="10000"/>
          </a:bodyPr>
          <a:lstStyle/>
          <a:p>
            <a:pPr marL="400050" lvl="1" indent="0">
              <a:buNone/>
            </a:pPr>
            <a:r>
              <a:rPr lang="ru-RU" sz="3300" b="1" dirty="0">
                <a:latin typeface="Arial" panose="020B0604020202020204" pitchFamily="34" charset="0"/>
                <a:cs typeface="Arial" panose="020B0604020202020204" pitchFamily="34" charset="0"/>
              </a:rPr>
              <a:t>Ритуал</a:t>
            </a:r>
          </a:p>
          <a:p>
            <a:pPr marL="0" indent="0">
              <a:buNone/>
            </a:pPr>
            <a:r>
              <a:rPr lang="ru-RU" dirty="0">
                <a:latin typeface="Arial" panose="020B0604020202020204" pitchFamily="34" charset="0"/>
                <a:cs typeface="Arial" panose="020B0604020202020204" pitchFamily="34" charset="0"/>
              </a:rPr>
              <a:t>Один из способов привить положительную привычку ребенку — ввести ритуал «Уборка». «Священная церемония» проводится в определенное время, с привязкой к конкретным режимным моментам. Например, перед прогулкой, обедом, сном. Отправляя спать кукол в домики, машины в гараж, напевайте веселую песенку или колыбельную. На первых порах взрослый просит помощи у малыша. Затем ритуал поддерживают оба — родитель и ребенок. Со временем помощь взрослого сокращается, а «таинство» уборки передается самому младшему.</a:t>
            </a:r>
          </a:p>
        </p:txBody>
      </p:sp>
    </p:spTree>
    <p:extLst>
      <p:ext uri="{BB962C8B-B14F-4D97-AF65-F5344CB8AC3E}">
        <p14:creationId xmlns:p14="http://schemas.microsoft.com/office/powerpoint/2010/main" xmlns="" val="87019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idx="1"/>
          </p:nvPr>
        </p:nvSpPr>
        <p:spPr>
          <a:xfrm>
            <a:off x="570384" y="676262"/>
            <a:ext cx="8003232" cy="5505475"/>
          </a:xfrm>
        </p:spPr>
        <p:txBody>
          <a:bodyPr>
            <a:normAutofit fontScale="77500" lnSpcReduction="20000"/>
          </a:bodyPr>
          <a:lstStyle/>
          <a:p>
            <a:pPr marL="400050" lvl="1" indent="0">
              <a:buNone/>
            </a:pPr>
            <a:r>
              <a:rPr lang="ru-RU" sz="3600" b="1" dirty="0">
                <a:latin typeface="Arial" panose="020B0604020202020204" pitchFamily="34" charset="0"/>
                <a:cs typeface="Arial" panose="020B0604020202020204" pitchFamily="34" charset="0"/>
              </a:rPr>
              <a:t>Хитрая сказка</a:t>
            </a:r>
          </a:p>
          <a:p>
            <a:pPr marL="0" indent="0">
              <a:buNone/>
            </a:pPr>
            <a:r>
              <a:rPr lang="ru-RU" dirty="0">
                <a:latin typeface="Arial" panose="020B0604020202020204" pitchFamily="34" charset="0"/>
                <a:cs typeface="Arial" panose="020B0604020202020204" pitchFamily="34" charset="0"/>
              </a:rPr>
              <a:t>Поведайте крохе рассказ о том, что игрушки расстраиваются, когда про них забывают и не убирают в домики. Обиженные, они уходят в сказочную страну. Когда в очередной раз малыш не уберет игрушки, спрячьте одну или несколько из них. В том числе и самую любимую. Заметив пропажу, ребенок станет искать. Скажите, что она ушла. Вы могли бы написать письмо в сказочную страну и попросить вернуться, но за это необходимо пообещать убирать ее на место.</a:t>
            </a:r>
          </a:p>
          <a:p>
            <a:pPr marL="0" indent="0">
              <a:buNone/>
            </a:pPr>
            <a:r>
              <a:rPr lang="ru-RU" dirty="0">
                <a:latin typeface="Arial" panose="020B0604020202020204" pitchFamily="34" charset="0"/>
                <a:cs typeface="Arial" panose="020B0604020202020204" pitchFamily="34" charset="0"/>
              </a:rPr>
              <a:t>Объявляется генеральная уборка! Включите веселую музыку. Участвуют все жильцы. За каждую такую «</a:t>
            </a:r>
            <a:r>
              <a:rPr lang="ru-RU" dirty="0" err="1">
                <a:latin typeface="Arial" panose="020B0604020202020204" pitchFamily="34" charset="0"/>
                <a:cs typeface="Arial" panose="020B0604020202020204" pitchFamily="34" charset="0"/>
              </a:rPr>
              <a:t>генералку</a:t>
            </a:r>
            <a:r>
              <a:rPr lang="ru-RU" dirty="0">
                <a:latin typeface="Arial" panose="020B0604020202020204" pitchFamily="34" charset="0"/>
                <a:cs typeface="Arial" panose="020B0604020202020204" pitchFamily="34" charset="0"/>
              </a:rPr>
              <a:t>» участники накапливают баллы, которые затем обмениваются на приз. Договоритесь заранее, сколько баллов нужно собрать.</a:t>
            </a:r>
          </a:p>
          <a:p>
            <a:pPr marL="0" indent="0">
              <a:buNone/>
            </a:pPr>
            <a:endParaRPr lang="ru-RU" dirty="0"/>
          </a:p>
        </p:txBody>
      </p:sp>
    </p:spTree>
    <p:extLst>
      <p:ext uri="{BB962C8B-B14F-4D97-AF65-F5344CB8AC3E}">
        <p14:creationId xmlns:p14="http://schemas.microsoft.com/office/powerpoint/2010/main" xmlns="" val="42556824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816</Words>
  <Application>Microsoft Office PowerPoint</Application>
  <PresentationFormat>Экран (4:3)</PresentationFormat>
  <Paragraphs>61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Как хитро приучить ребенка убирать за собой игрушки</vt:lpstr>
      <vt:lpstr>Простые правила</vt:lpstr>
      <vt:lpstr>Слайд 3</vt:lpstr>
      <vt:lpstr>Ребенок не хочет убирать игрушки — что делать?</vt:lpstr>
      <vt:lpstr>Слайд 5</vt:lpstr>
      <vt:lpstr>Слайд 6</vt:lpstr>
      <vt:lpstr>Слайд 7</vt:lpstr>
      <vt:lpstr>Слайд 8</vt:lpstr>
      <vt:lpstr>Слайд 9</vt:lpstr>
      <vt:lpstr>Полезные советы:</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Жанна</dc:creator>
  <cp:lastModifiedBy>Буева</cp:lastModifiedBy>
  <cp:revision>5</cp:revision>
  <dcterms:created xsi:type="dcterms:W3CDTF">2020-06-14T11:59:38Z</dcterms:created>
  <dcterms:modified xsi:type="dcterms:W3CDTF">2020-06-30T10:45:31Z</dcterms:modified>
</cp:coreProperties>
</file>