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92" r:id="rId4"/>
    <p:sldId id="268" r:id="rId5"/>
    <p:sldId id="269" r:id="rId6"/>
    <p:sldId id="270" r:id="rId7"/>
    <p:sldId id="272" r:id="rId8"/>
    <p:sldId id="259" r:id="rId9"/>
    <p:sldId id="280" r:id="rId10"/>
    <p:sldId id="283" r:id="rId11"/>
    <p:sldId id="28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00"/>
    <a:srgbClr val="BE85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43F7C-608F-4355-AC91-F0C3FA88F6AB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8C0C-387A-402F-8917-C456DAA06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03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8C0C-387A-402F-8917-C456DAA069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78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32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74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72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90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02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91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39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59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22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3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23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66D3-C645-4AFB-9603-EBE0F6540C9F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3CD2-665D-47ED-81EC-822F53664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4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 advClick="0" advTm="6289">
        <p:dissolve/>
      </p:transition>
    </mc:Choice>
    <mc:Fallback>
      <p:transition spd="slow" advClick="0" advTm="6289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mapspublic2.ihmc.us/rid=1JHLSS61G-18PNH9T-CB/fuzz_aqua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40" y="0"/>
            <a:ext cx="9170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191430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СЮЖЕТНО-РОЛЕВЫЕ ИГРЫ В ПЕРВОЙ </a:t>
            </a:r>
            <a:r>
              <a:rPr lang="ru-RU" sz="2000" i="1" dirty="0">
                <a:solidFill>
                  <a:srgbClr val="FF0000"/>
                </a:solidFill>
                <a:latin typeface="+mj-lt"/>
              </a:rPr>
              <a:t>МЛАДШЕЙ 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ГРУППЕ</a:t>
            </a:r>
          </a:p>
          <a:p>
            <a:r>
              <a:rPr lang="ru-RU" sz="20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+mj-lt"/>
              </a:rPr>
              <a:t>                                            </a:t>
            </a:r>
            <a:r>
              <a:rPr lang="ru-RU" sz="2000" i="1" dirty="0">
                <a:solidFill>
                  <a:srgbClr val="FF0000"/>
                </a:solidFill>
                <a:latin typeface="+mj-lt"/>
              </a:rPr>
              <a:t>« МЫ – ИГРАЕМ 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75310"/>
            <a:ext cx="2831712" cy="334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74638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Тёплое».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36510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defRPr/>
            </a:pPr>
            <a:r>
              <a:rPr lang="ru-RU" altLang="ru-RU" sz="1600" kern="0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altLang="ru-RU" sz="1600" kern="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defRPr/>
            </a:pPr>
            <a:r>
              <a:rPr lang="ru-RU" altLang="ru-RU" sz="1600" kern="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altLang="ru-RU" sz="1600" kern="0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defRPr/>
            </a:pPr>
            <a:r>
              <a:rPr lang="ru-RU" sz="1600" kern="0" cap="all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sz="1600" kern="0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sz="1600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2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6372">
        <p:dissolve/>
      </p:transition>
    </mc:Choice>
    <mc:Fallback>
      <p:transition spd="slow" advClick="0" advTm="6372">
        <p:dissolve/>
      </p:transition>
    </mc:Fallback>
  </mc:AlternateContent>
  <p:extLst mod="1">
    <p:ext uri="{E180D4A7-C9FB-4DFB-919C-405C955672EB}">
      <p14:showEvtLst xmlns:p14="http://schemas.microsoft.com/office/powerpoint/2010/main" xmlns="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3448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«КУПАНИЕ КУКОЛ»</a:t>
            </a:r>
          </a:p>
          <a:p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 Способствовать обогащению игрового опыта детей посредством объединения отдельных действий в единую сюжетную линию. Воспитывать доброжелательные отношения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8171" t="33056" r="55604" b="13325"/>
          <a:stretch/>
        </p:blipFill>
        <p:spPr>
          <a:xfrm>
            <a:off x="2843808" y="2498125"/>
            <a:ext cx="331236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08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1000">
        <p:dissolve/>
      </p:transition>
    </mc:Choice>
    <mc:Fallback>
      <p:transition spd="slow" advClick="0" advTm="11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74638"/>
            <a:ext cx="8579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СЮЖЕТНО-РОЛЕВАЯ ИГРА «МАГАЗИН» 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 Расширять игровые умения детей. Способствовать установлению в игре ролевого взаимодействия, учить детей соблюдать правила игры. Закреплять представление о профессии «Продавец».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5809" t="25728" r="12292" b="2873"/>
          <a:stretch/>
        </p:blipFill>
        <p:spPr>
          <a:xfrm>
            <a:off x="1326468" y="2146596"/>
            <a:ext cx="6840760" cy="44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53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3000">
        <p:dissolve/>
      </p:transition>
    </mc:Choice>
    <mc:Fallback>
      <p:transition spd="slow" advClick="0" advTm="13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567016"/>
            <a:ext cx="6409000" cy="601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3573016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Caberne" panose="02000000000000000000" pitchFamily="2" charset="0"/>
              </a:rPr>
              <a:t>        </a:t>
            </a:r>
          </a:p>
          <a:p>
            <a:endParaRPr lang="ru-RU" sz="4000" dirty="0">
              <a:solidFill>
                <a:srgbClr val="FFFF00"/>
              </a:solidFill>
              <a:latin typeface="Caberne" panose="02000000000000000000" pitchFamily="2" charset="0"/>
            </a:endParaRPr>
          </a:p>
          <a:p>
            <a:endParaRPr lang="ru-RU" sz="4000" dirty="0">
              <a:solidFill>
                <a:srgbClr val="FFFF00"/>
              </a:solidFill>
              <a:latin typeface="Cabern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57166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aberne" panose="02000000000000000000" pitchFamily="2" charset="0"/>
              </a:rPr>
              <a:t>Спасибо!!!</a:t>
            </a:r>
            <a:endParaRPr lang="ru-RU" sz="4000" dirty="0">
              <a:solidFill>
                <a:srgbClr val="FF0000"/>
              </a:solidFill>
              <a:latin typeface="Caber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14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7000">
        <p:dissolve/>
      </p:transition>
    </mc:Choice>
    <mc:Fallback>
      <p:transition spd="slow" advClick="0" advTm="7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144000" cy="687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8147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Цель: 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Развивать интерес к различным видам игр, самостоятельность в выборе игры, в осуществлении задуманного.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Задачи: </a:t>
            </a:r>
            <a:endParaRPr lang="ru-RU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Помогать  детям, объединяться в маленькие группы (по 2-3 человека) на основе личной симпатии.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Э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лементарные правила поведения.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 процессе 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игр развивать у детей интерес к окружающему, наблюдательность, речь, обогащать словарный запас.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4.  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Развивать 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и обогащать игровые действия с игрушками на основе обогащения  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       отдельных игровых действий.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5. 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Развивать и обогащать сюжетов игры.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6.  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Формировать 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умения детей играть рядом, а затем и вместе.</a:t>
            </a:r>
          </a:p>
          <a:p>
            <a:pPr>
              <a:spcAft>
                <a:spcPts val="600"/>
              </a:spcAft>
            </a:pPr>
            <a:endParaRPr lang="ru-RU" sz="1400" dirty="0">
              <a:effectLst/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879" y="4149080"/>
            <a:ext cx="196152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737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0634">
        <p:dissolve/>
      </p:transition>
    </mc:Choice>
    <mc:Fallback>
      <p:transition spd="slow" advClick="0" advTm="10634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1970" y="1412776"/>
            <a:ext cx="68906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ИМЕЕТ  ВАЖНОЕ ЗНАЧЕНИЕ В ЖИЗНИ РЕБЁНКА,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 ТО ЖЕ ЗНАЧЕНИЕ, КАКОЕ У ВЗРОСЛОГО ИМЕЕТ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– РАБОТА, СЛУЖБА. 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 РЕБЁНОК  В ИГРЕ,  ТАКИМ  ВО МНОГОМ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И В РАБОТЕ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А.С.МАКАРЕНКО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58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1000">
        <p:dissolve/>
      </p:transition>
    </mc:Choice>
    <mc:Fallback>
      <p:transition spd="slow" advClick="0" advTm="11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74638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СЮЖЕТНО-РОЛЕВАЯ  ИГРА  «СЕМЬЯ»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Цель.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Побуждение детей творчески воспроизводить в игре быт семьи. Помогать детям, объединяться в маленькие группы (по 2-3 человека) на основе личных симпатий. Развивать умение выполнять несколько взаимосвязанных действий.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8458" y="2060848"/>
            <a:ext cx="6367083" cy="43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7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1144">
        <p:dissolve/>
      </p:transition>
    </mc:Choice>
    <mc:Fallback>
      <p:transition spd="slow" advClick="0" advTm="11144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74638"/>
            <a:ext cx="79208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«УГОЩЕНИЕ»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Развитие умения у детей реализовывать игровой замысел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6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4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400" b="1" i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51137"/>
            <a:ext cx="5019849" cy="48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69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7301">
        <p:dissolve/>
      </p:transition>
    </mc:Choice>
    <mc:Fallback>
      <p:transition spd="slow" advClick="0" advTm="7301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3374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«ПОЛИКЛИНИКА»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Цель.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Обогащать игровой опыт детей посредством объединения отдельных</a:t>
            </a:r>
            <a:r>
              <a:rPr lang="ru-RU" sz="2000" dirty="0">
                <a:solidFill>
                  <a:srgbClr val="002060"/>
                </a:solidFill>
                <a:effectLst/>
                <a:latin typeface="Helvetica"/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действий в единую сюжетную линию. Развивать умение самостоятельно подбирать атрибуты, выбирать роль.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9050" t="8774" r="7476" b="8774"/>
          <a:stretch/>
        </p:blipFill>
        <p:spPr>
          <a:xfrm>
            <a:off x="1475656" y="1969911"/>
            <a:ext cx="6120680" cy="4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65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8864">
        <p:dissolve/>
      </p:transition>
    </mc:Choice>
    <mc:Fallback>
      <p:transition spd="slow" advClick="0" advTm="8864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79312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«ТЕРЕМОК»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Цель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 анализировать словарь детей.  Формировать правильное звукопроизношение.  Стимулировать желание повторять выразительные средства для создания игрового образа (мимика, жесты, движения, интонация) .Воспитывать интерес к обыгрыванию знакомого сюжета.                        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09322"/>
            <a:ext cx="4608512" cy="38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11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5000">
        <p:dissolve/>
      </p:transition>
    </mc:Choice>
    <mc:Fallback>
      <p:transition spd="slow" advClick="0" advTm="15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76672"/>
            <a:ext cx="749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74638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dirty="0"/>
          </a:p>
          <a:p>
            <a:r>
              <a:rPr lang="ru-RU" sz="2000" b="1" dirty="0"/>
              <a:t>  </a:t>
            </a:r>
            <a:r>
              <a:rPr lang="ru-RU" sz="2000" b="1" dirty="0" smtClean="0"/>
              <a:t>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«Паровозик»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задачи: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интерес к 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 ролевой игре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Помочь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игровую обстановку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обогащать словарный запас, закреплять звукопроизношение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Закреплять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ранее полученные знания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умение использовать предметы- заместители, разнообразно действовать с ними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дружеские взаимоотношения, взаимовыручку и помощь друг другу в игре.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2389839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63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1000">
        <p:dissolve/>
      </p:transition>
    </mc:Choice>
    <mc:Fallback>
      <p:transition spd="slow" advClick="0" advTm="11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74638"/>
            <a:ext cx="85072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СЮЖЕТНО-РОЛЕВАЯ ИГРА  «САЛОН КРАСОТЫ»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профессии парикмахера,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доброжелательное отношение друг к другу,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диалогическую речь.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132856"/>
            <a:ext cx="3189734" cy="31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76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Click="0" advTm="12000">
        <p:dissolve/>
      </p:transition>
    </mc:Choice>
    <mc:Fallback>
      <p:transition spd="slow" advClick="0" advTm="12000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348</Words>
  <Application>Microsoft Office PowerPoint</Application>
  <PresentationFormat>Экран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Буева</cp:lastModifiedBy>
  <cp:revision>132</cp:revision>
  <dcterms:created xsi:type="dcterms:W3CDTF">2015-03-21T08:00:24Z</dcterms:created>
  <dcterms:modified xsi:type="dcterms:W3CDTF">2020-07-03T11:25:11Z</dcterms:modified>
</cp:coreProperties>
</file>