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10.07.2020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pPr/>
              <a:t>10.07.2020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3288" y="2493498"/>
            <a:ext cx="7406640" cy="1472184"/>
          </a:xfrm>
        </p:spPr>
        <p:txBody>
          <a:bodyPr>
            <a:normAutofit fontScale="90000"/>
          </a:bodyPr>
          <a:lstStyle/>
          <a:p>
            <a:pPr algn="ctr"/>
            <a:r>
              <a:rPr lang="ru-RU" dirty="0" smtClean="0">
                <a:latin typeface="Arial" panose="020B0604020202020204" pitchFamily="34" charset="0"/>
                <a:cs typeface="Arial" panose="020B0604020202020204" pitchFamily="34" charset="0"/>
              </a:rPr>
              <a:t>«Игры </a:t>
            </a:r>
            <a:r>
              <a:rPr lang="ru-RU" dirty="0">
                <a:latin typeface="Arial" panose="020B0604020202020204" pitchFamily="34" charset="0"/>
                <a:cs typeface="Arial" panose="020B0604020202020204" pitchFamily="34" charset="0"/>
              </a:rPr>
              <a:t>и упражнения на развитие</a:t>
            </a:r>
            <a:br>
              <a:rPr lang="ru-RU" dirty="0">
                <a:latin typeface="Arial" panose="020B0604020202020204" pitchFamily="34" charset="0"/>
                <a:cs typeface="Arial" panose="020B0604020202020204" pitchFamily="34" charset="0"/>
              </a:rPr>
            </a:br>
            <a:r>
              <a:rPr lang="ru-RU" dirty="0" smtClean="0">
                <a:latin typeface="Arial" panose="020B0604020202020204" pitchFamily="34" charset="0"/>
                <a:cs typeface="Arial" panose="020B0604020202020204" pitchFamily="34" charset="0"/>
              </a:rPr>
              <a:t>слухового </a:t>
            </a:r>
            <a:r>
              <a:rPr lang="ru-RU" dirty="0">
                <a:latin typeface="Arial" panose="020B0604020202020204" pitchFamily="34" charset="0"/>
                <a:cs typeface="Arial" panose="020B0604020202020204" pitchFamily="34" charset="0"/>
              </a:rPr>
              <a:t>внимания у </a:t>
            </a:r>
            <a:r>
              <a:rPr lang="ru-RU" dirty="0" smtClean="0">
                <a:latin typeface="Arial" panose="020B0604020202020204" pitchFamily="34" charset="0"/>
                <a:cs typeface="Arial" panose="020B0604020202020204" pitchFamily="34" charset="0"/>
              </a:rPr>
              <a:t>детей»</a:t>
            </a:r>
            <a:endParaRPr lang="ru-RU" dirty="0">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4427984" y="5085184"/>
            <a:ext cx="4555232" cy="1613824"/>
          </a:xfrm>
        </p:spPr>
        <p:txBody>
          <a:bodyPr>
            <a:normAutofit/>
          </a:bodyPr>
          <a:lstStyle/>
          <a:p>
            <a:r>
              <a:rPr lang="ru-RU" sz="2400" dirty="0" smtClean="0">
                <a:latin typeface="Arial" panose="020B0604020202020204" pitchFamily="34" charset="0"/>
                <a:cs typeface="Arial" panose="020B0604020202020204" pitchFamily="34" charset="0"/>
              </a:rPr>
              <a:t>Подготовил учитель-логопед</a:t>
            </a:r>
            <a:endParaRPr lang="ru-RU" sz="2400" dirty="0" smtClean="0">
              <a:latin typeface="Arial" panose="020B0604020202020204" pitchFamily="34" charset="0"/>
              <a:cs typeface="Arial" panose="020B0604020202020204" pitchFamily="34" charset="0"/>
            </a:endParaRPr>
          </a:p>
          <a:p>
            <a:r>
              <a:rPr lang="ru-RU" sz="2400" dirty="0" smtClean="0">
                <a:latin typeface="Arial" panose="020B0604020202020204" pitchFamily="34" charset="0"/>
                <a:cs typeface="Arial" panose="020B0604020202020204" pitchFamily="34" charset="0"/>
              </a:rPr>
              <a:t>Фетисова Жанна Юрьевна</a:t>
            </a:r>
            <a:endParaRPr lang="ru-RU" sz="2400" dirty="0">
              <a:latin typeface="Arial" panose="020B0604020202020204" pitchFamily="34" charset="0"/>
              <a:cs typeface="Arial" panose="020B0604020202020204" pitchFamily="34" charset="0"/>
            </a:endParaRPr>
          </a:p>
        </p:txBody>
      </p:sp>
      <p:sp>
        <p:nvSpPr>
          <p:cNvPr id="4" name="TextBox 3"/>
          <p:cNvSpPr txBox="1"/>
          <p:nvPr/>
        </p:nvSpPr>
        <p:spPr>
          <a:xfrm>
            <a:off x="214282" y="260648"/>
            <a:ext cx="8929718" cy="707886"/>
          </a:xfrm>
          <a:prstGeom prst="rect">
            <a:avLst/>
          </a:prstGeom>
          <a:noFill/>
        </p:spPr>
        <p:txBody>
          <a:bodyPr wrap="square" rtlCol="0">
            <a:spAutoFit/>
          </a:bodyPr>
          <a:lstStyle/>
          <a:p>
            <a:pPr algn="ctr"/>
            <a:r>
              <a:rPr lang="ru-RU" sz="2000" dirty="0">
                <a:latin typeface="Arial" panose="020B0604020202020204" pitchFamily="34" charset="0"/>
                <a:cs typeface="Arial" panose="020B0604020202020204" pitchFamily="34" charset="0"/>
              </a:rPr>
              <a:t>Муниципальное казенное дошкольное </a:t>
            </a:r>
            <a:r>
              <a:rPr lang="ru-RU" sz="2000" dirty="0" smtClean="0">
                <a:latin typeface="Arial" panose="020B0604020202020204" pitchFamily="34" charset="0"/>
                <a:cs typeface="Arial" panose="020B0604020202020204" pitchFamily="34" charset="0"/>
              </a:rPr>
              <a:t>образовательное учреждение </a:t>
            </a:r>
            <a:r>
              <a:rPr lang="ru-RU" sz="2000" dirty="0">
                <a:latin typeface="Arial" panose="020B0604020202020204" pitchFamily="34" charset="0"/>
                <a:cs typeface="Arial" panose="020B0604020202020204" pitchFamily="34" charset="0"/>
              </a:rPr>
              <a:t>«Детский сад №3 п.Теплое»</a:t>
            </a:r>
          </a:p>
        </p:txBody>
      </p:sp>
    </p:spTree>
    <p:extLst>
      <p:ext uri="{BB962C8B-B14F-4D97-AF65-F5344CB8AC3E}">
        <p14:creationId xmlns:p14="http://schemas.microsoft.com/office/powerpoint/2010/main" xmlns="" val="3119415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548680"/>
            <a:ext cx="7498080" cy="1143000"/>
          </a:xfrm>
        </p:spPr>
        <p:txBody>
          <a:bodyPr>
            <a:noAutofit/>
          </a:bodyPr>
          <a:lstStyle/>
          <a:p>
            <a:r>
              <a:rPr lang="ru-RU" sz="3200" dirty="0">
                <a:latin typeface="Arial" panose="020B0604020202020204" pitchFamily="34" charset="0"/>
                <a:cs typeface="Arial" panose="020B0604020202020204" pitchFamily="34" charset="0"/>
              </a:rPr>
              <a:t>В любой игре нужно придерживаться правил и стараться не нарушать их.</a:t>
            </a:r>
            <a:br>
              <a:rPr lang="ru-RU" sz="3200" dirty="0">
                <a:latin typeface="Arial" panose="020B0604020202020204" pitchFamily="34" charset="0"/>
                <a:cs typeface="Arial" panose="020B0604020202020204" pitchFamily="34" charset="0"/>
              </a:rPr>
            </a:br>
            <a:r>
              <a:rPr lang="ru-RU" sz="3200" dirty="0" smtClean="0">
                <a:latin typeface="Arial" panose="020B0604020202020204" pitchFamily="34" charset="0"/>
                <a:cs typeface="Arial" panose="020B0604020202020204" pitchFamily="34" charset="0"/>
              </a:rPr>
              <a:t>Правила </a:t>
            </a:r>
            <a:r>
              <a:rPr lang="ru-RU" sz="3200" dirty="0">
                <a:latin typeface="Arial" panose="020B0604020202020204" pitchFamily="34" charset="0"/>
                <a:cs typeface="Arial" panose="020B0604020202020204" pitchFamily="34" charset="0"/>
              </a:rPr>
              <a:t>дисциплинируют детей, учат сосредотачиваться, не отвлекаться.</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857821" y="2349500"/>
            <a:ext cx="4183836" cy="40318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269626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332656"/>
            <a:ext cx="7938868" cy="6385342"/>
          </a:xfrm>
        </p:spPr>
        <p:txBody>
          <a:bodyPr>
            <a:normAutofit fontScale="70000" lnSpcReduction="20000"/>
          </a:bodyPr>
          <a:lstStyle/>
          <a:p>
            <a:pPr marL="82296" indent="0" algn="ctr">
              <a:buNone/>
            </a:pPr>
            <a:r>
              <a:rPr lang="ru-RU" sz="3400" b="1" dirty="0">
                <a:latin typeface="Arial" panose="020B0604020202020204" pitchFamily="34" charset="0"/>
                <a:cs typeface="Arial" panose="020B0604020202020204" pitchFamily="34" charset="0"/>
              </a:rPr>
              <a:t>Игра «Слушаем слова» («Поймай слово») </a:t>
            </a:r>
            <a:endParaRPr lang="ru-RU" sz="3400" b="1" dirty="0" smtClean="0">
              <a:latin typeface="Arial" panose="020B0604020202020204" pitchFamily="34" charset="0"/>
              <a:cs typeface="Arial" panose="020B0604020202020204" pitchFamily="34" charset="0"/>
            </a:endParaRPr>
          </a:p>
          <a:p>
            <a:pPr marL="82296" indent="0">
              <a:buNone/>
            </a:pPr>
            <a:r>
              <a:rPr lang="ru-RU" b="1" dirty="0">
                <a:latin typeface="Arial" panose="020B0604020202020204" pitchFamily="34" charset="0"/>
                <a:cs typeface="Arial" panose="020B0604020202020204" pitchFamily="34" charset="0"/>
              </a:rPr>
              <a:t>	</a:t>
            </a:r>
            <a:endParaRPr lang="ru-RU" b="1" dirty="0" smtClean="0">
              <a:latin typeface="Arial" panose="020B0604020202020204" pitchFamily="34" charset="0"/>
              <a:cs typeface="Arial" panose="020B0604020202020204" pitchFamily="34" charset="0"/>
            </a:endParaRPr>
          </a:p>
          <a:p>
            <a:pPr marL="82296" indent="0">
              <a:buNone/>
            </a:pPr>
            <a:r>
              <a:rPr lang="ru-RU" b="1"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Договоритесь </a:t>
            </a:r>
            <a:r>
              <a:rPr lang="ru-RU" dirty="0">
                <a:latin typeface="Arial" panose="020B0604020202020204" pitchFamily="34" charset="0"/>
                <a:cs typeface="Arial" panose="020B0604020202020204" pitchFamily="34" charset="0"/>
              </a:rPr>
              <a:t>с ребёнком, что вы будете произносить самые разные слова. Ребёнку надо хлопнуть в ладоши тогда, когда встретится слово, обозначающее, например, посуду. Взрослый называет различные слова: стул, дерево, тарелка, ручка, лиса, картошка, вилка. Ребёнок должен успеть вовремя хлопнуть в ладоши. Чтобы игра не надоедала её можно разнообразить. Можно менять задания. Ребёнку надо будет совершать уже другие действия, например, топнуть, когда услышит слово, обозначающее растение; прыгнуть, когда услышит слово, обозначающее животное; взять себя за нос, когда услышит слово, обозначающее мебель. Когда малыш начинает справляться, задания можно усложнить, объединив их по два, а потом и по три. Например, ребёнку надо хлопнуть в ладоши, когда слышит слова, обозначающие растение, и прыгнуть при произнесении слов, обозначающих животное</a:t>
            </a:r>
            <a:r>
              <a:rPr lang="ru-RU" dirty="0"/>
              <a:t>.</a:t>
            </a:r>
          </a:p>
        </p:txBody>
      </p:sp>
    </p:spTree>
    <p:extLst>
      <p:ext uri="{BB962C8B-B14F-4D97-AF65-F5344CB8AC3E}">
        <p14:creationId xmlns:p14="http://schemas.microsoft.com/office/powerpoint/2010/main" xmlns="" val="84092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188640"/>
            <a:ext cx="7818072" cy="6059760"/>
          </a:xfrm>
        </p:spPr>
        <p:txBody>
          <a:bodyPr>
            <a:normAutofit fontScale="70000" lnSpcReduction="20000"/>
          </a:bodyPr>
          <a:lstStyle/>
          <a:p>
            <a:pPr marL="82296" indent="0" algn="ctr">
              <a:buNone/>
            </a:pPr>
            <a:endParaRPr lang="ru-RU" sz="3600" b="1" dirty="0">
              <a:solidFill>
                <a:srgbClr val="000000"/>
              </a:solidFill>
              <a:latin typeface="Arial" panose="020B0604020202020204" pitchFamily="34" charset="0"/>
              <a:cs typeface="Arial" panose="020B0604020202020204" pitchFamily="34" charset="0"/>
            </a:endParaRPr>
          </a:p>
          <a:p>
            <a:pPr marL="82296" indent="0" algn="ctr">
              <a:buNone/>
            </a:pPr>
            <a:r>
              <a:rPr lang="ru-RU" sz="3600" b="1" dirty="0" smtClean="0">
                <a:solidFill>
                  <a:srgbClr val="000000"/>
                </a:solidFill>
                <a:latin typeface="Arial" panose="020B0604020202020204" pitchFamily="34" charset="0"/>
                <a:cs typeface="Arial" panose="020B0604020202020204" pitchFamily="34" charset="0"/>
              </a:rPr>
              <a:t>Игра </a:t>
            </a:r>
            <a:r>
              <a:rPr lang="ru-RU" sz="3600" b="1" dirty="0">
                <a:solidFill>
                  <a:srgbClr val="000000"/>
                </a:solidFill>
                <a:latin typeface="Arial" panose="020B0604020202020204" pitchFamily="34" charset="0"/>
                <a:cs typeface="Arial" panose="020B0604020202020204" pitchFamily="34" charset="0"/>
              </a:rPr>
              <a:t>«Топ-хлоп» </a:t>
            </a:r>
            <a:endParaRPr lang="ru-RU" sz="3600" b="1" dirty="0" smtClean="0">
              <a:solidFill>
                <a:srgbClr val="000000"/>
              </a:solidFill>
              <a:latin typeface="Arial" panose="020B0604020202020204" pitchFamily="34" charset="0"/>
              <a:cs typeface="Arial" panose="020B0604020202020204" pitchFamily="34" charset="0"/>
            </a:endParaRPr>
          </a:p>
          <a:p>
            <a:pPr marL="82296" indent="0">
              <a:buNone/>
            </a:pPr>
            <a:endParaRPr lang="ru-RU" sz="3600" b="1" dirty="0">
              <a:solidFill>
                <a:srgbClr val="000000"/>
              </a:solidFill>
              <a:latin typeface="Arial" panose="020B0604020202020204" pitchFamily="34" charset="0"/>
              <a:cs typeface="Arial" panose="020B0604020202020204" pitchFamily="34" charset="0"/>
            </a:endParaRPr>
          </a:p>
          <a:p>
            <a:pPr marL="82296" indent="0">
              <a:buNone/>
            </a:pPr>
            <a:r>
              <a:rPr lang="ru-RU" b="1" dirty="0" smtClean="0">
                <a:solidFill>
                  <a:srgbClr val="000000"/>
                </a:solidFill>
                <a:latin typeface="Arial" panose="020B0604020202020204" pitchFamily="34" charset="0"/>
                <a:cs typeface="Arial" panose="020B0604020202020204" pitchFamily="34" charset="0"/>
              </a:rPr>
              <a:t>	</a:t>
            </a:r>
            <a:r>
              <a:rPr lang="ru-RU" dirty="0" smtClean="0">
                <a:solidFill>
                  <a:srgbClr val="000000"/>
                </a:solidFill>
                <a:latin typeface="Arial" panose="020B0604020202020204" pitchFamily="34" charset="0"/>
                <a:cs typeface="Arial" panose="020B0604020202020204" pitchFamily="34" charset="0"/>
              </a:rPr>
              <a:t>Договоритесь </a:t>
            </a:r>
            <a:r>
              <a:rPr lang="ru-RU" dirty="0">
                <a:solidFill>
                  <a:srgbClr val="000000"/>
                </a:solidFill>
                <a:latin typeface="Arial" panose="020B0604020202020204" pitchFamily="34" charset="0"/>
                <a:cs typeface="Arial" panose="020B0604020202020204" pitchFamily="34" charset="0"/>
              </a:rPr>
              <a:t>с ребёнком, что вы будете произносить разные фразы, как правильные, так и неправильные. Если выражение верное, ребёнку надо хлопнуть в ладоши, если не верное, ребёнку надо топнуть. Чем младше ребёнок, тем проще должны быть фразы - понятия. Например, для трёхлетнего малыша можно говорить такие фразы: «Помидоры всегда синие», «Суп мы едим ложкой», «Картошку едят сырую», «Люди ходят на руках». Для пятилетнего ребёнка можно уже усложнять понятия: «Медведь живет в деревне», «Белки любят орешки», «Крокодилы живут в лесу». Фразы надо подбирать соответственно интеллектуальному развитию ребёнка, чтобы ему было одновременно и не сложно угадывать правильные фразы и не скучно.</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27052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404664"/>
            <a:ext cx="7848872" cy="5976664"/>
          </a:xfrm>
        </p:spPr>
        <p:txBody>
          <a:bodyPr>
            <a:normAutofit fontScale="62500" lnSpcReduction="20000"/>
          </a:bodyPr>
          <a:lstStyle/>
          <a:p>
            <a:pPr marL="82296" indent="0" algn="ctr">
              <a:buNone/>
            </a:pPr>
            <a:r>
              <a:rPr lang="ru-RU" sz="4500" b="1" dirty="0">
                <a:latin typeface="Arial" panose="020B0604020202020204" pitchFamily="34" charset="0"/>
                <a:cs typeface="Arial" panose="020B0604020202020204" pitchFamily="34" charset="0"/>
              </a:rPr>
              <a:t>Игра «На стол! Под стол! Стучать!» </a:t>
            </a:r>
            <a:endParaRPr lang="ru-RU" sz="4500" b="1" dirty="0" smtClean="0">
              <a:latin typeface="Arial" panose="020B0604020202020204" pitchFamily="34" charset="0"/>
              <a:cs typeface="Arial" panose="020B0604020202020204" pitchFamily="34" charset="0"/>
            </a:endParaRPr>
          </a:p>
          <a:p>
            <a:pPr marL="82296" indent="0">
              <a:buNone/>
            </a:pPr>
            <a:endParaRPr lang="ru-RU" dirty="0">
              <a:latin typeface="Arial" panose="020B0604020202020204" pitchFamily="34" charset="0"/>
              <a:cs typeface="Arial" panose="020B0604020202020204" pitchFamily="34" charset="0"/>
            </a:endParaRPr>
          </a:p>
          <a:p>
            <a:pPr marL="82296" indent="0">
              <a:buNone/>
            </a:pPr>
            <a:r>
              <a:rPr lang="ru-RU" dirty="0" smtClean="0">
                <a:latin typeface="Arial" panose="020B0604020202020204" pitchFamily="34" charset="0"/>
                <a:cs typeface="Arial" panose="020B0604020202020204" pitchFamily="34" charset="0"/>
              </a:rPr>
              <a:t>	Предложите </a:t>
            </a:r>
            <a:r>
              <a:rPr lang="ru-RU" dirty="0">
                <a:latin typeface="Arial" panose="020B0604020202020204" pitchFamily="34" charset="0"/>
                <a:cs typeface="Arial" panose="020B0604020202020204" pitchFamily="34" charset="0"/>
              </a:rPr>
              <a:t>ребёнку поиграть в игру, в которой он будет правильно выполнять ваши команды. Вы будете давать словесные команды, и при этом стараться запутать ребёнка. Для этого сначала говорите команду, и сами её правильно выполняйте, ребенок будет повторять всё за вами. Затем начинаете путать ребёнка – говорить одну команду, а делать что-то другое. Например, вы говорите: «Под стол!» и руки прячете под стол, ребёнок прячет руки, повторяя всё за вами. «Стучать!» и начинаете стучать по столу, ребёнок повторяет. «На стол!» – руки кладёте на стол, ребёнок делает то же самое и так далее. Когда ребёнок привыкнет повторять движения за вами, начинайте его путать: говорить одну команду, а выполнять другое движение. Например, говорите: «Под стол!», а сами стучите по столу. Ребёнок должен делать то, что вы говорите, а не то, что выполняете. Похожая игра «Пол, стены, потолок» (когда водящий говорит слово «пол» - дети приседают, «стены» - разводят руки в стороны, «потолок» - поднимают руки вверх).</a:t>
            </a:r>
          </a:p>
        </p:txBody>
      </p:sp>
    </p:spTree>
    <p:extLst>
      <p:ext uri="{BB962C8B-B14F-4D97-AF65-F5344CB8AC3E}">
        <p14:creationId xmlns:p14="http://schemas.microsoft.com/office/powerpoint/2010/main" xmlns="" val="222388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476672"/>
            <a:ext cx="7818072" cy="5771728"/>
          </a:xfrm>
        </p:spPr>
        <p:txBody>
          <a:bodyPr>
            <a:normAutofit fontScale="70000" lnSpcReduction="20000"/>
          </a:bodyPr>
          <a:lstStyle/>
          <a:p>
            <a:pPr marL="82296" indent="0" algn="ctr">
              <a:buNone/>
            </a:pPr>
            <a:r>
              <a:rPr lang="ru-RU" sz="4000" b="1" dirty="0">
                <a:solidFill>
                  <a:srgbClr val="000000"/>
                </a:solidFill>
                <a:latin typeface="Arial" panose="020B0604020202020204" pitchFamily="34" charset="0"/>
                <a:cs typeface="Arial" panose="020B0604020202020204" pitchFamily="34" charset="0"/>
              </a:rPr>
              <a:t>Игра «Найди пару»</a:t>
            </a:r>
            <a:r>
              <a:rPr lang="ru-RU" dirty="0">
                <a:solidFill>
                  <a:srgbClr val="000000"/>
                </a:solidFill>
                <a:latin typeface="Arial" panose="020B0604020202020204" pitchFamily="34" charset="0"/>
                <a:cs typeface="Arial" panose="020B0604020202020204" pitchFamily="34" charset="0"/>
              </a:rPr>
              <a:t> </a:t>
            </a:r>
            <a:endParaRPr lang="ru-RU" dirty="0" smtClean="0">
              <a:solidFill>
                <a:srgbClr val="000000"/>
              </a:solidFill>
              <a:latin typeface="Arial" panose="020B0604020202020204" pitchFamily="34" charset="0"/>
              <a:cs typeface="Arial" panose="020B0604020202020204" pitchFamily="34" charset="0"/>
            </a:endParaRPr>
          </a:p>
          <a:p>
            <a:pPr marL="82296" indent="0">
              <a:buNone/>
            </a:pPr>
            <a:endParaRPr lang="ru-RU" dirty="0">
              <a:solidFill>
                <a:srgbClr val="000000"/>
              </a:solidFill>
              <a:latin typeface="Arial" panose="020B0604020202020204" pitchFamily="34" charset="0"/>
              <a:cs typeface="Arial" panose="020B0604020202020204" pitchFamily="34" charset="0"/>
            </a:endParaRPr>
          </a:p>
          <a:p>
            <a:pPr marL="82296" indent="0">
              <a:buNone/>
            </a:pPr>
            <a:r>
              <a:rPr lang="ru-RU" dirty="0" smtClean="0">
                <a:solidFill>
                  <a:srgbClr val="000000"/>
                </a:solidFill>
                <a:latin typeface="Arial" panose="020B0604020202020204" pitchFamily="34" charset="0"/>
                <a:cs typeface="Arial" panose="020B0604020202020204" pitchFamily="34" charset="0"/>
              </a:rPr>
              <a:t>	Для </a:t>
            </a:r>
            <a:r>
              <a:rPr lang="ru-RU" dirty="0">
                <a:solidFill>
                  <a:srgbClr val="000000"/>
                </a:solidFill>
                <a:latin typeface="Arial" panose="020B0604020202020204" pitchFamily="34" charset="0"/>
                <a:cs typeface="Arial" panose="020B0604020202020204" pitchFamily="34" charset="0"/>
              </a:rPr>
              <a:t>игры понадобятся несколько одинаковых пар разных предметов. Можно смешать между собой разные пары носков, можно вырезать из бумаги пары полосок разной длины, можно подобрать пары разных пуговиц. Выложите перед ребёнком смешанные в одну кучу выбранные пары предметов и дайте ему задание подобрать пары. Если это носки, малышу надо будет выбрать пары носков. Если это полоски, значит, ему надо будет подобрать пары полосок одинаковой длины. Если это пуговицы, ребёнок подбирает пары одинаковых пуговиц. Для трёхлетних детей будет достаточно 3 - 5 пар разных предметов. Чем старше и опытнее в игре становится ребёнок, тем большее количество пар разных предметов можно ему давать. Если в игре участвует несколько детей, то можно выдать каждому ребёнку по своему комплекту разных пар. Также можно разбить детей на команды и устроить соревнование, какая из команд быстрее подберёт пары.</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5217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620688"/>
            <a:ext cx="7818072" cy="5627712"/>
          </a:xfrm>
        </p:spPr>
        <p:txBody>
          <a:bodyPr>
            <a:normAutofit fontScale="70000" lnSpcReduction="20000"/>
          </a:bodyPr>
          <a:lstStyle/>
          <a:p>
            <a:pPr marL="82296" indent="0" algn="ctr">
              <a:buNone/>
            </a:pPr>
            <a:r>
              <a:rPr lang="ru-RU" sz="4000" b="1" dirty="0">
                <a:latin typeface="Arial" panose="020B0604020202020204" pitchFamily="34" charset="0"/>
                <a:cs typeface="Arial" panose="020B0604020202020204" pitchFamily="34" charset="0"/>
              </a:rPr>
              <a:t>Игра «Собираем урожай»</a:t>
            </a:r>
          </a:p>
          <a:p>
            <a:pPr marL="82296" indent="0">
              <a:buNone/>
            </a:pPr>
            <a:endParaRPr lang="ru-RU" dirty="0">
              <a:latin typeface="Arial" panose="020B0604020202020204" pitchFamily="34" charset="0"/>
              <a:cs typeface="Arial" panose="020B0604020202020204" pitchFamily="34" charset="0"/>
            </a:endParaRPr>
          </a:p>
          <a:p>
            <a:pPr marL="82296" indent="0">
              <a:buNone/>
            </a:pPr>
            <a:r>
              <a:rPr lang="ru-RU" dirty="0">
                <a:latin typeface="Arial" panose="020B0604020202020204" pitchFamily="34" charset="0"/>
                <a:cs typeface="Arial" panose="020B0604020202020204" pitchFamily="34" charset="0"/>
              </a:rPr>
              <a:t>Для игры понадобятся вырезанные из разноцветного картона силуэты разных фруктов и овощей - оранжевые морковки, красные помидоры, зелёные огурцы, синие баклажаны, жёлтые яблоки. Разбросайте по полу разноцветные фигурки из картона и попросите малыша собрать какой-то один овощ или фрукт. Если детей несколько, то каждому даётся своё задание. В этом случае количество «сортов» вырезанных овощей и фруктов должно быть равным количеству детей. И количество разных фигур должно быть одинаковым. Если детей много, то разделите их на команды. Пусть они соревнуются, чья команда быстрее соберёт свой урожай. Чтобы детям было интереснее собирать урожай, им можно выдать корзиночки. Примечание: игры этой серии способствуют развитию концентрации, избирательности и распределению внимания.</a:t>
            </a:r>
          </a:p>
        </p:txBody>
      </p:sp>
    </p:spTree>
    <p:extLst>
      <p:ext uri="{BB962C8B-B14F-4D97-AF65-F5344CB8AC3E}">
        <p14:creationId xmlns:p14="http://schemas.microsoft.com/office/powerpoint/2010/main" xmlns="" val="3526254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692696"/>
            <a:ext cx="7890080" cy="5555704"/>
          </a:xfrm>
        </p:spPr>
        <p:txBody>
          <a:bodyPr>
            <a:normAutofit fontScale="92500" lnSpcReduction="20000"/>
          </a:bodyPr>
          <a:lstStyle/>
          <a:p>
            <a:pPr marL="82296" indent="0" algn="ctr">
              <a:buNone/>
            </a:pPr>
            <a:r>
              <a:rPr lang="ru-RU" b="1" dirty="0">
                <a:latin typeface="Arial" panose="020B0604020202020204" pitchFamily="34" charset="0"/>
                <a:cs typeface="Arial" panose="020B0604020202020204" pitchFamily="34" charset="0"/>
              </a:rPr>
              <a:t>Игра «Сделай правильно» </a:t>
            </a:r>
            <a:endParaRPr lang="ru-RU" b="1" dirty="0" smtClean="0">
              <a:latin typeface="Arial" panose="020B0604020202020204" pitchFamily="34" charset="0"/>
              <a:cs typeface="Arial" panose="020B0604020202020204" pitchFamily="34" charset="0"/>
            </a:endParaRPr>
          </a:p>
          <a:p>
            <a:pPr marL="82296" indent="0" algn="ctr">
              <a:buNone/>
            </a:pPr>
            <a:endParaRPr lang="ru-RU" b="1" dirty="0">
              <a:latin typeface="Arial" panose="020B0604020202020204" pitchFamily="34" charset="0"/>
              <a:cs typeface="Arial" panose="020B0604020202020204" pitchFamily="34" charset="0"/>
            </a:endParaRPr>
          </a:p>
          <a:p>
            <a:pPr marL="82296" indent="0">
              <a:buNone/>
            </a:pPr>
            <a:r>
              <a:rPr lang="ru-RU" b="1" dirty="0" smtClean="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Для </a:t>
            </a:r>
            <a:r>
              <a:rPr lang="ru-RU" dirty="0">
                <a:latin typeface="Arial" panose="020B0604020202020204" pitchFamily="34" charset="0"/>
                <a:cs typeface="Arial" panose="020B0604020202020204" pitchFamily="34" charset="0"/>
              </a:rPr>
              <a:t>игры понадобится бубен и платочки. Количество платочков должно быть равным количеству детей, участвующих в игре. Раздайте детям платочки и объясните, что когда вы громко зазвените в бубен, они должны поднять платочки и помахать ими, а если вы будете звенеть тихо, пусть дети опустят платочки вниз. Продемонстрируйте, что значит громко звенеть, и как звенит тихо. Во время игры чередуйте громкое и тихое звучание не более трёх - четырех раз</a:t>
            </a:r>
          </a:p>
        </p:txBody>
      </p:sp>
    </p:spTree>
    <p:extLst>
      <p:ext uri="{BB962C8B-B14F-4D97-AF65-F5344CB8AC3E}">
        <p14:creationId xmlns:p14="http://schemas.microsoft.com/office/powerpoint/2010/main" xmlns="" val="978947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2955943"/>
            <a:ext cx="8270919" cy="830997"/>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48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anose="020B0604020202020204" pitchFamily="34" charset="0"/>
                <a:cs typeface="Arial" panose="020B0604020202020204" pitchFamily="34" charset="0"/>
              </a:rPr>
              <a:t>Спасибо за внимание!</a:t>
            </a:r>
            <a:endParaRPr lang="ru-RU" sz="4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567792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TotalTime>
  <Words>204</Words>
  <Application>Microsoft Office PowerPoint</Application>
  <PresentationFormat>Экран (4:3)</PresentationFormat>
  <Paragraphs>25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Солнцестояние</vt:lpstr>
      <vt:lpstr>«Игры и упражнения на развитие слухового внимания у детей»</vt:lpstr>
      <vt:lpstr>В любой игре нужно придерживаться правил и стараться не нарушать их. Правила дисциплинируют детей, учат сосредотачиваться, не отвлекаться.</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«Игры и упражнения на развитие слухового внимания у детей»</dc:title>
  <dc:creator>Жанна</dc:creator>
  <cp:lastModifiedBy>Буева</cp:lastModifiedBy>
  <cp:revision>3</cp:revision>
  <dcterms:created xsi:type="dcterms:W3CDTF">2020-07-01T14:45:09Z</dcterms:created>
  <dcterms:modified xsi:type="dcterms:W3CDTF">2020-07-10T08:31:43Z</dcterms:modified>
</cp:coreProperties>
</file>