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76" r:id="rId2"/>
    <p:sldId id="274" r:id="rId3"/>
    <p:sldId id="273" r:id="rId4"/>
    <p:sldId id="260" r:id="rId5"/>
    <p:sldId id="261" r:id="rId6"/>
    <p:sldId id="262" r:id="rId7"/>
    <p:sldId id="263" r:id="rId8"/>
    <p:sldId id="264" r:id="rId9"/>
    <p:sldId id="265" r:id="rId10"/>
    <p:sldId id="269" r:id="rId11"/>
    <p:sldId id="270" r:id="rId12"/>
    <p:sldId id="272" r:id="rId13"/>
    <p:sldId id="266" r:id="rId14"/>
    <p:sldId id="267" r:id="rId15"/>
    <p:sldId id="275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71" autoAdjust="0"/>
    <p:restoredTop sz="94660"/>
  </p:normalViewPr>
  <p:slideViewPr>
    <p:cSldViewPr>
      <p:cViewPr varScale="1">
        <p:scale>
          <a:sx n="83" d="100"/>
          <a:sy n="83" d="100"/>
        </p:scale>
        <p:origin x="-166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913854-6B53-4943-A3B0-FBF5624D780F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2441F3-73FE-4C7E-82F7-DD0FE44E88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67186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2441F3-73FE-4C7E-82F7-DD0FE44E88A9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707202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7224" y="500042"/>
            <a:ext cx="7026918" cy="52291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57422" y="3143248"/>
            <a:ext cx="48062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КАК  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ПОДГОТОВИТЬ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reflection blurRad="12700" stA="28000" endPos="45000" dist="1000" dir="5400000" sy="-100000" algn="bl" rotWithShape="0"/>
              </a:effectLst>
              <a:latin typeface="Monotype Corsiva" pitchFamily="66" charset="0"/>
            </a:endParaRPr>
          </a:p>
          <a:p>
            <a:pPr algn="ctr"/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РЕБЕНКА  К  ШКОЛЕ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347864" y="5218364"/>
            <a:ext cx="549317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b="1" dirty="0" smtClean="0">
                <a:solidFill>
                  <a:srgbClr val="7030A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Подготовил воспитатель</a:t>
            </a:r>
          </a:p>
          <a:p>
            <a:pPr algn="r"/>
            <a:r>
              <a:rPr lang="ru-RU" sz="2800" b="1" dirty="0" smtClean="0">
                <a:solidFill>
                  <a:srgbClr val="7030A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п</a:t>
            </a:r>
            <a:r>
              <a:rPr lang="ru-RU" sz="2800" b="1" dirty="0" smtClean="0">
                <a:solidFill>
                  <a:srgbClr val="7030A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одготовительной к школе группы</a:t>
            </a:r>
          </a:p>
          <a:p>
            <a:pPr algn="r"/>
            <a:r>
              <a:rPr lang="ru-RU" sz="2800" b="1" dirty="0" smtClean="0">
                <a:solidFill>
                  <a:srgbClr val="7030A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Галицкая </a:t>
            </a:r>
            <a:r>
              <a:rPr lang="ru-RU" sz="2800" b="1" dirty="0">
                <a:solidFill>
                  <a:srgbClr val="7030A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Елена Валерьевна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142852"/>
            <a:ext cx="80724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МКДОУ </a:t>
            </a:r>
            <a:r>
              <a:rPr lang="ru-RU" sz="2400" b="1" dirty="0" smtClean="0">
                <a:solidFill>
                  <a:srgbClr val="7030A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«</a:t>
            </a:r>
            <a:r>
              <a:rPr lang="ru-RU" sz="2400" b="1" dirty="0" smtClean="0">
                <a:solidFill>
                  <a:srgbClr val="7030A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Детский сад №3 п. Теплое» </a:t>
            </a:r>
          </a:p>
        </p:txBody>
      </p:sp>
    </p:spTree>
    <p:extLst>
      <p:ext uri="{BB962C8B-B14F-4D97-AF65-F5344CB8AC3E}">
        <p14:creationId xmlns:p14="http://schemas.microsoft.com/office/powerpoint/2010/main" xmlns="" val="36948197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7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3508" y="188640"/>
            <a:ext cx="885698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Важная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перед родителями – научить ребёнка доводить начатое дело до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конца. Большое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 имеет отношение взрослых к делам детей. Если ребёнок видит внимательное, доброжелательное, но вместе с тем требовательное отношение к результатам его деятельности, то он сам с ответственностью относится к ней.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Старайтесь, чтобы ребенок привыкал работать самостоятельно, не требовал постоянного внимания и поощрения со стороны взрослого.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Постепенно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переставайте хвалить ребенка за каждый шаг в работе - хвалите за готовый результат.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Приучайте ребёнка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спокойно сидеть и работать в течение определенного времени. Включайте в распорядок дня самые разнообразные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artinki_bez_fona_dlya_prezentaciy_21_29094024-1024x77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085234" cy="690264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27784" y="135791"/>
            <a:ext cx="6516216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Личностная готовность к школе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 в себя:</a:t>
            </a:r>
          </a:p>
          <a:p>
            <a:pPr marL="342900" indent="-342900">
              <a:buFont typeface="Arial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строить отношения с учителем: умение регулировать свои действия и своё поведение, умение воспринимать учебную задачу;</a:t>
            </a:r>
          </a:p>
          <a:p>
            <a:pPr marL="342900" indent="-342900">
              <a:buFont typeface="Arial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общаться со сверстниками: принимать точку зрения другого, умение выслушивать одноклассников, умение взглянуть на себя со стороны, адекватно реагировать на неудачу других;</a:t>
            </a:r>
          </a:p>
          <a:p>
            <a:pPr marL="342900" indent="-342900">
              <a:buFont typeface="Arial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себе: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продуктивная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учебная деятельность предполагает адекватное отношение ребенка к своим способностям, результатам работы, поведению, т.е. определенный уровень развития самосознания.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7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7504" y="33189"/>
            <a:ext cx="8928992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готовности детей к школе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определятся по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параметрам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как планирование, контроль, мотивация, уровень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интеллекта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т.д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основе результатов исследования определяется уровень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готовности к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школе: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школе не готов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если он не умеет планировать и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контролировать свои действия, мотивация учения низкая, не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умеет слушать другого человека и выполнять логические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операции в форме понятий;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*ребенок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школе готов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если он умеет контролировать свои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(или стремится к этому), ориентируется на скрытые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свойства предметов, на закономерности окружающего мира,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стремится использовать их в своих действиях, умеет слушать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другого человека и умеет (или стремится)выполнять логические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операции в форме словесных понятий.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545385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artinki_bez_fona_dlya_prezentaciy_21_29094024-1024x77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44648"/>
            <a:ext cx="9144000" cy="69472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64954" y="31968"/>
            <a:ext cx="6146452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родителям дошкольника 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6-7- лет.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Не будьте слишком требовательны к ребенку.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Следите, чтобы нагрузка не была для ребенка чрезмерной.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Если вы видите, что у ребенка есть проблемы, то не бойтесь обращаться за помощью к специалистам: логопеду, психологу и т. д.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Следите за распорядком дня, чтобы он достаточно времени проводил на свежем воздухе, чтобы его сон был спокойным и полноценным. Исключите перед сном подвижные игры и другую активную деятельность. Хорошей и полезной семейной традицией может стать чтение книги всей семьей перед сном.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7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7524" y="260648"/>
            <a:ext cx="856895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Ребенок шести-семи лет должен управлять своими желаниями и адекватно выражать свои эмоции.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Если ребенок устал заниматься, не доделав задание, то не настаивайте, дайте ему несколько минут на отдых, а затем вернитесь к выполнению задания. Но все-таки постепенно приучайте ребенка, чтобы он в течение пятнадцати-двадцати минут мог заниматься одним делом, не отвлекаясь. 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ребенок отказывается выполнять задание, то попробуйте найти способ, чтобы заинтересовать его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Обеспечьте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ребенку развивающее пространство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Обратите внимание, знает и использует ли ваш ребенок «волшебные» слова: здравствуйте, до свидания, извините, спасибо и т. п. </a:t>
            </a:r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164615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7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11560" y="4293096"/>
            <a:ext cx="81002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Спасибо за внимание!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Monotype Corsiva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31640" y="395734"/>
            <a:ext cx="608472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«Быть готовым к школе – это не значит уметь читать, писать и считать.</a:t>
            </a:r>
          </a:p>
          <a:p>
            <a:pPr lvl="0"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готовым к школе – значит быть готовым всему этому научиться»</a:t>
            </a:r>
          </a:p>
          <a:p>
            <a:pPr lvl="0" algn="ctr"/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А.Л.Венгер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97" y="-42973"/>
            <a:ext cx="9144793" cy="694394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131840" y="332656"/>
            <a:ext cx="583264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 для включения родителей будущих первоклассников в процесс подготовки ребенка к школе. 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с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критериями готовности  ребенка к школе. 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Вооружить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практическими советами и рекомендациями по подготовке ребенка к школе. </a:t>
            </a:r>
          </a:p>
        </p:txBody>
      </p:sp>
    </p:spTree>
    <p:extLst>
      <p:ext uri="{BB962C8B-B14F-4D97-AF65-F5344CB8AC3E}">
        <p14:creationId xmlns:p14="http://schemas.microsoft.com/office/powerpoint/2010/main" xmlns="" val="498947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97" y="-42973"/>
            <a:ext cx="9144793" cy="6943946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419872" y="221373"/>
            <a:ext cx="4258816" cy="44749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694507" y="933209"/>
            <a:ext cx="6449889" cy="5683619"/>
          </a:xfrm>
        </p:spPr>
        <p:txBody>
          <a:bodyPr>
            <a:normAutofit lnSpcReduction="10000"/>
          </a:bodyPr>
          <a:lstStyle/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Готовность ребёнка к школе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Физическая готовность ребёнка 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Социально-психологическая готовность ребёнка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Интеллектуальная готовность ребёнка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 – волевая готовность ребёнка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Личностная готовность к школе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родителям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дошкольника</a:t>
            </a: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6-7- лет.</a:t>
            </a: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Портрет дошкольника, готового к обучению в школе по ФГОСАМ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0651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artinki_bez_fona_dlya_prezentaciy_21_29094024-1024x778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44648"/>
            <a:ext cx="9144000" cy="69472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55776" y="-44648"/>
            <a:ext cx="6408712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</a:t>
            </a:r>
          </a:p>
          <a:p>
            <a:pPr algn="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Приближается то время, когда ваш ребенок будет носить гордое звание первоклассника. И в связи с этим у родителей возникает масса волнений и переживаний: где и как подготовить ребенка к школе, нужно ли это, что  ребёнок должен знать и уметь перед школой, в шесть или семь лет отдать его в первый класс и так далее. Универсального ответа на эти вопросы нет – каждый ребенок индивидуален. Некоторые дети уже в шесть лет полностью готовы к школе, а с другими детьми в семь лет возникает много хлопот. Но одно можно сказать точно – готовить детей к школе обязательно нужно, потому что это станет отличным подспорьем в первом классе, поможет в обучении, значительно облегчит адаптационный период ребенка.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7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95736" y="836712"/>
            <a:ext cx="4176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0" y="1"/>
            <a:ext cx="896448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Овал 2"/>
          <p:cNvSpPr/>
          <p:nvPr/>
        </p:nvSpPr>
        <p:spPr>
          <a:xfrm>
            <a:off x="2627784" y="370482"/>
            <a:ext cx="3888432" cy="11521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Monotype Corsiva" panose="03010101010201010101" pitchFamily="66" charset="0"/>
              </a:rPr>
              <a:t>Готовность ребёнка к школе</a:t>
            </a:r>
            <a:endParaRPr lang="ru-RU" sz="2800" b="1" dirty="0">
              <a:latin typeface="Monotype Corsiva" panose="03010101010201010101" pitchFamily="66" charset="0"/>
            </a:endParaRP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396368" y="1628800"/>
            <a:ext cx="2880320" cy="792088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Monotype Corsiva" panose="03010101010201010101" pitchFamily="66" charset="0"/>
              </a:rPr>
              <a:t>Физическая</a:t>
            </a:r>
            <a:endParaRPr lang="ru-RU" sz="2800" dirty="0">
              <a:latin typeface="Monotype Corsiva" panose="03010101010201010101" pitchFamily="66" charset="0"/>
            </a:endParaRP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971600" y="3032956"/>
            <a:ext cx="3096344" cy="792088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Monotype Corsiva" panose="03010101010201010101" pitchFamily="66" charset="0"/>
              </a:rPr>
              <a:t>Социально-психологическая</a:t>
            </a:r>
            <a:endParaRPr lang="ru-RU" sz="2800" dirty="0">
              <a:latin typeface="Monotype Corsiva" panose="03010101010201010101" pitchFamily="66" charset="0"/>
            </a:endParaRPr>
          </a:p>
        </p:txBody>
      </p:sp>
      <p:sp>
        <p:nvSpPr>
          <p:cNvPr id="8" name="Блок-схема: знак завершения 7"/>
          <p:cNvSpPr/>
          <p:nvPr/>
        </p:nvSpPr>
        <p:spPr>
          <a:xfrm>
            <a:off x="5436096" y="3029208"/>
            <a:ext cx="2880320" cy="792088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Monotype Corsiva" panose="03010101010201010101" pitchFamily="66" charset="0"/>
              </a:rPr>
              <a:t>Эмоционально-волевая</a:t>
            </a:r>
            <a:endParaRPr lang="ru-RU" sz="2800" dirty="0">
              <a:latin typeface="Monotype Corsiva" panose="03010101010201010101" pitchFamily="66" charset="0"/>
            </a:endParaRPr>
          </a:p>
        </p:txBody>
      </p:sp>
      <p:sp>
        <p:nvSpPr>
          <p:cNvPr id="9" name="Блок-схема: знак завершения 8"/>
          <p:cNvSpPr/>
          <p:nvPr/>
        </p:nvSpPr>
        <p:spPr>
          <a:xfrm>
            <a:off x="6059063" y="1712827"/>
            <a:ext cx="2880320" cy="792088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Monotype Corsiva" panose="03010101010201010101" pitchFamily="66" charset="0"/>
              </a:rPr>
              <a:t>Личностная</a:t>
            </a:r>
            <a:endParaRPr lang="ru-RU" sz="2800" dirty="0">
              <a:latin typeface="Monotype Corsiva" panose="03010101010201010101" pitchFamily="66" charset="0"/>
            </a:endParaRPr>
          </a:p>
        </p:txBody>
      </p:sp>
      <p:cxnSp>
        <p:nvCxnSpPr>
          <p:cNvPr id="11" name="Прямая со стрелкой 10"/>
          <p:cNvCxnSpPr>
            <a:stCxn id="3" idx="3"/>
          </p:cNvCxnSpPr>
          <p:nvPr/>
        </p:nvCxnSpPr>
        <p:spPr>
          <a:xfrm flipH="1">
            <a:off x="2987824" y="1353885"/>
            <a:ext cx="209408" cy="27491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2987824" y="1522610"/>
            <a:ext cx="936104" cy="14023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6084168" y="1292662"/>
            <a:ext cx="396044" cy="3361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5292080" y="1522610"/>
            <a:ext cx="766983" cy="14023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Блок-схема: знак завершения 21"/>
          <p:cNvSpPr/>
          <p:nvPr/>
        </p:nvSpPr>
        <p:spPr>
          <a:xfrm>
            <a:off x="2987824" y="4359380"/>
            <a:ext cx="3163851" cy="792088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Monotype Corsiva" panose="03010101010201010101" pitchFamily="66" charset="0"/>
              </a:rPr>
              <a:t>Интеллектуальная</a:t>
            </a:r>
            <a:endParaRPr lang="ru-RU" sz="2800" dirty="0">
              <a:latin typeface="Monotype Corsiva" panose="03010101010201010101" pitchFamily="66" charset="0"/>
            </a:endParaRPr>
          </a:p>
        </p:txBody>
      </p:sp>
      <p:cxnSp>
        <p:nvCxnSpPr>
          <p:cNvPr id="31" name="Прямая со стрелкой 30"/>
          <p:cNvCxnSpPr/>
          <p:nvPr/>
        </p:nvCxnSpPr>
        <p:spPr>
          <a:xfrm>
            <a:off x="4482244" y="1522610"/>
            <a:ext cx="89756" cy="283677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artinki_bez_fona_dlya_prezentaciy_21_29094024-1024x77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44648"/>
            <a:ext cx="9144000" cy="69472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11760" y="394692"/>
            <a:ext cx="6408712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Физическая готовность ребёнка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пределяется показателями веса, роста, мышечного тонуса и др., которые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  соответствовать   нормам   физического   развития   детей   6-7-летнего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возраста.   Также  должны  учитываться   состояние   зрения,  слуха,   моторики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(особенно   мелких   движений   кистей   рук   и   пальцев),   состояние   нервной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ребенка, общее состояние его здоровья. Необходимо уделять большое внимание физической подготовке дошкольника. Помните: здоровому ребенку легче дается учеба, он чувствует себя в школе комфортнее!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7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9512" y="188640"/>
            <a:ext cx="8784976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Социально-психологическая готовность ребёнка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ключает в себя формирование качеств, благодаря которым они могли бы общаться с другими детьми, учителями.</a:t>
            </a:r>
          </a:p>
          <a:p>
            <a:pPr marL="342900" indent="-342900">
              <a:buFont typeface="Arial" charset="0"/>
              <a:buChar char="•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Учебная мотивация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хочет идти в школу, понимает важность и необходимость учения, проявляет выраженный интерес к получению новых знаний.</a:t>
            </a:r>
          </a:p>
          <a:p>
            <a:pPr marL="342900" indent="-342900">
              <a:buFont typeface="Arial" charset="0"/>
              <a:buChar char="•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общаться со сверстниками и взрослыми: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легко вступает в контакт, не агрессивен, умеет находить выход из проблемных ситуаций общения, признаёт авторитет взрослых.</a:t>
            </a:r>
          </a:p>
          <a:p>
            <a:pPr marL="342900" indent="-342900">
              <a:buFont typeface="Arial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мение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принять учебную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задачу: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внимательно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выслушать, по необходимости уточнить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задание.</a:t>
            </a:r>
          </a:p>
          <a:p>
            <a:endParaRPr lang="ru-RU" sz="24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artinki_bez_fona_dlya_prezentaciy_21_29094024-1024x77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9472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915816" y="332656"/>
            <a:ext cx="6228184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Интеллектуальная готовность ребёнка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 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  интеллектуальной   готовности   включаются   не   только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словарный   запас,   кругозор,   специальные   умения,   но   и   уровень   развития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познавательных   процессов   и   их   ориентированность   на   зону   ближайшего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развития, высшие формы наглядно-образного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мышления. Характерной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особенностью интеллектуальной готовности к школе, которая обеспечивает «высокий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обучаемости», является умение выделить учебную задачу и превратить ее в самостоятельную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цель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7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612576" y="0"/>
            <a:ext cx="9756576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-468560" y="32618"/>
            <a:ext cx="9433047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 – волевая готовность ребёнка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Эмоционально-волевая   готовность   в   основном   понимается 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уменьшение 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импульсивных   реакций   и   возможность   длительное 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выполнять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очень привлекательное задание.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Обсуждая проблему эмоционально-волевой готовности к школе Д.Б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Эльконин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выделил следующие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параметры: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  умение   ребенка   сознательно   подчинять   свои   действия 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правилу, обобщенно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определяющему способ действия;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умение ориентироваться на заданную систему требований;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  умение   внимательно   слушать   говорящего   и   точно 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выполнять задания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предлагаемые в устной форме;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умение самостоятельно выполнять требуемое задание по зрительно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воспринимаемому образцу.</a:t>
            </a:r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526</TotalTime>
  <Words>834</Words>
  <Application>Microsoft Office PowerPoint</Application>
  <PresentationFormat>Экран (4:3)</PresentationFormat>
  <Paragraphs>92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Содержание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Буева</cp:lastModifiedBy>
  <cp:revision>52</cp:revision>
  <dcterms:created xsi:type="dcterms:W3CDTF">2019-01-26T07:26:58Z</dcterms:created>
  <dcterms:modified xsi:type="dcterms:W3CDTF">2020-05-15T06:23:02Z</dcterms:modified>
</cp:coreProperties>
</file>