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4319" y="2301808"/>
            <a:ext cx="9471803" cy="1646302"/>
          </a:xfrm>
        </p:spPr>
        <p:txBody>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 Консультация для родителей</a:t>
            </a:r>
            <a:br>
              <a:rPr lang="ru-RU" sz="3200" b="1" dirty="0" smtClean="0">
                <a:solidFill>
                  <a:schemeClr val="tx1"/>
                </a:solidFill>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a:t>
            </a:r>
            <a:r>
              <a:rPr lang="ru-RU" dirty="0" smtClean="0"/>
              <a:t>Готовность </a:t>
            </a:r>
            <a:r>
              <a:rPr lang="ru-RU" dirty="0"/>
              <a:t>ребенка к</a:t>
            </a:r>
            <a:br>
              <a:rPr lang="ru-RU" dirty="0"/>
            </a:br>
            <a:r>
              <a:rPr lang="ru-RU" dirty="0"/>
              <a:t>обучению </a:t>
            </a:r>
            <a:r>
              <a:rPr lang="ru-RU" dirty="0" smtClean="0"/>
              <a:t>грамоте</a:t>
            </a:r>
            <a:r>
              <a:rPr lang="ru-RU" sz="3200" b="1"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786996" y="5500071"/>
            <a:ext cx="6892505" cy="1096899"/>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Подготовил воспитатель старшей группы: </a:t>
            </a:r>
            <a:r>
              <a:rPr lang="ru-RU" sz="2400" dirty="0" smtClean="0">
                <a:solidFill>
                  <a:schemeClr val="tx1"/>
                </a:solidFill>
                <a:latin typeface="Times New Roman" panose="02020603050405020304" pitchFamily="18" charset="0"/>
                <a:cs typeface="Times New Roman" panose="02020603050405020304" pitchFamily="18" charset="0"/>
              </a:rPr>
              <a:t>                                                               Игнатова </a:t>
            </a:r>
            <a:r>
              <a:rPr lang="ru-RU" sz="2400" dirty="0">
                <a:solidFill>
                  <a:schemeClr val="tx1"/>
                </a:solidFill>
                <a:latin typeface="Times New Roman" panose="02020603050405020304" pitchFamily="18" charset="0"/>
                <a:cs typeface="Times New Roman" panose="02020603050405020304" pitchFamily="18" charset="0"/>
              </a:rPr>
              <a:t>Алла Михайловна</a:t>
            </a:r>
          </a:p>
          <a:p>
            <a:endParaRPr lang="ru-RU" dirty="0"/>
          </a:p>
        </p:txBody>
      </p:sp>
      <p:sp>
        <p:nvSpPr>
          <p:cNvPr id="4" name="Прямоугольник 3"/>
          <p:cNvSpPr/>
          <p:nvPr/>
        </p:nvSpPr>
        <p:spPr>
          <a:xfrm>
            <a:off x="1647645" y="103517"/>
            <a:ext cx="7626358" cy="646331"/>
          </a:xfrm>
          <a:prstGeom prst="rect">
            <a:avLst/>
          </a:prstGeom>
        </p:spPr>
        <p:txBody>
          <a:bodyPr wrap="square">
            <a:spAutoFit/>
          </a:bodyPr>
          <a:lstStyle/>
          <a:p>
            <a:pPr algn="ctr"/>
            <a:r>
              <a:rPr lang="ru-RU" dirty="0"/>
              <a:t>Муниципальное казенное дошкольное образовательное учреждение  «Детский сад №3 п. Теплое»</a:t>
            </a:r>
          </a:p>
        </p:txBody>
      </p:sp>
      <p:pic>
        <p:nvPicPr>
          <p:cNvPr id="5" name="Рисунок 4"/>
          <p:cNvPicPr>
            <a:picLocks noChangeAspect="1"/>
          </p:cNvPicPr>
          <p:nvPr/>
        </p:nvPicPr>
        <p:blipFill>
          <a:blip r:embed="rId2"/>
          <a:stretch>
            <a:fillRect/>
          </a:stretch>
        </p:blipFill>
        <p:spPr>
          <a:xfrm>
            <a:off x="550154" y="3948110"/>
            <a:ext cx="3357612" cy="2772182"/>
          </a:xfrm>
          <a:prstGeom prst="rect">
            <a:avLst/>
          </a:prstGeom>
        </p:spPr>
      </p:pic>
    </p:spTree>
    <p:extLst>
      <p:ext uri="{BB962C8B-B14F-4D97-AF65-F5344CB8AC3E}">
        <p14:creationId xmlns:p14="http://schemas.microsoft.com/office/powerpoint/2010/main" val="250958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793" y="1"/>
            <a:ext cx="10558732" cy="6573328"/>
          </a:xfrm>
        </p:spPr>
        <p:txBody>
          <a:bodyPr>
            <a:normAutofit fontScale="90000"/>
          </a:bodyPr>
          <a:lstStyle/>
          <a:p>
            <a:r>
              <a:rPr lang="ru-RU" sz="2400" b="1" dirty="0" smtClean="0">
                <a:solidFill>
                  <a:schemeClr val="tx1"/>
                </a:solidFill>
                <a:latin typeface="Times New Roman" panose="02020603050405020304" pitchFamily="18" charset="0"/>
                <a:cs typeface="Times New Roman" panose="02020603050405020304" pitchFamily="18" charset="0"/>
              </a:rPr>
              <a:t>   </a:t>
            </a:r>
            <a:r>
              <a:rPr lang="ru-RU" sz="2700" b="1" dirty="0" smtClean="0">
                <a:solidFill>
                  <a:schemeClr val="tx1"/>
                </a:solidFill>
                <a:latin typeface="Times New Roman" panose="02020603050405020304" pitchFamily="18" charset="0"/>
                <a:cs typeface="Times New Roman" panose="02020603050405020304" pitchFamily="18" charset="0"/>
              </a:rPr>
              <a:t>Грамота</a:t>
            </a:r>
            <a:r>
              <a:rPr lang="ru-RU" sz="2700" dirty="0" smtClean="0">
                <a:solidFill>
                  <a:schemeClr val="tx1"/>
                </a:solidFill>
                <a:latin typeface="Times New Roman" panose="02020603050405020304" pitchFamily="18" charset="0"/>
                <a:cs typeface="Times New Roman" panose="02020603050405020304" pitchFamily="18" charset="0"/>
              </a:rPr>
              <a:t> </a:t>
            </a:r>
            <a:r>
              <a:rPr lang="ru-RU" sz="2700" dirty="0">
                <a:solidFill>
                  <a:schemeClr val="tx1"/>
                </a:solidFill>
                <a:latin typeface="Times New Roman" panose="02020603050405020304" pitchFamily="18" charset="0"/>
                <a:cs typeface="Times New Roman" panose="02020603050405020304" pitchFamily="18" charset="0"/>
              </a:rPr>
              <a:t>– это </a:t>
            </a:r>
            <a:r>
              <a:rPr lang="ru-RU" sz="2700" dirty="0" smtClean="0">
                <a:solidFill>
                  <a:schemeClr val="tx1"/>
                </a:solidFill>
                <a:latin typeface="Times New Roman" panose="02020603050405020304" pitchFamily="18" charset="0"/>
                <a:cs typeface="Times New Roman" panose="02020603050405020304" pitchFamily="18" charset="0"/>
              </a:rPr>
              <a:t>овладение умением </a:t>
            </a:r>
            <a:r>
              <a:rPr lang="ru-RU" sz="2700" dirty="0">
                <a:solidFill>
                  <a:schemeClr val="tx1"/>
                </a:solidFill>
                <a:latin typeface="Times New Roman" panose="02020603050405020304" pitchFamily="18" charset="0"/>
                <a:cs typeface="Times New Roman" panose="02020603050405020304" pitchFamily="18" charset="0"/>
              </a:rPr>
              <a:t>читать и </a:t>
            </a:r>
            <a:r>
              <a:rPr lang="ru-RU" sz="2700" dirty="0" smtClean="0">
                <a:solidFill>
                  <a:schemeClr val="tx1"/>
                </a:solidFill>
                <a:latin typeface="Times New Roman" panose="02020603050405020304" pitchFamily="18" charset="0"/>
                <a:cs typeface="Times New Roman" panose="02020603050405020304" pitchFamily="18" charset="0"/>
              </a:rPr>
              <a:t>писать тексты</a:t>
            </a:r>
            <a:r>
              <a:rPr lang="ru-RU" sz="2700" dirty="0">
                <a:solidFill>
                  <a:schemeClr val="tx1"/>
                </a:solidFill>
                <a:latin typeface="Times New Roman" panose="02020603050405020304" pitchFamily="18" charset="0"/>
                <a:cs typeface="Times New Roman" panose="02020603050405020304" pitchFamily="18" charset="0"/>
              </a:rPr>
              <a:t>, излагать свои мысли </a:t>
            </a:r>
            <a:r>
              <a:rPr lang="ru-RU" sz="2700" dirty="0" smtClean="0">
                <a:solidFill>
                  <a:schemeClr val="tx1"/>
                </a:solidFill>
                <a:latin typeface="Times New Roman" panose="02020603050405020304" pitchFamily="18" charset="0"/>
                <a:cs typeface="Times New Roman" panose="02020603050405020304" pitchFamily="18" charset="0"/>
              </a:rPr>
              <a:t>в письменной </a:t>
            </a:r>
            <a:r>
              <a:rPr lang="ru-RU" sz="2700" dirty="0">
                <a:solidFill>
                  <a:schemeClr val="tx1"/>
                </a:solidFill>
                <a:latin typeface="Times New Roman" panose="02020603050405020304" pitchFamily="18" charset="0"/>
                <a:cs typeface="Times New Roman" panose="02020603050405020304" pitchFamily="18" charset="0"/>
              </a:rPr>
              <a:t>форме, </a:t>
            </a:r>
            <a:r>
              <a:rPr lang="ru-RU" sz="2700" dirty="0" smtClean="0">
                <a:solidFill>
                  <a:schemeClr val="tx1"/>
                </a:solidFill>
                <a:latin typeface="Times New Roman" panose="02020603050405020304" pitchFamily="18" charset="0"/>
                <a:cs typeface="Times New Roman" panose="02020603050405020304" pitchFamily="18" charset="0"/>
              </a:rPr>
              <a:t>понимать при </a:t>
            </a:r>
            <a:r>
              <a:rPr lang="ru-RU" sz="2700" dirty="0">
                <a:solidFill>
                  <a:schemeClr val="tx1"/>
                </a:solidFill>
                <a:latin typeface="Times New Roman" panose="02020603050405020304" pitchFamily="18" charset="0"/>
                <a:cs typeface="Times New Roman" panose="02020603050405020304" pitchFamily="18" charset="0"/>
              </a:rPr>
              <a:t>чтении не только </a:t>
            </a:r>
            <a:r>
              <a:rPr lang="ru-RU" sz="2700" dirty="0" smtClean="0">
                <a:solidFill>
                  <a:schemeClr val="tx1"/>
                </a:solidFill>
                <a:latin typeface="Times New Roman" panose="02020603050405020304" pitchFamily="18" charset="0"/>
                <a:cs typeface="Times New Roman" panose="02020603050405020304" pitchFamily="18" charset="0"/>
              </a:rPr>
              <a:t>значение отдельных </a:t>
            </a:r>
            <a:r>
              <a:rPr lang="ru-RU" sz="2700" dirty="0">
                <a:solidFill>
                  <a:schemeClr val="tx1"/>
                </a:solidFill>
                <a:latin typeface="Times New Roman" panose="02020603050405020304" pitchFamily="18" charset="0"/>
                <a:cs typeface="Times New Roman" panose="02020603050405020304" pitchFamily="18" charset="0"/>
              </a:rPr>
              <a:t>слов и </a:t>
            </a:r>
            <a:r>
              <a:rPr lang="ru-RU" sz="2700" dirty="0" smtClean="0">
                <a:solidFill>
                  <a:schemeClr val="tx1"/>
                </a:solidFill>
                <a:latin typeface="Times New Roman" panose="02020603050405020304" pitchFamily="18" charset="0"/>
                <a:cs typeface="Times New Roman" panose="02020603050405020304" pitchFamily="18" charset="0"/>
              </a:rPr>
              <a:t>предложений, но </a:t>
            </a:r>
            <a:r>
              <a:rPr lang="ru-RU" sz="2700" dirty="0">
                <a:solidFill>
                  <a:schemeClr val="tx1"/>
                </a:solidFill>
                <a:latin typeface="Times New Roman" panose="02020603050405020304" pitchFamily="18" charset="0"/>
                <a:cs typeface="Times New Roman" panose="02020603050405020304" pitchFamily="18" charset="0"/>
              </a:rPr>
              <a:t>и смысл текста, то </a:t>
            </a:r>
            <a:r>
              <a:rPr lang="ru-RU" sz="2700" dirty="0" smtClean="0">
                <a:solidFill>
                  <a:schemeClr val="tx1"/>
                </a:solidFill>
                <a:latin typeface="Times New Roman" panose="02020603050405020304" pitchFamily="18" charset="0"/>
                <a:cs typeface="Times New Roman" panose="02020603050405020304" pitchFamily="18" charset="0"/>
              </a:rPr>
              <a:t>есть овладение </a:t>
            </a:r>
            <a:r>
              <a:rPr lang="ru-RU" sz="2700" dirty="0">
                <a:solidFill>
                  <a:schemeClr val="tx1"/>
                </a:solidFill>
                <a:latin typeface="Times New Roman" panose="02020603050405020304" pitchFamily="18" charset="0"/>
                <a:cs typeface="Times New Roman" panose="02020603050405020304" pitchFamily="18" charset="0"/>
              </a:rPr>
              <a:t>письменной речью</a:t>
            </a:r>
            <a:r>
              <a:rPr lang="ru-RU" sz="2700" dirty="0" smtClean="0">
                <a:solidFill>
                  <a:schemeClr val="tx1"/>
                </a:solidFill>
                <a:latin typeface="Times New Roman" panose="02020603050405020304" pitchFamily="18" charset="0"/>
                <a:cs typeface="Times New Roman" panose="02020603050405020304" pitchFamily="18" charset="0"/>
              </a:rPr>
              <a:t>.</a:t>
            </a:r>
            <a:br>
              <a:rPr lang="ru-RU" sz="2700" dirty="0" smtClean="0">
                <a:solidFill>
                  <a:schemeClr val="tx1"/>
                </a:solidFill>
                <a:latin typeface="Times New Roman" panose="02020603050405020304" pitchFamily="18" charset="0"/>
                <a:cs typeface="Times New Roman" panose="02020603050405020304" pitchFamily="18" charset="0"/>
              </a:rPr>
            </a:br>
            <a:r>
              <a:rPr lang="ru-RU" sz="2700" dirty="0">
                <a:solidFill>
                  <a:schemeClr val="tx1"/>
                </a:solidFill>
                <a:latin typeface="Times New Roman" panose="02020603050405020304" pitchFamily="18" charset="0"/>
                <a:cs typeface="Times New Roman" panose="02020603050405020304" pitchFamily="18" charset="0"/>
              </a:rPr>
              <a:t>   Чтение и письмо – виды речевой деятельности, основой для которых является устная речь. Следовательно, основой для обучения грамоте является </a:t>
            </a:r>
            <a:r>
              <a:rPr lang="ru-RU" sz="2700" dirty="0" err="1">
                <a:solidFill>
                  <a:schemeClr val="tx1"/>
                </a:solidFill>
                <a:latin typeface="Times New Roman" panose="02020603050405020304" pitchFamily="18" charset="0"/>
                <a:cs typeface="Times New Roman" panose="02020603050405020304" pitchFamily="18" charset="0"/>
              </a:rPr>
              <a:t>общеречевое</a:t>
            </a:r>
            <a:r>
              <a:rPr lang="ru-RU" sz="2700" dirty="0">
                <a:solidFill>
                  <a:schemeClr val="tx1"/>
                </a:solidFill>
                <a:latin typeface="Times New Roman" panose="02020603050405020304" pitchFamily="18" charset="0"/>
                <a:cs typeface="Times New Roman" panose="02020603050405020304" pitchFamily="18" charset="0"/>
              </a:rPr>
              <a:t> развитие детей. </a:t>
            </a:r>
            <a:br>
              <a:rPr lang="ru-RU" sz="2700" dirty="0">
                <a:solidFill>
                  <a:schemeClr val="tx1"/>
                </a:solidFill>
                <a:latin typeface="Times New Roman" panose="02020603050405020304" pitchFamily="18" charset="0"/>
                <a:cs typeface="Times New Roman" panose="02020603050405020304" pitchFamily="18" charset="0"/>
              </a:rPr>
            </a:br>
            <a:r>
              <a:rPr lang="ru-RU" sz="2700" dirty="0" smtClean="0">
                <a:solidFill>
                  <a:schemeClr val="tx1"/>
                </a:solidFill>
                <a:latin typeface="Times New Roman" panose="02020603050405020304" pitchFamily="18" charset="0"/>
                <a:cs typeface="Times New Roman" panose="02020603050405020304" pitchFamily="18" charset="0"/>
              </a:rPr>
              <a:t>   Сложный </a:t>
            </a:r>
            <a:r>
              <a:rPr lang="ru-RU" sz="2700" dirty="0">
                <a:solidFill>
                  <a:schemeClr val="tx1"/>
                </a:solidFill>
                <a:latin typeface="Times New Roman" panose="02020603050405020304" pitchFamily="18" charset="0"/>
                <a:cs typeface="Times New Roman" panose="02020603050405020304" pitchFamily="18" charset="0"/>
              </a:rPr>
              <a:t>процесс освоения грамоты распадается на несколько этапов,</a:t>
            </a:r>
            <a:br>
              <a:rPr lang="ru-RU" sz="2700" dirty="0">
                <a:solidFill>
                  <a:schemeClr val="tx1"/>
                </a:solidFill>
                <a:latin typeface="Times New Roman" panose="02020603050405020304" pitchFamily="18" charset="0"/>
                <a:cs typeface="Times New Roman" panose="02020603050405020304" pitchFamily="18" charset="0"/>
              </a:rPr>
            </a:br>
            <a:r>
              <a:rPr lang="ru-RU" sz="2700" dirty="0">
                <a:solidFill>
                  <a:schemeClr val="tx1"/>
                </a:solidFill>
                <a:latin typeface="Times New Roman" panose="02020603050405020304" pitchFamily="18" charset="0"/>
                <a:cs typeface="Times New Roman" panose="02020603050405020304" pitchFamily="18" charset="0"/>
              </a:rPr>
              <a:t>большая часть из которых приходится на школу. Но чтобы сделать </a:t>
            </a:r>
            <a:r>
              <a:rPr lang="ru-RU" sz="2700" dirty="0" smtClean="0">
                <a:solidFill>
                  <a:schemeClr val="tx1"/>
                </a:solidFill>
                <a:latin typeface="Times New Roman" panose="02020603050405020304" pitchFamily="18" charset="0"/>
                <a:cs typeface="Times New Roman" panose="02020603050405020304" pitchFamily="18" charset="0"/>
              </a:rPr>
              <a:t>обучение грамоте </a:t>
            </a:r>
            <a:r>
              <a:rPr lang="ru-RU" sz="2700" dirty="0">
                <a:solidFill>
                  <a:schemeClr val="tx1"/>
                </a:solidFill>
                <a:latin typeface="Times New Roman" panose="02020603050405020304" pitchFamily="18" charset="0"/>
                <a:cs typeface="Times New Roman" panose="02020603050405020304" pitchFamily="18" charset="0"/>
              </a:rPr>
              <a:t>в школе более успешным, необходимо часть умений формировать </a:t>
            </a:r>
            <a:r>
              <a:rPr lang="ru-RU" sz="2700" dirty="0" smtClean="0">
                <a:solidFill>
                  <a:schemeClr val="tx1"/>
                </a:solidFill>
                <a:latin typeface="Times New Roman" panose="02020603050405020304" pitchFamily="18" charset="0"/>
                <a:cs typeface="Times New Roman" panose="02020603050405020304" pitchFamily="18" charset="0"/>
              </a:rPr>
              <a:t>в детском </a:t>
            </a:r>
            <a:r>
              <a:rPr lang="ru-RU" sz="2700" dirty="0">
                <a:solidFill>
                  <a:schemeClr val="tx1"/>
                </a:solidFill>
                <a:latin typeface="Times New Roman" panose="02020603050405020304" pitchFamily="18" charset="0"/>
                <a:cs typeface="Times New Roman" panose="02020603050405020304" pitchFamily="18" charset="0"/>
              </a:rPr>
              <a:t>саду. Для успешного усвоения школьного курса родного </a:t>
            </a:r>
            <a:r>
              <a:rPr lang="ru-RU" sz="2700" dirty="0" smtClean="0">
                <a:solidFill>
                  <a:schemeClr val="tx1"/>
                </a:solidFill>
                <a:latin typeface="Times New Roman" panose="02020603050405020304" pitchFamily="18" charset="0"/>
                <a:cs typeface="Times New Roman" panose="02020603050405020304" pitchFamily="18" charset="0"/>
              </a:rPr>
              <a:t>языка ребенку </a:t>
            </a:r>
            <a:r>
              <a:rPr lang="ru-RU" sz="2700" dirty="0">
                <a:solidFill>
                  <a:schemeClr val="tx1"/>
                </a:solidFill>
                <a:latin typeface="Times New Roman" panose="02020603050405020304" pitchFamily="18" charset="0"/>
                <a:cs typeface="Times New Roman" panose="02020603050405020304" pitchFamily="18" charset="0"/>
              </a:rPr>
              <a:t>необходимо иметь значительный словарный запас, довольно </a:t>
            </a:r>
            <a:r>
              <a:rPr lang="ru-RU" sz="2700" dirty="0" smtClean="0">
                <a:solidFill>
                  <a:schemeClr val="tx1"/>
                </a:solidFill>
                <a:latin typeface="Times New Roman" panose="02020603050405020304" pitchFamily="18" charset="0"/>
                <a:cs typeface="Times New Roman" panose="02020603050405020304" pitchFamily="18" charset="0"/>
              </a:rPr>
              <a:t>хорошо развитый </a:t>
            </a:r>
            <a:r>
              <a:rPr lang="ru-RU" sz="2700" dirty="0">
                <a:solidFill>
                  <a:schemeClr val="tx1"/>
                </a:solidFill>
                <a:latin typeface="Times New Roman" panose="02020603050405020304" pitchFamily="18" charset="0"/>
                <a:cs typeface="Times New Roman" panose="02020603050405020304" pitchFamily="18" charset="0"/>
              </a:rPr>
              <a:t>грамматический строй речи. Кроме того, </a:t>
            </a:r>
            <a:r>
              <a:rPr lang="ru-RU" sz="2700" dirty="0" smtClean="0">
                <a:solidFill>
                  <a:schemeClr val="tx1"/>
                </a:solidFill>
                <a:latin typeface="Times New Roman" panose="02020603050405020304" pitchFamily="18" charset="0"/>
                <a:cs typeface="Times New Roman" panose="02020603050405020304" pitchFamily="18" charset="0"/>
              </a:rPr>
              <a:t>совершенствование диалогической </a:t>
            </a:r>
            <a:r>
              <a:rPr lang="ru-RU" sz="2700" dirty="0">
                <a:solidFill>
                  <a:schemeClr val="tx1"/>
                </a:solidFill>
                <a:latin typeface="Times New Roman" panose="02020603050405020304" pitchFamily="18" charset="0"/>
                <a:cs typeface="Times New Roman" panose="02020603050405020304" pitchFamily="18" charset="0"/>
              </a:rPr>
              <a:t>и монологической (связной) речи, практическое </a:t>
            </a:r>
            <a:r>
              <a:rPr lang="ru-RU" sz="2700" dirty="0" smtClean="0">
                <a:solidFill>
                  <a:schemeClr val="tx1"/>
                </a:solidFill>
                <a:latin typeface="Times New Roman" panose="02020603050405020304" pitchFamily="18" charset="0"/>
                <a:cs typeface="Times New Roman" panose="02020603050405020304" pitchFamily="18" charset="0"/>
              </a:rPr>
              <a:t>овладение различными </a:t>
            </a:r>
            <a:r>
              <a:rPr lang="ru-RU" sz="2700" dirty="0">
                <a:solidFill>
                  <a:schemeClr val="tx1"/>
                </a:solidFill>
                <a:latin typeface="Times New Roman" panose="02020603050405020304" pitchFamily="18" charset="0"/>
                <a:cs typeface="Times New Roman" panose="02020603050405020304" pitchFamily="18" charset="0"/>
              </a:rPr>
              <a:t>средствами выразительности языка возможны лишь на </a:t>
            </a:r>
            <a:r>
              <a:rPr lang="ru-RU" sz="2700" dirty="0" smtClean="0">
                <a:solidFill>
                  <a:schemeClr val="tx1"/>
                </a:solidFill>
                <a:latin typeface="Times New Roman" panose="02020603050405020304" pitchFamily="18" charset="0"/>
                <a:cs typeface="Times New Roman" panose="02020603050405020304" pitchFamily="18" charset="0"/>
              </a:rPr>
              <a:t>основе осознания </a:t>
            </a:r>
            <a:r>
              <a:rPr lang="ru-RU" sz="2700" dirty="0">
                <a:solidFill>
                  <a:schemeClr val="tx1"/>
                </a:solidFill>
                <a:latin typeface="Times New Roman" panose="02020603050405020304" pitchFamily="18" charset="0"/>
                <a:cs typeface="Times New Roman" panose="02020603050405020304" pitchFamily="18" charset="0"/>
              </a:rPr>
              <a:t>ребенком языковой действительности, элементарных практических</a:t>
            </a:r>
            <a:br>
              <a:rPr lang="ru-RU" sz="2700" dirty="0">
                <a:solidFill>
                  <a:schemeClr val="tx1"/>
                </a:solidFill>
                <a:latin typeface="Times New Roman" panose="02020603050405020304" pitchFamily="18" charset="0"/>
                <a:cs typeface="Times New Roman" panose="02020603050405020304" pitchFamily="18" charset="0"/>
              </a:rPr>
            </a:br>
            <a:r>
              <a:rPr lang="ru-RU" sz="2700" dirty="0">
                <a:solidFill>
                  <a:schemeClr val="tx1"/>
                </a:solidFill>
                <a:latin typeface="Times New Roman" panose="02020603050405020304" pitchFamily="18" charset="0"/>
                <a:cs typeface="Times New Roman" panose="02020603050405020304" pitchFamily="18" charset="0"/>
              </a:rPr>
              <a:t>наблюдений и обобщений в области родного языка, а также на основе</a:t>
            </a:r>
            <a:br>
              <a:rPr lang="ru-RU" sz="2700" dirty="0">
                <a:solidFill>
                  <a:schemeClr val="tx1"/>
                </a:solidFill>
                <a:latin typeface="Times New Roman" panose="02020603050405020304" pitchFamily="18" charset="0"/>
                <a:cs typeface="Times New Roman" panose="02020603050405020304" pitchFamily="18" charset="0"/>
              </a:rPr>
            </a:br>
            <a:r>
              <a:rPr lang="ru-RU" sz="2700" dirty="0">
                <a:solidFill>
                  <a:schemeClr val="tx1"/>
                </a:solidFill>
                <a:latin typeface="Times New Roman" panose="02020603050405020304" pitchFamily="18" charset="0"/>
                <a:cs typeface="Times New Roman" panose="02020603050405020304" pitchFamily="18" charset="0"/>
              </a:rPr>
              <a:t>отношения к речи другого человека как регулирующей его деятельность</a:t>
            </a:r>
          </a:p>
        </p:txBody>
      </p:sp>
    </p:spTree>
    <p:extLst>
      <p:ext uri="{BB962C8B-B14F-4D97-AF65-F5344CB8AC3E}">
        <p14:creationId xmlns:p14="http://schemas.microsoft.com/office/powerpoint/2010/main" val="51785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791" y="129396"/>
            <a:ext cx="10489722" cy="6487064"/>
          </a:xfrm>
        </p:spPr>
        <p:txBody>
          <a:bodyPr>
            <a:normAutofit/>
          </a:bodyPr>
          <a:lstStyle/>
          <a:p>
            <a:r>
              <a:rPr lang="ru-RU" sz="2400" dirty="0" smtClean="0">
                <a:solidFill>
                  <a:schemeClr val="tx1"/>
                </a:solidFill>
                <a:latin typeface="Times New Roman" panose="02020603050405020304" pitchFamily="18" charset="0"/>
                <a:cs typeface="Times New Roman" panose="02020603050405020304" pitchFamily="18" charset="0"/>
              </a:rPr>
              <a:t>   Важным </a:t>
            </a:r>
            <a:r>
              <a:rPr lang="ru-RU" sz="2400" dirty="0">
                <a:solidFill>
                  <a:schemeClr val="tx1"/>
                </a:solidFill>
                <a:latin typeface="Times New Roman" panose="02020603050405020304" pitchFamily="18" charset="0"/>
                <a:cs typeface="Times New Roman" panose="02020603050405020304" pitchFamily="18" charset="0"/>
              </a:rPr>
              <a:t>моментом для начала обучения грамоте является то, что устная</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речь </a:t>
            </a:r>
            <a:r>
              <a:rPr lang="ru-RU" sz="2400" dirty="0" smtClean="0">
                <a:solidFill>
                  <a:schemeClr val="tx1"/>
                </a:solidFill>
                <a:latin typeface="Times New Roman" panose="02020603050405020304" pitchFamily="18" charset="0"/>
                <a:cs typeface="Times New Roman" panose="02020603050405020304" pitchFamily="18" charset="0"/>
              </a:rPr>
              <a:t>ребёнка </a:t>
            </a:r>
            <a:r>
              <a:rPr lang="ru-RU" sz="2400" dirty="0">
                <a:solidFill>
                  <a:schemeClr val="tx1"/>
                </a:solidFill>
                <a:latin typeface="Times New Roman" panose="02020603050405020304" pitchFamily="18" charset="0"/>
                <a:cs typeface="Times New Roman" panose="02020603050405020304" pitchFamily="18" charset="0"/>
              </a:rPr>
              <a:t>должна быть развита соответственно возрастной норме. Поэтому,</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если у Вашего малыша имеются речевые недостатки, их необходимо устранить.</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К </a:t>
            </a:r>
            <a:r>
              <a:rPr lang="ru-RU" sz="2400" dirty="0">
                <a:solidFill>
                  <a:schemeClr val="tx1"/>
                </a:solidFill>
                <a:latin typeface="Times New Roman" panose="02020603050405020304" pitchFamily="18" charset="0"/>
                <a:cs typeface="Times New Roman" panose="02020603050405020304" pitchFamily="18" charset="0"/>
              </a:rPr>
              <a:t>нарушениям устной речи, мешающим обучению грамоте, относятся:</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пропуски, замены и перестановки слогов и звуков в словах; дефектное</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звукопроизношение; </a:t>
            </a:r>
            <a:r>
              <a:rPr lang="ru-RU" sz="2400" dirty="0" smtClean="0">
                <a:solidFill>
                  <a:schemeClr val="tx1"/>
                </a:solidFill>
                <a:latin typeface="Times New Roman" panose="02020603050405020304" pitchFamily="18" charset="0"/>
                <a:cs typeface="Times New Roman" panose="02020603050405020304" pitchFamily="18" charset="0"/>
              </a:rPr>
              <a:t>нечёткая </a:t>
            </a:r>
            <a:r>
              <a:rPr lang="ru-RU" sz="2400" dirty="0">
                <a:solidFill>
                  <a:schemeClr val="tx1"/>
                </a:solidFill>
                <a:latin typeface="Times New Roman" panose="02020603050405020304" pitchFamily="18" charset="0"/>
                <a:cs typeface="Times New Roman" panose="02020603050405020304" pitchFamily="18" charset="0"/>
              </a:rPr>
              <a:t>артикуляция звуков; неверное согласование слов</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в предложении; ошибки в построении фразы. Если Вы замечаете у своего</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ребёнка </a:t>
            </a:r>
            <a:r>
              <a:rPr lang="ru-RU" sz="2400" dirty="0">
                <a:solidFill>
                  <a:schemeClr val="tx1"/>
                </a:solidFill>
                <a:latin typeface="Times New Roman" panose="02020603050405020304" pitchFamily="18" charset="0"/>
                <a:cs typeface="Times New Roman" panose="02020603050405020304" pitchFamily="18" charset="0"/>
              </a:rPr>
              <a:t>старше </a:t>
            </a:r>
            <a:r>
              <a:rPr lang="ru-RU" sz="2400" dirty="0" smtClean="0">
                <a:solidFill>
                  <a:schemeClr val="tx1"/>
                </a:solidFill>
                <a:latin typeface="Times New Roman" panose="02020603050405020304" pitchFamily="18" charset="0"/>
                <a:cs typeface="Times New Roman" panose="02020603050405020304" pitchFamily="18" charset="0"/>
              </a:rPr>
              <a:t>трёх </a:t>
            </a:r>
            <a:r>
              <a:rPr lang="ru-RU" sz="2400" dirty="0">
                <a:solidFill>
                  <a:schemeClr val="tx1"/>
                </a:solidFill>
                <a:latin typeface="Times New Roman" panose="02020603050405020304" pitchFamily="18" charset="0"/>
                <a:cs typeface="Times New Roman" panose="02020603050405020304" pitchFamily="18" charset="0"/>
              </a:rPr>
              <a:t>лет подобные особенности речи, обратитесь за помощью </a:t>
            </a:r>
            <a:r>
              <a:rPr lang="ru-RU" sz="2400" dirty="0" smtClean="0">
                <a:solidFill>
                  <a:schemeClr val="tx1"/>
                </a:solidFill>
                <a:latin typeface="Times New Roman" panose="02020603050405020304" pitchFamily="18" charset="0"/>
                <a:cs typeface="Times New Roman" panose="02020603050405020304" pitchFamily="18" charset="0"/>
              </a:rPr>
              <a:t>к специалисту </a:t>
            </a:r>
            <a:r>
              <a:rPr lang="ru-RU" sz="2400" dirty="0">
                <a:solidFill>
                  <a:schemeClr val="tx1"/>
                </a:solidFill>
                <a:latin typeface="Times New Roman" panose="02020603050405020304" pitchFamily="18" charset="0"/>
                <a:cs typeface="Times New Roman" panose="02020603050405020304" pitchFamily="18" charset="0"/>
              </a:rPr>
              <a:t>по развитию и коррекции речи – логопеду.</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Возраст </a:t>
            </a:r>
            <a:r>
              <a:rPr lang="ru-RU" sz="2400" dirty="0">
                <a:solidFill>
                  <a:schemeClr val="tx1"/>
                </a:solidFill>
                <a:latin typeface="Times New Roman" panose="02020603050405020304" pitchFamily="18" charset="0"/>
                <a:cs typeface="Times New Roman" panose="02020603050405020304" pitchFamily="18" charset="0"/>
              </a:rPr>
              <a:t>5-7 лет для большинства детей является наиболее благоприятным</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для активного развития восприятия, внимания, памяти, мышления. </a:t>
            </a:r>
            <a:r>
              <a:rPr lang="ru-RU" sz="2400" dirty="0" smtClean="0">
                <a:solidFill>
                  <a:schemeClr val="tx1"/>
                </a:solidFill>
                <a:latin typeface="Times New Roman" panose="02020603050405020304" pitchFamily="18" charset="0"/>
                <a:cs typeface="Times New Roman" panose="02020603050405020304" pitchFamily="18" charset="0"/>
              </a:rPr>
              <a:t>Ребёнок </a:t>
            </a:r>
            <a:r>
              <a:rPr lang="ru-RU" sz="2400" dirty="0">
                <a:solidFill>
                  <a:schemeClr val="tx1"/>
                </a:solidFill>
                <a:latin typeface="Times New Roman" panose="02020603050405020304" pitchFamily="18" charset="0"/>
                <a:cs typeface="Times New Roman" panose="02020603050405020304" pitchFamily="18" charset="0"/>
              </a:rPr>
              <a:t>в</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этом возрасте физиологически готов к развивающему обучению, у него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появляется желание учиться. Это не значит, что все дети в одинаковой степени</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освоят навыки чтения, но начинать</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заниматься с ними уже нужно.</a:t>
            </a:r>
          </a:p>
        </p:txBody>
      </p:sp>
    </p:spTree>
    <p:extLst>
      <p:ext uri="{BB962C8B-B14F-4D97-AF65-F5344CB8AC3E}">
        <p14:creationId xmlns:p14="http://schemas.microsoft.com/office/powerpoint/2010/main" val="255786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287" y="215661"/>
            <a:ext cx="10619117" cy="6409426"/>
          </a:xfrm>
        </p:spPr>
        <p:txBody>
          <a:bodyPr>
            <a:normAutofit/>
          </a:bodyPr>
          <a:lstStyle/>
          <a:p>
            <a:r>
              <a:rPr lang="ru-RU" sz="2400" b="1" dirty="0" smtClean="0">
                <a:solidFill>
                  <a:schemeClr val="tx1"/>
                </a:solidFill>
                <a:latin typeface="Times New Roman" panose="02020603050405020304" pitchFamily="18" charset="0"/>
                <a:cs typeface="Times New Roman" panose="02020603050405020304" pitchFamily="18" charset="0"/>
              </a:rPr>
              <a:t>   С </a:t>
            </a:r>
            <a:r>
              <a:rPr lang="ru-RU" sz="2400" b="1" dirty="0">
                <a:solidFill>
                  <a:schemeClr val="tx1"/>
                </a:solidFill>
                <a:latin typeface="Times New Roman" panose="02020603050405020304" pitchFamily="18" charset="0"/>
                <a:cs typeface="Times New Roman" panose="02020603050405020304" pitchFamily="18" charset="0"/>
              </a:rPr>
              <a:t>чего же начать? </a:t>
            </a:r>
            <a:r>
              <a:rPr lang="ru-RU" sz="2400" dirty="0">
                <a:solidFill>
                  <a:schemeClr val="tx1"/>
                </a:solidFill>
                <a:latin typeface="Times New Roman" panose="02020603050405020304" pitchFamily="18" charset="0"/>
                <a:cs typeface="Times New Roman" panose="02020603050405020304" pitchFamily="18" charset="0"/>
              </a:rPr>
              <a:t>К </a:t>
            </a:r>
            <a:r>
              <a:rPr lang="ru-RU" sz="2400" dirty="0" smtClean="0">
                <a:solidFill>
                  <a:schemeClr val="tx1"/>
                </a:solidFill>
                <a:latin typeface="Times New Roman" panose="02020603050405020304" pitchFamily="18" charset="0"/>
                <a:cs typeface="Times New Roman" panose="02020603050405020304" pitchFamily="18" charset="0"/>
              </a:rPr>
              <a:t>сожалению, многие </a:t>
            </a:r>
            <a:r>
              <a:rPr lang="ru-RU" sz="2400" dirty="0">
                <a:solidFill>
                  <a:schemeClr val="tx1"/>
                </a:solidFill>
                <a:latin typeface="Times New Roman" panose="02020603050405020304" pitchFamily="18" charset="0"/>
                <a:cs typeface="Times New Roman" panose="02020603050405020304" pitchFamily="18" charset="0"/>
              </a:rPr>
              <a:t>взрослые </a:t>
            </a:r>
            <a:r>
              <a:rPr lang="ru-RU" sz="2400" dirty="0" smtClean="0">
                <a:solidFill>
                  <a:schemeClr val="tx1"/>
                </a:solidFill>
                <a:latin typeface="Times New Roman" panose="02020603050405020304" pitchFamily="18" charset="0"/>
                <a:cs typeface="Times New Roman" panose="02020603050405020304" pitchFamily="18" charset="0"/>
              </a:rPr>
              <a:t>начинают обучение </a:t>
            </a:r>
            <a:r>
              <a:rPr lang="ru-RU" sz="2400" dirty="0">
                <a:solidFill>
                  <a:schemeClr val="tx1"/>
                </a:solidFill>
                <a:latin typeface="Times New Roman" panose="02020603050405020304" pitchFamily="18" charset="0"/>
                <a:cs typeface="Times New Roman" panose="02020603050405020304" pitchFamily="18" charset="0"/>
              </a:rPr>
              <a:t>чтению своего </a:t>
            </a:r>
            <a:r>
              <a:rPr lang="ru-RU" sz="2400" dirty="0" smtClean="0">
                <a:solidFill>
                  <a:schemeClr val="tx1"/>
                </a:solidFill>
                <a:latin typeface="Times New Roman" panose="02020603050405020304" pitchFamily="18" charset="0"/>
                <a:cs typeface="Times New Roman" panose="02020603050405020304" pitchFamily="18" charset="0"/>
              </a:rPr>
              <a:t>ребёнка с выучивания </a:t>
            </a:r>
            <a:r>
              <a:rPr lang="ru-RU" sz="2400" dirty="0">
                <a:solidFill>
                  <a:schemeClr val="tx1"/>
                </a:solidFill>
                <a:latin typeface="Times New Roman" panose="02020603050405020304" pitchFamily="18" charset="0"/>
                <a:cs typeface="Times New Roman" panose="02020603050405020304" pitchFamily="18" charset="0"/>
              </a:rPr>
              <a:t>с ним всех </a:t>
            </a:r>
            <a:r>
              <a:rPr lang="ru-RU" sz="2400" dirty="0" smtClean="0">
                <a:solidFill>
                  <a:schemeClr val="tx1"/>
                </a:solidFill>
                <a:latin typeface="Times New Roman" panose="02020603050405020304" pitchFamily="18" charset="0"/>
                <a:cs typeface="Times New Roman" panose="02020603050405020304" pitchFamily="18" charset="0"/>
              </a:rPr>
              <a:t>букв. Ребёнок </a:t>
            </a:r>
            <a:r>
              <a:rPr lang="ru-RU" sz="2400" dirty="0">
                <a:solidFill>
                  <a:schemeClr val="tx1"/>
                </a:solidFill>
                <a:latin typeface="Times New Roman" panose="02020603050405020304" pitchFamily="18" charset="0"/>
                <a:cs typeface="Times New Roman" panose="02020603050405020304" pitchFamily="18" charset="0"/>
              </a:rPr>
              <a:t>при этом запоминает </a:t>
            </a:r>
            <a:r>
              <a:rPr lang="ru-RU" sz="2400" dirty="0" smtClean="0">
                <a:solidFill>
                  <a:schemeClr val="tx1"/>
                </a:solidFill>
                <a:latin typeface="Times New Roman" panose="02020603050405020304" pitchFamily="18" charset="0"/>
                <a:cs typeface="Times New Roman" panose="02020603050405020304" pitchFamily="18" charset="0"/>
              </a:rPr>
              <a:t>буквы так</a:t>
            </a:r>
            <a:r>
              <a:rPr lang="ru-RU" sz="2400" dirty="0">
                <a:solidFill>
                  <a:schemeClr val="tx1"/>
                </a:solidFill>
                <a:latin typeface="Times New Roman" panose="02020603050405020304" pitchFamily="18" charset="0"/>
                <a:cs typeface="Times New Roman" panose="02020603050405020304" pitchFamily="18" charset="0"/>
              </a:rPr>
              <a:t>, как они называются в </a:t>
            </a:r>
            <a:r>
              <a:rPr lang="ru-RU" sz="2400" dirty="0" smtClean="0">
                <a:solidFill>
                  <a:schemeClr val="tx1"/>
                </a:solidFill>
                <a:latin typeface="Times New Roman" panose="02020603050405020304" pitchFamily="18" charset="0"/>
                <a:cs typeface="Times New Roman" panose="02020603050405020304" pitchFamily="18" charset="0"/>
              </a:rPr>
              <a:t>алфавите, то </a:t>
            </a:r>
            <a:r>
              <a:rPr lang="ru-RU" sz="2400" dirty="0">
                <a:solidFill>
                  <a:schemeClr val="tx1"/>
                </a:solidFill>
                <a:latin typeface="Times New Roman" panose="02020603050405020304" pitchFamily="18" charset="0"/>
                <a:cs typeface="Times New Roman" panose="02020603050405020304" pitchFamily="18" charset="0"/>
              </a:rPr>
              <a:t>есть с призвуком гласных: «эф</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пэ», «ка» и т.д. Это </a:t>
            </a:r>
            <a:r>
              <a:rPr lang="ru-RU" sz="2400" b="1" dirty="0" smtClean="0">
                <a:solidFill>
                  <a:schemeClr val="tx1"/>
                </a:solidFill>
                <a:latin typeface="Times New Roman" panose="02020603050405020304" pitchFamily="18" charset="0"/>
                <a:cs typeface="Times New Roman" panose="02020603050405020304" pitchFamily="18" charset="0"/>
              </a:rPr>
              <a:t>неверный подход</a:t>
            </a:r>
            <a:r>
              <a:rPr lang="ru-RU" sz="2400" b="1" dirty="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он может привести к </a:t>
            </a:r>
            <a:r>
              <a:rPr lang="ru-RU" sz="2400" dirty="0" smtClean="0">
                <a:solidFill>
                  <a:schemeClr val="tx1"/>
                </a:solidFill>
                <a:latin typeface="Times New Roman" panose="02020603050405020304" pitchFamily="18" charset="0"/>
                <a:cs typeface="Times New Roman" panose="02020603050405020304" pitchFamily="18" charset="0"/>
              </a:rPr>
              <a:t> трудностям </a:t>
            </a:r>
            <a:r>
              <a:rPr lang="ru-RU" sz="2400" dirty="0">
                <a:solidFill>
                  <a:schemeClr val="tx1"/>
                </a:solidFill>
                <a:latin typeface="Times New Roman" panose="02020603050405020304" pitchFamily="18" charset="0"/>
                <a:cs typeface="Times New Roman" panose="02020603050405020304" pitchFamily="18" charset="0"/>
              </a:rPr>
              <a:t>слитного прочтения </a:t>
            </a:r>
            <a:r>
              <a:rPr lang="ru-RU" sz="2400" dirty="0" smtClean="0">
                <a:solidFill>
                  <a:schemeClr val="tx1"/>
                </a:solidFill>
                <a:latin typeface="Times New Roman" panose="02020603050405020304" pitchFamily="18" charset="0"/>
                <a:cs typeface="Times New Roman" panose="02020603050405020304" pitchFamily="18" charset="0"/>
              </a:rPr>
              <a:t>ребёнком слогов и </a:t>
            </a:r>
            <a:r>
              <a:rPr lang="ru-RU" sz="2400" dirty="0">
                <a:solidFill>
                  <a:schemeClr val="tx1"/>
                </a:solidFill>
                <a:latin typeface="Times New Roman" panose="02020603050405020304" pitchFamily="18" charset="0"/>
                <a:cs typeface="Times New Roman" panose="02020603050405020304" pitchFamily="18" charset="0"/>
              </a:rPr>
              <a:t>слов, а также к «механическому» чтению – в этом случае </a:t>
            </a:r>
            <a:r>
              <a:rPr lang="ru-RU" sz="2400" dirty="0" smtClean="0">
                <a:solidFill>
                  <a:schemeClr val="tx1"/>
                </a:solidFill>
                <a:latin typeface="Times New Roman" panose="02020603050405020304" pitchFamily="18" charset="0"/>
                <a:cs typeface="Times New Roman" panose="02020603050405020304" pitchFamily="18" charset="0"/>
              </a:rPr>
              <a:t>возможно возникновение </a:t>
            </a:r>
            <a:r>
              <a:rPr lang="ru-RU" sz="2400" dirty="0">
                <a:solidFill>
                  <a:schemeClr val="tx1"/>
                </a:solidFill>
                <a:latin typeface="Times New Roman" panose="02020603050405020304" pitchFamily="18" charset="0"/>
                <a:cs typeface="Times New Roman" panose="02020603050405020304" pitchFamily="18" charset="0"/>
              </a:rPr>
              <a:t>ошибок при чтении и письме. Вводя своего малыша в </a:t>
            </a:r>
            <a:r>
              <a:rPr lang="ru-RU" sz="2400" dirty="0" smtClean="0">
                <a:solidFill>
                  <a:schemeClr val="tx1"/>
                </a:solidFill>
                <a:latin typeface="Times New Roman" panose="02020603050405020304" pitchFamily="18" charset="0"/>
                <a:cs typeface="Times New Roman" panose="02020603050405020304" pitchFamily="18" charset="0"/>
              </a:rPr>
              <a:t>мир чтения</a:t>
            </a:r>
            <a:r>
              <a:rPr lang="ru-RU" sz="2400" dirty="0">
                <a:solidFill>
                  <a:schemeClr val="tx1"/>
                </a:solidFill>
                <a:latin typeface="Times New Roman" panose="02020603050405020304" pitchFamily="18" charset="0"/>
                <a:cs typeface="Times New Roman" panose="02020603050405020304" pitchFamily="18" charset="0"/>
              </a:rPr>
              <a:t>, Вы должны в первую очередь помнить о том, что письменная </a:t>
            </a:r>
            <a:r>
              <a:rPr lang="ru-RU" sz="2400" dirty="0" smtClean="0">
                <a:solidFill>
                  <a:schemeClr val="tx1"/>
                </a:solidFill>
                <a:latin typeface="Times New Roman" panose="02020603050405020304" pitchFamily="18" charset="0"/>
                <a:cs typeface="Times New Roman" panose="02020603050405020304" pitchFamily="18" charset="0"/>
              </a:rPr>
              <a:t>речь является </a:t>
            </a:r>
            <a:r>
              <a:rPr lang="ru-RU" sz="2400" dirty="0">
                <a:solidFill>
                  <a:schemeClr val="tx1"/>
                </a:solidFill>
                <a:latin typeface="Times New Roman" panose="02020603050405020304" pitchFamily="18" charset="0"/>
                <a:cs typeface="Times New Roman" panose="02020603050405020304" pitchFamily="18" charset="0"/>
              </a:rPr>
              <a:t>отображением устной. </a:t>
            </a:r>
            <a:r>
              <a:rPr lang="ru-RU" sz="2400" dirty="0" smtClean="0">
                <a:solidFill>
                  <a:schemeClr val="tx1"/>
                </a:solidFill>
                <a:latin typeface="Times New Roman" panose="02020603050405020304" pitchFamily="18" charset="0"/>
                <a:cs typeface="Times New Roman" panose="02020603050405020304" pitchFamily="18" charset="0"/>
              </a:rPr>
              <a:t>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Поэтому </a:t>
            </a:r>
            <a:r>
              <a:rPr lang="ru-RU" sz="2400" dirty="0">
                <a:solidFill>
                  <a:schemeClr val="tx1"/>
                </a:solidFill>
                <a:latin typeface="Times New Roman" panose="02020603050405020304" pitchFamily="18" charset="0"/>
                <a:cs typeface="Times New Roman" panose="02020603050405020304" pitchFamily="18" charset="0"/>
              </a:rPr>
              <a:t>знакомство с буквами и </a:t>
            </a:r>
            <a:r>
              <a:rPr lang="ru-RU" sz="2400" dirty="0" smtClean="0">
                <a:solidFill>
                  <a:schemeClr val="tx1"/>
                </a:solidFill>
                <a:latin typeface="Times New Roman" panose="02020603050405020304" pitchFamily="18" charset="0"/>
                <a:cs typeface="Times New Roman" panose="02020603050405020304" pitchFamily="18" charset="0"/>
              </a:rPr>
              <a:t>складывание их </a:t>
            </a:r>
            <a:r>
              <a:rPr lang="ru-RU" sz="2400" dirty="0">
                <a:solidFill>
                  <a:schemeClr val="tx1"/>
                </a:solidFill>
                <a:latin typeface="Times New Roman" panose="02020603050405020304" pitchFamily="18" charset="0"/>
                <a:cs typeface="Times New Roman" panose="02020603050405020304" pitchFamily="18" charset="0"/>
              </a:rPr>
              <a:t>в слоги и слова на </a:t>
            </a:r>
            <a:r>
              <a:rPr lang="ru-RU" sz="2400" dirty="0" smtClean="0">
                <a:solidFill>
                  <a:schemeClr val="tx1"/>
                </a:solidFill>
                <a:latin typeface="Times New Roman" panose="02020603050405020304" pitchFamily="18" charset="0"/>
                <a:cs typeface="Times New Roman" panose="02020603050405020304" pitchFamily="18" charset="0"/>
              </a:rPr>
              <a:t>начальном </a:t>
            </a:r>
            <a:r>
              <a:rPr lang="ru-RU" sz="2400" dirty="0">
                <a:solidFill>
                  <a:schemeClr val="tx1"/>
                </a:solidFill>
                <a:latin typeface="Times New Roman" panose="02020603050405020304" pitchFamily="18" charset="0"/>
                <a:cs typeface="Times New Roman" panose="02020603050405020304" pitchFamily="18" charset="0"/>
              </a:rPr>
              <a:t>этапе обучения – совсем не главное.</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На </a:t>
            </a:r>
            <a:r>
              <a:rPr lang="ru-RU" sz="2400" dirty="0">
                <a:solidFill>
                  <a:schemeClr val="tx1"/>
                </a:solidFill>
                <a:latin typeface="Times New Roman" panose="02020603050405020304" pitchFamily="18" charset="0"/>
                <a:cs typeface="Times New Roman" panose="02020603050405020304" pitchFamily="18" charset="0"/>
              </a:rPr>
              <a:t>начальном этапе следует привлечь внимание </a:t>
            </a:r>
            <a:r>
              <a:rPr lang="ru-RU" sz="2400" dirty="0" smtClean="0">
                <a:solidFill>
                  <a:schemeClr val="tx1"/>
                </a:solidFill>
                <a:latin typeface="Times New Roman" panose="02020603050405020304" pitchFamily="18" charset="0"/>
                <a:cs typeface="Times New Roman" panose="02020603050405020304" pitchFamily="18" charset="0"/>
              </a:rPr>
              <a:t>ребёнка </a:t>
            </a:r>
            <a:r>
              <a:rPr lang="ru-RU" sz="2400" dirty="0">
                <a:solidFill>
                  <a:schemeClr val="tx1"/>
                </a:solidFill>
                <a:latin typeface="Times New Roman" panose="02020603050405020304" pitchFamily="18" charset="0"/>
                <a:cs typeface="Times New Roman" panose="02020603050405020304" pitchFamily="18" charset="0"/>
              </a:rPr>
              <a:t>к звучащему слову.</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С помощью речевых игр, играя со словами и звуками, </a:t>
            </a:r>
            <a:r>
              <a:rPr lang="ru-RU" sz="2400" dirty="0" smtClean="0">
                <a:solidFill>
                  <a:schemeClr val="tx1"/>
                </a:solidFill>
                <a:latin typeface="Times New Roman" panose="02020603050405020304" pitchFamily="18" charset="0"/>
                <a:cs typeface="Times New Roman" panose="02020603050405020304" pitchFamily="18" charset="0"/>
              </a:rPr>
              <a:t>ребёнок </a:t>
            </a:r>
            <a:r>
              <a:rPr lang="ru-RU" sz="2400" dirty="0">
                <a:solidFill>
                  <a:schemeClr val="tx1"/>
                </a:solidFill>
                <a:latin typeface="Times New Roman" panose="02020603050405020304" pitchFamily="18" charset="0"/>
                <a:cs typeface="Times New Roman" panose="02020603050405020304" pitchFamily="18" charset="0"/>
              </a:rPr>
              <a:t>усваивает</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следующее: когда мы говорим, мы произносим разные слова. Слова звучат,</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потому что состоят из звуков. Звуки в слове идут по порядку. Есть звук в</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начале слова – он первый, есть последний – в конце слова, остальные – в</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середине, друг за другом. Если этот порядок нарушится, то слово «сломается».</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Его будет не узнать.</a:t>
            </a:r>
          </a:p>
        </p:txBody>
      </p:sp>
    </p:spTree>
    <p:extLst>
      <p:ext uri="{BB962C8B-B14F-4D97-AF65-F5344CB8AC3E}">
        <p14:creationId xmlns:p14="http://schemas.microsoft.com/office/powerpoint/2010/main" val="420576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96" y="198408"/>
            <a:ext cx="10714008" cy="6426679"/>
          </a:xfrm>
        </p:spPr>
        <p:txBody>
          <a:bodyPr>
            <a:normAutofit fontScale="90000"/>
          </a:bodyPr>
          <a:lstStyle/>
          <a:p>
            <a:r>
              <a:rPr lang="ru-RU" sz="2400" dirty="0" smtClean="0">
                <a:solidFill>
                  <a:schemeClr val="tx1"/>
                </a:solidFill>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Ещё </a:t>
            </a:r>
            <a:r>
              <a:rPr lang="ru-RU" sz="2400" b="1" dirty="0">
                <a:solidFill>
                  <a:schemeClr val="tx1"/>
                </a:solidFill>
                <a:latin typeface="Times New Roman" panose="02020603050405020304" pitchFamily="18" charset="0"/>
                <a:cs typeface="Times New Roman" panose="02020603050405020304" pitchFamily="18" charset="0"/>
              </a:rPr>
              <a:t>один важный вопрос. </a:t>
            </a:r>
            <a:r>
              <a:rPr lang="ru-RU" sz="2400" dirty="0">
                <a:solidFill>
                  <a:schemeClr val="tx1"/>
                </a:solidFill>
                <a:latin typeface="Times New Roman" panose="02020603050405020304" pitchFamily="18" charset="0"/>
                <a:cs typeface="Times New Roman" panose="02020603050405020304" pitchFamily="18" charset="0"/>
              </a:rPr>
              <a:t>Обучение дошкольников должно проходить в</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занимательной, игровой форме. Прежде чем начать непосредственно обучаться</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чтению, </a:t>
            </a:r>
            <a:r>
              <a:rPr lang="ru-RU" sz="2400" dirty="0" smtClean="0">
                <a:solidFill>
                  <a:schemeClr val="tx1"/>
                </a:solidFill>
                <a:latin typeface="Times New Roman" panose="02020603050405020304" pitchFamily="18" charset="0"/>
                <a:cs typeface="Times New Roman" panose="02020603050405020304" pitchFamily="18" charset="0"/>
              </a:rPr>
              <a:t>ребёнок </a:t>
            </a:r>
            <a:r>
              <a:rPr lang="ru-RU" sz="2400" dirty="0">
                <a:solidFill>
                  <a:schemeClr val="tx1"/>
                </a:solidFill>
                <a:latin typeface="Times New Roman" panose="02020603050405020304" pitchFamily="18" charset="0"/>
                <a:cs typeface="Times New Roman" panose="02020603050405020304" pitchFamily="18" charset="0"/>
              </a:rPr>
              <a:t>при помощи речевых игр должен усвоить, что предложения</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состоят из слов, слова – из слогов и звуков, расположенных в </a:t>
            </a:r>
            <a:r>
              <a:rPr lang="ru-RU" sz="2400" dirty="0" smtClean="0">
                <a:solidFill>
                  <a:schemeClr val="tx1"/>
                </a:solidFill>
                <a:latin typeface="Times New Roman" panose="02020603050405020304" pitchFamily="18" charset="0"/>
                <a:cs typeface="Times New Roman" panose="02020603050405020304" pitchFamily="18" charset="0"/>
              </a:rPr>
              <a:t>определённой</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последовательности. Система речевых игр позволит </a:t>
            </a:r>
            <a:r>
              <a:rPr lang="ru-RU" sz="2400" dirty="0" smtClean="0">
                <a:solidFill>
                  <a:schemeClr val="tx1"/>
                </a:solidFill>
                <a:latin typeface="Times New Roman" panose="02020603050405020304" pitchFamily="18" charset="0"/>
                <a:cs typeface="Times New Roman" panose="02020603050405020304" pitchFamily="18" charset="0"/>
              </a:rPr>
              <a:t>ребёнку </a:t>
            </a:r>
            <a:r>
              <a:rPr lang="ru-RU" sz="2400" dirty="0">
                <a:solidFill>
                  <a:schemeClr val="tx1"/>
                </a:solidFill>
                <a:latin typeface="Times New Roman" panose="02020603050405020304" pitchFamily="18" charset="0"/>
                <a:cs typeface="Times New Roman" panose="02020603050405020304" pitchFamily="18" charset="0"/>
              </a:rPr>
              <a:t>научиться</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различать понятия звук и буква, овладеть звуковым анализом и синтезом. </a:t>
            </a: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К.Д.Ушинский</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говорил: «Сознательно читать и писать может только тот, кто </a:t>
            </a:r>
            <a:r>
              <a:rPr lang="ru-RU" sz="2400" b="1" dirty="0" smtClean="0">
                <a:solidFill>
                  <a:schemeClr val="tx1"/>
                </a:solidFill>
                <a:latin typeface="Times New Roman" panose="02020603050405020304" pitchFamily="18" charset="0"/>
                <a:cs typeface="Times New Roman" panose="02020603050405020304" pitchFamily="18" charset="0"/>
              </a:rPr>
              <a:t>понял </a:t>
            </a:r>
            <a:r>
              <a:rPr lang="ru-RU" sz="2400" b="1" dirty="0" err="1" smtClean="0">
                <a:solidFill>
                  <a:schemeClr val="tx1"/>
                </a:solidFill>
                <a:latin typeface="Times New Roman" panose="02020603050405020304" pitchFamily="18" charset="0"/>
                <a:cs typeface="Times New Roman" panose="02020603050405020304" pitchFamily="18" charset="0"/>
              </a:rPr>
              <a:t>звукослоговое</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строение слова</a:t>
            </a:r>
            <a:r>
              <a:rPr lang="ru-RU" sz="2400" b="1" dirty="0" smtClean="0">
                <a:solidFill>
                  <a:schemeClr val="tx1"/>
                </a:solidFill>
                <a:latin typeface="Times New Roman" panose="02020603050405020304" pitchFamily="18" charset="0"/>
                <a:cs typeface="Times New Roman" panose="02020603050405020304" pitchFamily="18" charset="0"/>
              </a:rPr>
              <a:t>».</a:t>
            </a:r>
            <a:br>
              <a:rPr lang="ru-RU" sz="2400" b="1" dirty="0" smtClean="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                                                          ПАМЯТКА.</a:t>
            </a:r>
            <a:r>
              <a:rPr lang="ru-RU" sz="2400" b="1" dirty="0">
                <a:solidFill>
                  <a:schemeClr val="tx1"/>
                </a:solidFill>
                <a:latin typeface="Times New Roman" panose="02020603050405020304" pitchFamily="18" charset="0"/>
                <a:cs typeface="Times New Roman" panose="02020603050405020304" pitchFamily="18" charset="0"/>
              </a:rPr>
              <a:t/>
            </a:r>
            <a:br>
              <a:rPr lang="ru-RU" sz="2400" b="1" dirty="0">
                <a:solidFill>
                  <a:schemeClr val="tx1"/>
                </a:solidFill>
                <a:latin typeface="Times New Roman" panose="02020603050405020304" pitchFamily="18" charset="0"/>
                <a:cs typeface="Times New Roman" panose="02020603050405020304" pitchFamily="18" charset="0"/>
              </a:rPr>
            </a:b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a:t>
            </a:r>
            <a:r>
              <a:rPr lang="ru-RU" sz="2400" dirty="0" smtClean="0">
                <a:solidFill>
                  <a:schemeClr val="tx1"/>
                </a:solidFill>
                <a:latin typeface="Times New Roman" panose="02020603050405020304" pitchFamily="18" charset="0"/>
                <a:cs typeface="Times New Roman" panose="02020603050405020304" pitchFamily="18" charset="0"/>
              </a:rPr>
              <a:t>Проявляйте </a:t>
            </a:r>
            <a:r>
              <a:rPr lang="ru-RU" sz="2400" dirty="0">
                <a:solidFill>
                  <a:schemeClr val="tx1"/>
                </a:solidFill>
                <a:latin typeface="Times New Roman" panose="02020603050405020304" pitchFamily="18" charset="0"/>
                <a:cs typeface="Times New Roman" panose="02020603050405020304" pitchFamily="18" charset="0"/>
              </a:rPr>
              <a:t>искренний интерес к тому, что вы делаете вместе с </a:t>
            </a:r>
            <a:r>
              <a:rPr lang="ru-RU" sz="2400" dirty="0" smtClean="0">
                <a:solidFill>
                  <a:schemeClr val="tx1"/>
                </a:solidFill>
                <a:latin typeface="Times New Roman" panose="02020603050405020304" pitchFamily="18" charset="0"/>
                <a:cs typeface="Times New Roman" panose="02020603050405020304" pitchFamily="18" charset="0"/>
              </a:rPr>
              <a:t>ребёнком</a:t>
            </a:r>
            <a:r>
              <a:rPr lang="ru-RU" sz="2400" dirty="0">
                <a:solidFill>
                  <a:schemeClr val="tx1"/>
                </a:solidFill>
                <a:latin typeface="Times New Roman" panose="02020603050405020304" pitchFamily="18" charset="0"/>
                <a:cs typeface="Times New Roman" panose="02020603050405020304" pitchFamily="18" charset="0"/>
              </a:rPr>
              <a:t>.</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-Радуйтесь</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удивляйтесь, огорчайтесь </a:t>
            </a:r>
            <a:r>
              <a:rPr lang="ru-RU" sz="2400" dirty="0">
                <a:solidFill>
                  <a:schemeClr val="tx1"/>
                </a:solidFill>
                <a:latin typeface="Times New Roman" panose="02020603050405020304" pitchFamily="18" charset="0"/>
                <a:cs typeface="Times New Roman" panose="02020603050405020304" pitchFamily="18" charset="0"/>
              </a:rPr>
              <a:t>вместе с ним.</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-Учитывайте </a:t>
            </a:r>
            <a:r>
              <a:rPr lang="ru-RU" sz="2400" dirty="0">
                <a:solidFill>
                  <a:schemeClr val="tx1"/>
                </a:solidFill>
                <a:latin typeface="Times New Roman" panose="02020603050405020304" pitchFamily="18" charset="0"/>
                <a:cs typeface="Times New Roman" panose="02020603050405020304" pitchFamily="18" charset="0"/>
              </a:rPr>
              <a:t>состояние </a:t>
            </a:r>
            <a:r>
              <a:rPr lang="ru-RU" sz="2400" dirty="0" smtClean="0">
                <a:solidFill>
                  <a:schemeClr val="tx1"/>
                </a:solidFill>
                <a:latin typeface="Times New Roman" panose="02020603050405020304" pitchFamily="18" charset="0"/>
                <a:cs typeface="Times New Roman" panose="02020603050405020304" pitchFamily="18" charset="0"/>
              </a:rPr>
              <a:t>ребёнка(до </a:t>
            </a:r>
            <a:r>
              <a:rPr lang="ru-RU" sz="2400" dirty="0">
                <a:solidFill>
                  <a:schemeClr val="tx1"/>
                </a:solidFill>
                <a:latin typeface="Times New Roman" panose="02020603050405020304" pitchFamily="18" charset="0"/>
                <a:cs typeface="Times New Roman" panose="02020603050405020304" pitchFamily="18" charset="0"/>
              </a:rPr>
              <a:t>начала занятия). Но </a:t>
            </a:r>
            <a:r>
              <a:rPr lang="ru-RU" sz="2400" dirty="0" smtClean="0">
                <a:solidFill>
                  <a:schemeClr val="tx1"/>
                </a:solidFill>
                <a:latin typeface="Times New Roman" panose="02020603050405020304" pitchFamily="18" charset="0"/>
                <a:cs typeface="Times New Roman" panose="02020603050405020304" pitchFamily="18" charset="0"/>
              </a:rPr>
              <a:t>если занятие </a:t>
            </a:r>
            <a:r>
              <a:rPr lang="ru-RU" sz="2400" dirty="0">
                <a:solidFill>
                  <a:schemeClr val="tx1"/>
                </a:solidFill>
                <a:latin typeface="Times New Roman" panose="02020603050405020304" pitchFamily="18" charset="0"/>
                <a:cs typeface="Times New Roman" panose="02020603050405020304" pitchFamily="18" charset="0"/>
              </a:rPr>
              <a:t>уже началось, </a:t>
            </a:r>
            <a:r>
              <a:rPr lang="ru-RU" sz="2400" dirty="0" smtClean="0">
                <a:solidFill>
                  <a:schemeClr val="tx1"/>
                </a:solidFill>
                <a:latin typeface="Times New Roman" panose="02020603050405020304" pitchFamily="18" charset="0"/>
                <a:cs typeface="Times New Roman" panose="02020603050405020304" pitchFamily="18" charset="0"/>
              </a:rPr>
              <a:t>постарайтесь довести </a:t>
            </a:r>
            <a:r>
              <a:rPr lang="ru-RU" sz="2400" dirty="0">
                <a:solidFill>
                  <a:schemeClr val="tx1"/>
                </a:solidFill>
                <a:latin typeface="Times New Roman" panose="02020603050405020304" pitchFamily="18" charset="0"/>
                <a:cs typeface="Times New Roman" panose="02020603050405020304" pitchFamily="18" charset="0"/>
              </a:rPr>
              <a:t>начатое задание до конца.</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-Не </a:t>
            </a:r>
            <a:r>
              <a:rPr lang="ru-RU" sz="2400" dirty="0">
                <a:solidFill>
                  <a:schemeClr val="tx1"/>
                </a:solidFill>
                <a:latin typeface="Times New Roman" panose="02020603050405020304" pitchFamily="18" charset="0"/>
                <a:cs typeface="Times New Roman" panose="02020603050405020304" pitchFamily="18" charset="0"/>
              </a:rPr>
              <a:t>раздражайтесь. </a:t>
            </a:r>
            <a:r>
              <a:rPr lang="ru-RU" sz="2400" dirty="0" smtClean="0">
                <a:solidFill>
                  <a:schemeClr val="tx1"/>
                </a:solidFill>
                <a:latin typeface="Times New Roman" panose="02020603050405020304" pitchFamily="18" charset="0"/>
                <a:cs typeface="Times New Roman" panose="02020603050405020304" pitchFamily="18" charset="0"/>
              </a:rPr>
              <a:t>Ребёнок должен </a:t>
            </a:r>
            <a:r>
              <a:rPr lang="ru-RU" sz="2400" dirty="0">
                <a:solidFill>
                  <a:schemeClr val="tx1"/>
                </a:solidFill>
                <a:latin typeface="Times New Roman" panose="02020603050405020304" pitchFamily="18" charset="0"/>
                <a:cs typeface="Times New Roman" panose="02020603050405020304" pitchFamily="18" charset="0"/>
              </a:rPr>
              <a:t>чувствовать, что Вы – </a:t>
            </a:r>
            <a:r>
              <a:rPr lang="ru-RU" sz="2400" dirty="0" smtClean="0">
                <a:solidFill>
                  <a:schemeClr val="tx1"/>
                </a:solidFill>
                <a:latin typeface="Times New Roman" panose="02020603050405020304" pitchFamily="18" charset="0"/>
                <a:cs typeface="Times New Roman" panose="02020603050405020304" pitchFamily="18" charset="0"/>
              </a:rPr>
              <a:t>его партнёр </a:t>
            </a:r>
            <a:r>
              <a:rPr lang="ru-RU" sz="2400" dirty="0">
                <a:solidFill>
                  <a:schemeClr val="tx1"/>
                </a:solidFill>
                <a:latin typeface="Times New Roman" panose="02020603050405020304" pitchFamily="18" charset="0"/>
                <a:cs typeface="Times New Roman" panose="02020603050405020304" pitchFamily="18" charset="0"/>
              </a:rPr>
              <a:t>и хотите помочь </a:t>
            </a:r>
            <a:r>
              <a:rPr lang="ru-RU" sz="2400" dirty="0" smtClean="0">
                <a:solidFill>
                  <a:schemeClr val="tx1"/>
                </a:solidFill>
                <a:latin typeface="Times New Roman" panose="02020603050405020304" pitchFamily="18" charset="0"/>
                <a:cs typeface="Times New Roman" panose="02020603050405020304" pitchFamily="18" charset="0"/>
              </a:rPr>
              <a:t>ему. Хвалите </a:t>
            </a:r>
            <a:r>
              <a:rPr lang="ru-RU" sz="2400" dirty="0">
                <a:solidFill>
                  <a:schemeClr val="tx1"/>
                </a:solidFill>
                <a:latin typeface="Times New Roman" panose="02020603050405020304" pitchFamily="18" charset="0"/>
                <a:cs typeface="Times New Roman" panose="02020603050405020304" pitchFamily="18" charset="0"/>
              </a:rPr>
              <a:t>за старание.</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-Чаще </a:t>
            </a:r>
            <a:r>
              <a:rPr lang="ru-RU" sz="2400" dirty="0">
                <a:solidFill>
                  <a:schemeClr val="tx1"/>
                </a:solidFill>
                <a:latin typeface="Times New Roman" panose="02020603050405020304" pitchFamily="18" charset="0"/>
                <a:cs typeface="Times New Roman" panose="02020603050405020304" pitchFamily="18" charset="0"/>
              </a:rPr>
              <a:t>читайте </a:t>
            </a:r>
            <a:r>
              <a:rPr lang="ru-RU" sz="2400" dirty="0" err="1">
                <a:solidFill>
                  <a:schemeClr val="tx1"/>
                </a:solidFill>
                <a:latin typeface="Times New Roman" panose="02020603050405020304" pitchFamily="18" charset="0"/>
                <a:cs typeface="Times New Roman" panose="02020603050405020304" pitchFamily="18" charset="0"/>
              </a:rPr>
              <a:t>ребѐнку</a:t>
            </a:r>
            <a:r>
              <a:rPr lang="ru-RU" sz="2400" dirty="0">
                <a:solidFill>
                  <a:schemeClr val="tx1"/>
                </a:solidFill>
                <a:latin typeface="Times New Roman" panose="02020603050405020304" pitchFamily="18" charset="0"/>
                <a:cs typeface="Times New Roman" panose="02020603050405020304" pitchFamily="18" charset="0"/>
              </a:rPr>
              <a:t> хорошие стихи (С. Михалкова, С. Маршака, </a:t>
            </a:r>
            <a:r>
              <a:rPr lang="ru-RU" sz="2400" dirty="0" err="1">
                <a:solidFill>
                  <a:schemeClr val="tx1"/>
                </a:solidFill>
                <a:latin typeface="Times New Roman" panose="02020603050405020304" pitchFamily="18" charset="0"/>
                <a:cs typeface="Times New Roman" panose="02020603050405020304" pitchFamily="18" charset="0"/>
              </a:rPr>
              <a:t>А.Барто</a:t>
            </a:r>
            <a:r>
              <a:rPr lang="ru-RU" sz="2400" dirty="0">
                <a:solidFill>
                  <a:schemeClr val="tx1"/>
                </a:solidFill>
                <a:latin typeface="Times New Roman" panose="02020603050405020304" pitchFamily="18" charset="0"/>
                <a:cs typeface="Times New Roman" panose="02020603050405020304" pitchFamily="18" charset="0"/>
              </a:rPr>
              <a:t>,</a:t>
            </a:r>
            <a:br>
              <a:rPr lang="ru-RU" sz="2400" dirty="0">
                <a:solidFill>
                  <a:schemeClr val="tx1"/>
                </a:solidFill>
                <a:latin typeface="Times New Roman" panose="02020603050405020304" pitchFamily="18" charset="0"/>
                <a:cs typeface="Times New Roman" panose="02020603050405020304" pitchFamily="18" charset="0"/>
              </a:rPr>
            </a:br>
            <a:r>
              <a:rPr lang="ru-RU" sz="2400" dirty="0" err="1">
                <a:solidFill>
                  <a:schemeClr val="tx1"/>
                </a:solidFill>
                <a:latin typeface="Times New Roman" panose="02020603050405020304" pitchFamily="18" charset="0"/>
                <a:cs typeface="Times New Roman" panose="02020603050405020304" pitchFamily="18" charset="0"/>
              </a:rPr>
              <a:t>Б.Заходера</a:t>
            </a:r>
            <a:r>
              <a:rPr lang="ru-RU" sz="2400" dirty="0">
                <a:solidFill>
                  <a:schemeClr val="tx1"/>
                </a:solidFill>
                <a:latin typeface="Times New Roman" panose="02020603050405020304" pitchFamily="18" charset="0"/>
                <a:cs typeface="Times New Roman" panose="02020603050405020304" pitchFamily="18" charset="0"/>
              </a:rPr>
              <a:t>) – это благотворно влияет на восприимчивость детей к звукам речи.</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a:t>
            </a:r>
            <a:r>
              <a:rPr lang="ru-RU" sz="2400" b="1" dirty="0" smtClean="0">
                <a:solidFill>
                  <a:schemeClr val="tx1"/>
                </a:solidFill>
                <a:latin typeface="Times New Roman" panose="02020603050405020304" pitchFamily="18" charset="0"/>
                <a:cs typeface="Times New Roman" panose="02020603050405020304" pitchFamily="18" charset="0"/>
              </a:rPr>
              <a:t>И </a:t>
            </a:r>
            <a:r>
              <a:rPr lang="ru-RU" sz="2400" b="1" dirty="0">
                <a:solidFill>
                  <a:schemeClr val="tx1"/>
                </a:solidFill>
                <a:latin typeface="Times New Roman" panose="02020603050405020304" pitchFamily="18" charset="0"/>
                <a:cs typeface="Times New Roman" panose="02020603050405020304" pitchFamily="18" charset="0"/>
              </a:rPr>
              <a:t>самое главное, </a:t>
            </a:r>
            <a:r>
              <a:rPr lang="ru-RU" sz="2400" b="1" dirty="0" smtClean="0">
                <a:solidFill>
                  <a:schemeClr val="tx1"/>
                </a:solidFill>
                <a:latin typeface="Times New Roman" panose="02020603050405020304" pitchFamily="18" charset="0"/>
                <a:cs typeface="Times New Roman" panose="02020603050405020304" pitchFamily="18" charset="0"/>
              </a:rPr>
              <a:t>не </a:t>
            </a:r>
            <a:r>
              <a:rPr lang="ru-RU" sz="2400" b="1" dirty="0">
                <a:solidFill>
                  <a:schemeClr val="tx1"/>
                </a:solidFill>
                <a:latin typeface="Times New Roman" panose="02020603050405020304" pitchFamily="18" charset="0"/>
                <a:cs typeface="Times New Roman" panose="02020603050405020304" pitchFamily="18" charset="0"/>
              </a:rPr>
              <a:t>сравнивайте успехи Вашего ребёнка с успехами других детей.</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Темп овладения чтением индивидуален для каждого!</a:t>
            </a:r>
          </a:p>
        </p:txBody>
      </p:sp>
    </p:spTree>
    <p:extLst>
      <p:ext uri="{BB962C8B-B14F-4D97-AF65-F5344CB8AC3E}">
        <p14:creationId xmlns:p14="http://schemas.microsoft.com/office/powerpoint/2010/main" val="113587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781" y="146649"/>
            <a:ext cx="10437962" cy="1783751"/>
          </a:xfrm>
        </p:spPr>
        <p:txBody>
          <a:bodyPr>
            <a:normAutofit/>
          </a:bodyPr>
          <a:lstStyle/>
          <a:p>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Игры по </a:t>
            </a:r>
            <a:r>
              <a:rPr lang="ru-RU" sz="2400" b="1" dirty="0" smtClean="0">
                <a:solidFill>
                  <a:schemeClr val="tx1"/>
                </a:solidFill>
                <a:latin typeface="Times New Roman" panose="02020603050405020304" pitchFamily="18" charset="0"/>
                <a:cs typeface="Times New Roman" panose="02020603050405020304" pitchFamily="18" charset="0"/>
              </a:rPr>
              <a:t>обучению грамоте»</a:t>
            </a:r>
            <a:br>
              <a:rPr lang="ru-RU" sz="2400" b="1" dirty="0" smtClean="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1. «Поставь (назови) </a:t>
            </a:r>
            <a:r>
              <a:rPr lang="ru-RU" sz="2400" dirty="0">
                <a:solidFill>
                  <a:schemeClr val="tx1"/>
                </a:solidFill>
                <a:latin typeface="Times New Roman" panose="02020603050405020304" pitchFamily="18" charset="0"/>
                <a:cs typeface="Times New Roman" panose="02020603050405020304" pitchFamily="18" charset="0"/>
              </a:rPr>
              <a:t>букву, </a:t>
            </a:r>
            <a:r>
              <a:rPr lang="ru-RU" sz="2400" dirty="0" smtClean="0">
                <a:solidFill>
                  <a:schemeClr val="tx1"/>
                </a:solidFill>
                <a:latin typeface="Times New Roman" panose="02020603050405020304" pitchFamily="18" charset="0"/>
                <a:cs typeface="Times New Roman" panose="02020603050405020304" pitchFamily="18" charset="0"/>
              </a:rPr>
              <a:t>общую </a:t>
            </a:r>
            <a:r>
              <a:rPr lang="ru-RU" sz="2400" dirty="0">
                <a:solidFill>
                  <a:schemeClr val="tx1"/>
                </a:solidFill>
                <a:latin typeface="Times New Roman" panose="02020603050405020304" pitchFamily="18" charset="0"/>
                <a:cs typeface="Times New Roman" panose="02020603050405020304" pitchFamily="18" charset="0"/>
              </a:rPr>
              <a:t>в названии предметов </a:t>
            </a:r>
            <a:r>
              <a:rPr lang="ru-RU" sz="2400" dirty="0" smtClean="0">
                <a:solidFill>
                  <a:schemeClr val="tx1"/>
                </a:solidFill>
                <a:latin typeface="Times New Roman" panose="02020603050405020304" pitchFamily="18" charset="0"/>
                <a:cs typeface="Times New Roman" panose="02020603050405020304" pitchFamily="18" charset="0"/>
              </a:rPr>
              <a:t>группы».</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787411" y="1042134"/>
            <a:ext cx="1841152" cy="835224"/>
          </a:xfrm>
          <a:prstGeom prst="rect">
            <a:avLst/>
          </a:prstGeom>
        </p:spPr>
      </p:pic>
      <p:pic>
        <p:nvPicPr>
          <p:cNvPr id="4" name="Рисунок 3"/>
          <p:cNvPicPr>
            <a:picLocks noChangeAspect="1"/>
          </p:cNvPicPr>
          <p:nvPr/>
        </p:nvPicPr>
        <p:blipFill>
          <a:blip r:embed="rId2"/>
          <a:stretch>
            <a:fillRect/>
          </a:stretch>
        </p:blipFill>
        <p:spPr>
          <a:xfrm>
            <a:off x="3876714" y="1042134"/>
            <a:ext cx="1841152" cy="835224"/>
          </a:xfrm>
          <a:prstGeom prst="rect">
            <a:avLst/>
          </a:prstGeom>
        </p:spPr>
      </p:pic>
      <p:pic>
        <p:nvPicPr>
          <p:cNvPr id="5" name="Рисунок 4"/>
          <p:cNvPicPr>
            <a:picLocks noChangeAspect="1"/>
          </p:cNvPicPr>
          <p:nvPr/>
        </p:nvPicPr>
        <p:blipFill>
          <a:blip r:embed="rId2"/>
          <a:stretch>
            <a:fillRect/>
          </a:stretch>
        </p:blipFill>
        <p:spPr>
          <a:xfrm>
            <a:off x="6966017" y="1053819"/>
            <a:ext cx="1841152" cy="835224"/>
          </a:xfrm>
          <a:prstGeom prst="rect">
            <a:avLst/>
          </a:prstGeom>
        </p:spPr>
      </p:pic>
      <p:pic>
        <p:nvPicPr>
          <p:cNvPr id="6" name="Рисунок 5"/>
          <p:cNvPicPr>
            <a:picLocks noChangeAspect="1"/>
          </p:cNvPicPr>
          <p:nvPr/>
        </p:nvPicPr>
        <p:blipFill>
          <a:blip r:embed="rId3"/>
          <a:stretch>
            <a:fillRect/>
          </a:stretch>
        </p:blipFill>
        <p:spPr>
          <a:xfrm>
            <a:off x="263861" y="2152922"/>
            <a:ext cx="1140051" cy="1225402"/>
          </a:xfrm>
          <a:prstGeom prst="rect">
            <a:avLst/>
          </a:prstGeom>
        </p:spPr>
      </p:pic>
      <p:pic>
        <p:nvPicPr>
          <p:cNvPr id="7" name="Рисунок 6"/>
          <p:cNvPicPr>
            <a:picLocks noChangeAspect="1"/>
          </p:cNvPicPr>
          <p:nvPr/>
        </p:nvPicPr>
        <p:blipFill>
          <a:blip r:embed="rId4"/>
          <a:stretch>
            <a:fillRect/>
          </a:stretch>
        </p:blipFill>
        <p:spPr>
          <a:xfrm>
            <a:off x="1655756" y="2106398"/>
            <a:ext cx="1103472" cy="1225402"/>
          </a:xfrm>
          <a:prstGeom prst="rect">
            <a:avLst/>
          </a:prstGeom>
        </p:spPr>
      </p:pic>
      <p:pic>
        <p:nvPicPr>
          <p:cNvPr id="8" name="Рисунок 7"/>
          <p:cNvPicPr>
            <a:picLocks noChangeAspect="1"/>
          </p:cNvPicPr>
          <p:nvPr/>
        </p:nvPicPr>
        <p:blipFill>
          <a:blip r:embed="rId5"/>
          <a:stretch>
            <a:fillRect/>
          </a:stretch>
        </p:blipFill>
        <p:spPr>
          <a:xfrm>
            <a:off x="545370" y="3544194"/>
            <a:ext cx="1854454" cy="1482516"/>
          </a:xfrm>
          <a:prstGeom prst="rect">
            <a:avLst/>
          </a:prstGeom>
        </p:spPr>
      </p:pic>
      <p:pic>
        <p:nvPicPr>
          <p:cNvPr id="9" name="Рисунок 8"/>
          <p:cNvPicPr>
            <a:picLocks noChangeAspect="1"/>
          </p:cNvPicPr>
          <p:nvPr/>
        </p:nvPicPr>
        <p:blipFill>
          <a:blip r:embed="rId6"/>
          <a:stretch>
            <a:fillRect/>
          </a:stretch>
        </p:blipFill>
        <p:spPr>
          <a:xfrm>
            <a:off x="3651637" y="2224588"/>
            <a:ext cx="932769" cy="1292464"/>
          </a:xfrm>
          <a:prstGeom prst="rect">
            <a:avLst/>
          </a:prstGeom>
        </p:spPr>
      </p:pic>
      <p:pic>
        <p:nvPicPr>
          <p:cNvPr id="10" name="Рисунок 9"/>
          <p:cNvPicPr>
            <a:picLocks noChangeAspect="1"/>
          </p:cNvPicPr>
          <p:nvPr/>
        </p:nvPicPr>
        <p:blipFill>
          <a:blip r:embed="rId7"/>
          <a:stretch>
            <a:fillRect/>
          </a:stretch>
        </p:blipFill>
        <p:spPr>
          <a:xfrm>
            <a:off x="4835828" y="2274570"/>
            <a:ext cx="1085182" cy="1298561"/>
          </a:xfrm>
          <a:prstGeom prst="rect">
            <a:avLst/>
          </a:prstGeom>
        </p:spPr>
      </p:pic>
      <p:pic>
        <p:nvPicPr>
          <p:cNvPr id="11" name="Рисунок 10"/>
          <p:cNvPicPr>
            <a:picLocks noChangeAspect="1"/>
          </p:cNvPicPr>
          <p:nvPr/>
        </p:nvPicPr>
        <p:blipFill>
          <a:blip r:embed="rId8"/>
          <a:stretch>
            <a:fillRect/>
          </a:stretch>
        </p:blipFill>
        <p:spPr>
          <a:xfrm>
            <a:off x="3788314" y="3834112"/>
            <a:ext cx="2017951" cy="1225402"/>
          </a:xfrm>
          <a:prstGeom prst="rect">
            <a:avLst/>
          </a:prstGeom>
        </p:spPr>
      </p:pic>
      <p:pic>
        <p:nvPicPr>
          <p:cNvPr id="12" name="Рисунок 11"/>
          <p:cNvPicPr>
            <a:picLocks noChangeAspect="1"/>
          </p:cNvPicPr>
          <p:nvPr/>
        </p:nvPicPr>
        <p:blipFill>
          <a:blip r:embed="rId9"/>
          <a:stretch>
            <a:fillRect/>
          </a:stretch>
        </p:blipFill>
        <p:spPr>
          <a:xfrm>
            <a:off x="8357015" y="2575906"/>
            <a:ext cx="1140051" cy="1225402"/>
          </a:xfrm>
          <a:prstGeom prst="rect">
            <a:avLst/>
          </a:prstGeom>
        </p:spPr>
      </p:pic>
      <p:pic>
        <p:nvPicPr>
          <p:cNvPr id="13" name="Рисунок 12"/>
          <p:cNvPicPr>
            <a:picLocks noChangeAspect="1"/>
          </p:cNvPicPr>
          <p:nvPr/>
        </p:nvPicPr>
        <p:blipFill>
          <a:blip r:embed="rId10"/>
          <a:stretch>
            <a:fillRect/>
          </a:stretch>
        </p:blipFill>
        <p:spPr>
          <a:xfrm>
            <a:off x="6602357" y="2534549"/>
            <a:ext cx="1426588" cy="1225402"/>
          </a:xfrm>
          <a:prstGeom prst="rect">
            <a:avLst/>
          </a:prstGeom>
        </p:spPr>
      </p:pic>
      <p:pic>
        <p:nvPicPr>
          <p:cNvPr id="14" name="Рисунок 13"/>
          <p:cNvPicPr>
            <a:picLocks noChangeAspect="1"/>
          </p:cNvPicPr>
          <p:nvPr/>
        </p:nvPicPr>
        <p:blipFill>
          <a:blip r:embed="rId11"/>
          <a:stretch>
            <a:fillRect/>
          </a:stretch>
        </p:blipFill>
        <p:spPr>
          <a:xfrm>
            <a:off x="7315651" y="3854791"/>
            <a:ext cx="2080896" cy="1184045"/>
          </a:xfrm>
          <a:prstGeom prst="rect">
            <a:avLst/>
          </a:prstGeom>
        </p:spPr>
      </p:pic>
      <p:pic>
        <p:nvPicPr>
          <p:cNvPr id="15" name="Рисунок 14"/>
          <p:cNvPicPr>
            <a:picLocks noChangeAspect="1"/>
          </p:cNvPicPr>
          <p:nvPr/>
        </p:nvPicPr>
        <p:blipFill>
          <a:blip r:embed="rId12"/>
          <a:stretch>
            <a:fillRect/>
          </a:stretch>
        </p:blipFill>
        <p:spPr>
          <a:xfrm>
            <a:off x="2117389" y="5677253"/>
            <a:ext cx="6456224" cy="963251"/>
          </a:xfrm>
          <a:prstGeom prst="rect">
            <a:avLst/>
          </a:prstGeom>
        </p:spPr>
      </p:pic>
    </p:spTree>
    <p:extLst>
      <p:ext uri="{BB962C8B-B14F-4D97-AF65-F5344CB8AC3E}">
        <p14:creationId xmlns:p14="http://schemas.microsoft.com/office/powerpoint/2010/main" val="256292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660" y="163903"/>
            <a:ext cx="10248182" cy="6556074"/>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2. «Рассели друзей по домикам»</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Цель: упражнять в делении слов на слоги</a:t>
            </a:r>
          </a:p>
        </p:txBody>
      </p:sp>
      <p:sp>
        <p:nvSpPr>
          <p:cNvPr id="4" name="Прямоугольник 3"/>
          <p:cNvSpPr/>
          <p:nvPr/>
        </p:nvSpPr>
        <p:spPr>
          <a:xfrm>
            <a:off x="1618532" y="1915808"/>
            <a:ext cx="646981" cy="603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4172669" y="1897811"/>
            <a:ext cx="664522" cy="621846"/>
          </a:xfrm>
          <a:prstGeom prst="rect">
            <a:avLst/>
          </a:prstGeom>
        </p:spPr>
      </p:pic>
      <p:pic>
        <p:nvPicPr>
          <p:cNvPr id="6" name="Рисунок 5"/>
          <p:cNvPicPr>
            <a:picLocks noChangeAspect="1"/>
          </p:cNvPicPr>
          <p:nvPr/>
        </p:nvPicPr>
        <p:blipFill>
          <a:blip r:embed="rId2"/>
          <a:stretch>
            <a:fillRect/>
          </a:stretch>
        </p:blipFill>
        <p:spPr>
          <a:xfrm>
            <a:off x="3508147" y="1897811"/>
            <a:ext cx="664522" cy="621846"/>
          </a:xfrm>
          <a:prstGeom prst="rect">
            <a:avLst/>
          </a:prstGeom>
        </p:spPr>
      </p:pic>
      <p:pic>
        <p:nvPicPr>
          <p:cNvPr id="7" name="Рисунок 6"/>
          <p:cNvPicPr>
            <a:picLocks noChangeAspect="1"/>
          </p:cNvPicPr>
          <p:nvPr/>
        </p:nvPicPr>
        <p:blipFill>
          <a:blip r:embed="rId2"/>
          <a:stretch>
            <a:fillRect/>
          </a:stretch>
        </p:blipFill>
        <p:spPr>
          <a:xfrm>
            <a:off x="7245183" y="1879813"/>
            <a:ext cx="664522" cy="621846"/>
          </a:xfrm>
          <a:prstGeom prst="rect">
            <a:avLst/>
          </a:prstGeom>
        </p:spPr>
      </p:pic>
      <p:pic>
        <p:nvPicPr>
          <p:cNvPr id="8" name="Рисунок 7"/>
          <p:cNvPicPr>
            <a:picLocks noChangeAspect="1"/>
          </p:cNvPicPr>
          <p:nvPr/>
        </p:nvPicPr>
        <p:blipFill>
          <a:blip r:embed="rId2"/>
          <a:stretch>
            <a:fillRect/>
          </a:stretch>
        </p:blipFill>
        <p:spPr>
          <a:xfrm>
            <a:off x="6580661" y="1872675"/>
            <a:ext cx="664522" cy="621846"/>
          </a:xfrm>
          <a:prstGeom prst="rect">
            <a:avLst/>
          </a:prstGeom>
        </p:spPr>
      </p:pic>
      <p:pic>
        <p:nvPicPr>
          <p:cNvPr id="9" name="Рисунок 8"/>
          <p:cNvPicPr>
            <a:picLocks noChangeAspect="1"/>
          </p:cNvPicPr>
          <p:nvPr/>
        </p:nvPicPr>
        <p:blipFill>
          <a:blip r:embed="rId2"/>
          <a:stretch>
            <a:fillRect/>
          </a:stretch>
        </p:blipFill>
        <p:spPr>
          <a:xfrm>
            <a:off x="5916139" y="1879813"/>
            <a:ext cx="664522" cy="621846"/>
          </a:xfrm>
          <a:prstGeom prst="rect">
            <a:avLst/>
          </a:prstGeom>
        </p:spPr>
      </p:pic>
      <p:pic>
        <p:nvPicPr>
          <p:cNvPr id="10" name="Рисунок 9"/>
          <p:cNvPicPr>
            <a:picLocks noChangeAspect="1"/>
          </p:cNvPicPr>
          <p:nvPr/>
        </p:nvPicPr>
        <p:blipFill>
          <a:blip r:embed="rId3"/>
          <a:stretch>
            <a:fillRect/>
          </a:stretch>
        </p:blipFill>
        <p:spPr>
          <a:xfrm>
            <a:off x="1392962" y="1302589"/>
            <a:ext cx="1115292" cy="613219"/>
          </a:xfrm>
          <a:prstGeom prst="rect">
            <a:avLst/>
          </a:prstGeom>
        </p:spPr>
      </p:pic>
      <p:pic>
        <p:nvPicPr>
          <p:cNvPr id="11" name="Рисунок 10"/>
          <p:cNvPicPr>
            <a:picLocks noChangeAspect="1"/>
          </p:cNvPicPr>
          <p:nvPr/>
        </p:nvPicPr>
        <p:blipFill>
          <a:blip r:embed="rId4"/>
          <a:stretch>
            <a:fillRect/>
          </a:stretch>
        </p:blipFill>
        <p:spPr>
          <a:xfrm>
            <a:off x="3394997" y="1252310"/>
            <a:ext cx="1555343" cy="663498"/>
          </a:xfrm>
          <a:prstGeom prst="rect">
            <a:avLst/>
          </a:prstGeom>
        </p:spPr>
      </p:pic>
      <p:pic>
        <p:nvPicPr>
          <p:cNvPr id="12" name="Рисунок 11"/>
          <p:cNvPicPr>
            <a:picLocks noChangeAspect="1"/>
          </p:cNvPicPr>
          <p:nvPr/>
        </p:nvPicPr>
        <p:blipFill>
          <a:blip r:embed="rId5"/>
          <a:stretch>
            <a:fillRect/>
          </a:stretch>
        </p:blipFill>
        <p:spPr>
          <a:xfrm>
            <a:off x="5852899" y="1185228"/>
            <a:ext cx="2120045" cy="712583"/>
          </a:xfrm>
          <a:prstGeom prst="rect">
            <a:avLst/>
          </a:prstGeom>
        </p:spPr>
      </p:pic>
      <p:pic>
        <p:nvPicPr>
          <p:cNvPr id="13" name="Рисунок 12"/>
          <p:cNvPicPr>
            <a:picLocks noChangeAspect="1"/>
          </p:cNvPicPr>
          <p:nvPr/>
        </p:nvPicPr>
        <p:blipFill>
          <a:blip r:embed="rId6"/>
          <a:stretch>
            <a:fillRect/>
          </a:stretch>
        </p:blipFill>
        <p:spPr>
          <a:xfrm>
            <a:off x="3099582" y="4725501"/>
            <a:ext cx="1426588" cy="1414395"/>
          </a:xfrm>
          <a:prstGeom prst="rect">
            <a:avLst/>
          </a:prstGeom>
        </p:spPr>
      </p:pic>
      <p:pic>
        <p:nvPicPr>
          <p:cNvPr id="14" name="Рисунок 13"/>
          <p:cNvPicPr>
            <a:picLocks noChangeAspect="1"/>
          </p:cNvPicPr>
          <p:nvPr/>
        </p:nvPicPr>
        <p:blipFill>
          <a:blip r:embed="rId7"/>
          <a:stretch>
            <a:fillRect/>
          </a:stretch>
        </p:blipFill>
        <p:spPr>
          <a:xfrm>
            <a:off x="9086258" y="4965755"/>
            <a:ext cx="1335875" cy="1776107"/>
          </a:xfrm>
          <a:prstGeom prst="rect">
            <a:avLst/>
          </a:prstGeom>
        </p:spPr>
      </p:pic>
      <p:pic>
        <p:nvPicPr>
          <p:cNvPr id="15" name="Рисунок 14"/>
          <p:cNvPicPr>
            <a:picLocks noChangeAspect="1"/>
          </p:cNvPicPr>
          <p:nvPr/>
        </p:nvPicPr>
        <p:blipFill>
          <a:blip r:embed="rId8"/>
          <a:stretch>
            <a:fillRect/>
          </a:stretch>
        </p:blipFill>
        <p:spPr>
          <a:xfrm>
            <a:off x="1294679" y="4662312"/>
            <a:ext cx="1294686" cy="1967251"/>
          </a:xfrm>
          <a:prstGeom prst="rect">
            <a:avLst/>
          </a:prstGeom>
        </p:spPr>
      </p:pic>
      <p:pic>
        <p:nvPicPr>
          <p:cNvPr id="16" name="Рисунок 15"/>
          <p:cNvPicPr>
            <a:picLocks noChangeAspect="1"/>
          </p:cNvPicPr>
          <p:nvPr/>
        </p:nvPicPr>
        <p:blipFill>
          <a:blip r:embed="rId9"/>
          <a:stretch>
            <a:fillRect/>
          </a:stretch>
        </p:blipFill>
        <p:spPr>
          <a:xfrm>
            <a:off x="8922356" y="2919723"/>
            <a:ext cx="970923" cy="1401867"/>
          </a:xfrm>
          <a:prstGeom prst="rect">
            <a:avLst/>
          </a:prstGeom>
        </p:spPr>
      </p:pic>
      <p:pic>
        <p:nvPicPr>
          <p:cNvPr id="17" name="Рисунок 16"/>
          <p:cNvPicPr>
            <a:picLocks noChangeAspect="1"/>
          </p:cNvPicPr>
          <p:nvPr/>
        </p:nvPicPr>
        <p:blipFill>
          <a:blip r:embed="rId10"/>
          <a:stretch>
            <a:fillRect/>
          </a:stretch>
        </p:blipFill>
        <p:spPr>
          <a:xfrm>
            <a:off x="178614" y="3068275"/>
            <a:ext cx="1262872" cy="1777375"/>
          </a:xfrm>
          <a:prstGeom prst="rect">
            <a:avLst/>
          </a:prstGeom>
        </p:spPr>
      </p:pic>
      <p:pic>
        <p:nvPicPr>
          <p:cNvPr id="18" name="Рисунок 17"/>
          <p:cNvPicPr>
            <a:picLocks noChangeAspect="1"/>
          </p:cNvPicPr>
          <p:nvPr/>
        </p:nvPicPr>
        <p:blipFill>
          <a:blip r:embed="rId11"/>
          <a:stretch>
            <a:fillRect/>
          </a:stretch>
        </p:blipFill>
        <p:spPr>
          <a:xfrm>
            <a:off x="6784407" y="2806397"/>
            <a:ext cx="1345128" cy="1702629"/>
          </a:xfrm>
          <a:prstGeom prst="rect">
            <a:avLst/>
          </a:prstGeom>
        </p:spPr>
      </p:pic>
      <p:pic>
        <p:nvPicPr>
          <p:cNvPr id="19" name="Рисунок 18"/>
          <p:cNvPicPr>
            <a:picLocks noChangeAspect="1"/>
          </p:cNvPicPr>
          <p:nvPr/>
        </p:nvPicPr>
        <p:blipFill>
          <a:blip r:embed="rId12"/>
          <a:stretch>
            <a:fillRect/>
          </a:stretch>
        </p:blipFill>
        <p:spPr>
          <a:xfrm>
            <a:off x="7123408" y="4813765"/>
            <a:ext cx="1270094" cy="2019307"/>
          </a:xfrm>
          <a:prstGeom prst="rect">
            <a:avLst/>
          </a:prstGeom>
        </p:spPr>
      </p:pic>
      <p:pic>
        <p:nvPicPr>
          <p:cNvPr id="20" name="Рисунок 19"/>
          <p:cNvPicPr>
            <a:picLocks noChangeAspect="1"/>
          </p:cNvPicPr>
          <p:nvPr/>
        </p:nvPicPr>
        <p:blipFill>
          <a:blip r:embed="rId13"/>
          <a:stretch>
            <a:fillRect/>
          </a:stretch>
        </p:blipFill>
        <p:spPr>
          <a:xfrm>
            <a:off x="2329184" y="2648046"/>
            <a:ext cx="1615223" cy="1497374"/>
          </a:xfrm>
          <a:prstGeom prst="rect">
            <a:avLst/>
          </a:prstGeom>
        </p:spPr>
      </p:pic>
      <p:pic>
        <p:nvPicPr>
          <p:cNvPr id="21" name="Рисунок 20"/>
          <p:cNvPicPr>
            <a:picLocks noChangeAspect="1"/>
          </p:cNvPicPr>
          <p:nvPr/>
        </p:nvPicPr>
        <p:blipFill>
          <a:blip r:embed="rId14"/>
          <a:stretch>
            <a:fillRect/>
          </a:stretch>
        </p:blipFill>
        <p:spPr>
          <a:xfrm>
            <a:off x="4815790" y="4321590"/>
            <a:ext cx="1509078" cy="1489046"/>
          </a:xfrm>
          <a:prstGeom prst="rect">
            <a:avLst/>
          </a:prstGeom>
        </p:spPr>
      </p:pic>
      <p:pic>
        <p:nvPicPr>
          <p:cNvPr id="22" name="Рисунок 21"/>
          <p:cNvPicPr>
            <a:picLocks noChangeAspect="1"/>
          </p:cNvPicPr>
          <p:nvPr/>
        </p:nvPicPr>
        <p:blipFill>
          <a:blip r:embed="rId15"/>
          <a:stretch>
            <a:fillRect/>
          </a:stretch>
        </p:blipFill>
        <p:spPr>
          <a:xfrm>
            <a:off x="4504930" y="2722850"/>
            <a:ext cx="1541703" cy="1541703"/>
          </a:xfrm>
          <a:prstGeom prst="rect">
            <a:avLst/>
          </a:prstGeom>
        </p:spPr>
      </p:pic>
    </p:spTree>
    <p:extLst>
      <p:ext uri="{BB962C8B-B14F-4D97-AF65-F5344CB8AC3E}">
        <p14:creationId xmlns:p14="http://schemas.microsoft.com/office/powerpoint/2010/main" val="407379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275" y="232913"/>
            <a:ext cx="10722634" cy="6288657"/>
          </a:xfrm>
        </p:spPr>
        <p:txBody>
          <a:bodyPr>
            <a:normAutofit fontScale="90000"/>
          </a:bodyPr>
          <a:lstStyle/>
          <a:p>
            <a:r>
              <a:rPr lang="ru-RU" sz="2400" dirty="0">
                <a:solidFill>
                  <a:schemeClr val="tx1"/>
                </a:solidFill>
                <a:latin typeface="Times New Roman" panose="02020603050405020304" pitchFamily="18" charset="0"/>
                <a:cs typeface="Times New Roman" panose="02020603050405020304" pitchFamily="18" charset="0"/>
              </a:rPr>
              <a:t>3</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«Какое слово хотел написать художник»</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Цель: упражнять детей в выделении первого звука в словах и составлении из них новых слов.</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700" b="1" dirty="0" smtClean="0">
                <a:solidFill>
                  <a:schemeClr val="tx1"/>
                </a:solidFill>
                <a:latin typeface="Times New Roman" panose="02020603050405020304" pitchFamily="18" charset="0"/>
                <a:cs typeface="Times New Roman" panose="02020603050405020304" pitchFamily="18" charset="0"/>
              </a:rPr>
              <a:t>К  О  Т</a:t>
            </a:r>
            <a:endParaRPr lang="ru-RU" sz="27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853527" y="1752410"/>
            <a:ext cx="1944793" cy="1731414"/>
          </a:xfrm>
          <a:prstGeom prst="rect">
            <a:avLst/>
          </a:prstGeom>
        </p:spPr>
      </p:pic>
      <p:pic>
        <p:nvPicPr>
          <p:cNvPr id="4" name="Рисунок 3"/>
          <p:cNvPicPr>
            <a:picLocks noChangeAspect="1"/>
          </p:cNvPicPr>
          <p:nvPr/>
        </p:nvPicPr>
        <p:blipFill rotWithShape="1">
          <a:blip r:embed="rId3"/>
          <a:srcRect l="5670" t="1420" r="8504" b="260"/>
          <a:stretch/>
        </p:blipFill>
        <p:spPr>
          <a:xfrm>
            <a:off x="3601528" y="1752410"/>
            <a:ext cx="1915064" cy="1630393"/>
          </a:xfrm>
          <a:prstGeom prst="rect">
            <a:avLst/>
          </a:prstGeom>
        </p:spPr>
      </p:pic>
      <p:sp>
        <p:nvSpPr>
          <p:cNvPr id="6" name="Прямоугольник 5"/>
          <p:cNvSpPr/>
          <p:nvPr/>
        </p:nvSpPr>
        <p:spPr>
          <a:xfrm>
            <a:off x="2613805" y="3692106"/>
            <a:ext cx="4364966" cy="461665"/>
          </a:xfrm>
          <a:prstGeom prst="rect">
            <a:avLst/>
          </a:prstGeom>
        </p:spPr>
        <p:txBody>
          <a:bodyPr wrap="square">
            <a:spAutoFit/>
          </a:bodyPr>
          <a:lstStyle/>
          <a:p>
            <a:pPr algn="ctr"/>
            <a:r>
              <a:rPr lang="ru-RU" dirty="0"/>
              <a:t> </a:t>
            </a:r>
            <a:r>
              <a:rPr lang="ru-RU" sz="2400" b="1" dirty="0">
                <a:latin typeface="Times New Roman" panose="02020603050405020304" pitchFamily="18" charset="0"/>
                <a:cs typeface="Times New Roman" panose="02020603050405020304" pitchFamily="18" charset="0"/>
              </a:rPr>
              <a:t>Ш  А  Р</a:t>
            </a:r>
          </a:p>
        </p:txBody>
      </p:sp>
      <p:pic>
        <p:nvPicPr>
          <p:cNvPr id="7" name="Рисунок 6"/>
          <p:cNvPicPr>
            <a:picLocks noChangeAspect="1"/>
          </p:cNvPicPr>
          <p:nvPr/>
        </p:nvPicPr>
        <p:blipFill rotWithShape="1">
          <a:blip r:embed="rId4"/>
          <a:srcRect t="23981" b="22151"/>
          <a:stretch/>
        </p:blipFill>
        <p:spPr>
          <a:xfrm flipH="1">
            <a:off x="696189" y="4252823"/>
            <a:ext cx="2210913" cy="1613140"/>
          </a:xfrm>
          <a:prstGeom prst="rect">
            <a:avLst/>
          </a:prstGeom>
        </p:spPr>
      </p:pic>
      <p:pic>
        <p:nvPicPr>
          <p:cNvPr id="8" name="Рисунок 7"/>
          <p:cNvPicPr>
            <a:picLocks noChangeAspect="1"/>
          </p:cNvPicPr>
          <p:nvPr/>
        </p:nvPicPr>
        <p:blipFill>
          <a:blip r:embed="rId5"/>
          <a:stretch>
            <a:fillRect/>
          </a:stretch>
        </p:blipFill>
        <p:spPr>
          <a:xfrm>
            <a:off x="3601528" y="4252823"/>
            <a:ext cx="2466975" cy="1660120"/>
          </a:xfrm>
          <a:prstGeom prst="rect">
            <a:avLst/>
          </a:prstGeom>
        </p:spPr>
      </p:pic>
      <p:pic>
        <p:nvPicPr>
          <p:cNvPr id="9" name="Рисунок 8"/>
          <p:cNvPicPr>
            <a:picLocks noChangeAspect="1"/>
          </p:cNvPicPr>
          <p:nvPr/>
        </p:nvPicPr>
        <p:blipFill>
          <a:blip r:embed="rId6"/>
          <a:stretch>
            <a:fillRect/>
          </a:stretch>
        </p:blipFill>
        <p:spPr>
          <a:xfrm flipH="1">
            <a:off x="7174198" y="4252823"/>
            <a:ext cx="1365953" cy="1570846"/>
          </a:xfrm>
          <a:prstGeom prst="rect">
            <a:avLst/>
          </a:prstGeom>
        </p:spPr>
      </p:pic>
      <p:pic>
        <p:nvPicPr>
          <p:cNvPr id="10" name="Рисунок 9"/>
          <p:cNvPicPr>
            <a:picLocks noChangeAspect="1"/>
          </p:cNvPicPr>
          <p:nvPr/>
        </p:nvPicPr>
        <p:blipFill>
          <a:blip r:embed="rId7"/>
          <a:stretch>
            <a:fillRect/>
          </a:stretch>
        </p:blipFill>
        <p:spPr>
          <a:xfrm flipH="1">
            <a:off x="6319800" y="1752410"/>
            <a:ext cx="2314575" cy="1971675"/>
          </a:xfrm>
          <a:prstGeom prst="rect">
            <a:avLst/>
          </a:prstGeom>
        </p:spPr>
      </p:pic>
    </p:spTree>
    <p:extLst>
      <p:ext uri="{BB962C8B-B14F-4D97-AF65-F5344CB8AC3E}">
        <p14:creationId xmlns:p14="http://schemas.microsoft.com/office/powerpoint/2010/main" val="53696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649" y="189781"/>
            <a:ext cx="11059064" cy="6331789"/>
          </a:xfrm>
        </p:spPr>
        <p:txBody>
          <a:bodyPr>
            <a:normAutofit fontScale="90000"/>
          </a:bodyPr>
          <a:lstStyle/>
          <a:p>
            <a:r>
              <a:rPr lang="ru-RU" sz="2400" dirty="0">
                <a:solidFill>
                  <a:schemeClr val="tx1"/>
                </a:solidFill>
                <a:latin typeface="Times New Roman" panose="02020603050405020304" pitchFamily="18" charset="0"/>
                <a:cs typeface="Times New Roman" panose="02020603050405020304" pitchFamily="18" charset="0"/>
              </a:rPr>
              <a:t>4. «Ребусы»                       </a:t>
            </a: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Цель: </a:t>
            </a:r>
            <a:r>
              <a:rPr lang="ru-RU" sz="2400" dirty="0">
                <a:solidFill>
                  <a:schemeClr val="tx1"/>
                </a:solidFill>
                <a:latin typeface="Times New Roman" panose="02020603050405020304" pitchFamily="18" charset="0"/>
                <a:cs typeface="Times New Roman" panose="02020603050405020304" pitchFamily="18" charset="0"/>
              </a:rPr>
              <a:t>развивать логическое мышление, фонематический слух.</a:t>
            </a:r>
            <a:br>
              <a:rPr lang="ru-RU" sz="2400" dirty="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a:t>
            </a:r>
            <a:r>
              <a:rPr lang="ru-RU" sz="6000" dirty="0" smtClean="0">
                <a:solidFill>
                  <a:schemeClr val="accent6">
                    <a:lumMod val="75000"/>
                  </a:schemeClr>
                </a:solidFill>
                <a:latin typeface="Times New Roman" panose="02020603050405020304" pitchFamily="18" charset="0"/>
                <a:cs typeface="Times New Roman" panose="02020603050405020304" pitchFamily="18" charset="0"/>
              </a:rPr>
              <a:t>с</a:t>
            </a:r>
            <a:r>
              <a:rPr lang="ru-RU" sz="6000" dirty="0" smtClean="0">
                <a:solidFill>
                  <a:schemeClr val="tx1"/>
                </a:solidFill>
                <a:latin typeface="Times New Roman" panose="02020603050405020304" pitchFamily="18" charset="0"/>
                <a:cs typeface="Times New Roman" panose="02020603050405020304" pitchFamily="18" charset="0"/>
              </a:rPr>
              <a:t> </a:t>
            </a:r>
            <a:r>
              <a:rPr lang="ru-RU" sz="6000" dirty="0">
                <a:solidFill>
                  <a:srgbClr val="FF0000"/>
                </a:solidFill>
                <a:latin typeface="Times New Roman" panose="02020603050405020304" pitchFamily="18" charset="0"/>
                <a:cs typeface="Times New Roman" panose="02020603050405020304" pitchFamily="18" charset="0"/>
              </a:rPr>
              <a:t>3</a:t>
            </a:r>
            <a:r>
              <a:rPr lang="ru-RU" sz="6000" dirty="0">
                <a:solidFill>
                  <a:schemeClr val="tx1"/>
                </a:solidFill>
                <a:latin typeface="Times New Roman" panose="02020603050405020304" pitchFamily="18" charset="0"/>
                <a:cs typeface="Times New Roman" panose="02020603050405020304" pitchFamily="18" charset="0"/>
              </a:rPr>
              <a:t> </a:t>
            </a:r>
            <a:r>
              <a:rPr lang="ru-RU" sz="6000" dirty="0" smtClean="0">
                <a:solidFill>
                  <a:schemeClr val="accent6">
                    <a:lumMod val="75000"/>
                  </a:schemeClr>
                </a:solidFill>
                <a:latin typeface="Times New Roman" panose="02020603050405020304" pitchFamily="18" charset="0"/>
                <a:cs typeface="Times New Roman" panose="02020603050405020304" pitchFamily="18" charset="0"/>
              </a:rPr>
              <a:t>ж</a:t>
            </a:r>
            <a:br>
              <a:rPr lang="ru-RU" sz="6000" dirty="0" smtClean="0">
                <a:solidFill>
                  <a:schemeClr val="accent6">
                    <a:lumMod val="75000"/>
                  </a:schemeClr>
                </a:solidFill>
                <a:latin typeface="Times New Roman" panose="02020603050405020304" pitchFamily="18" charset="0"/>
                <a:cs typeface="Times New Roman" panose="02020603050405020304" pitchFamily="18" charset="0"/>
              </a:rPr>
            </a:br>
            <a:r>
              <a:rPr lang="ru-RU" sz="6000" dirty="0">
                <a:solidFill>
                  <a:schemeClr val="accent6">
                    <a:lumMod val="75000"/>
                  </a:schemeClr>
                </a:solidFill>
                <a:latin typeface="Times New Roman" panose="02020603050405020304" pitchFamily="18" charset="0"/>
                <a:cs typeface="Times New Roman" panose="02020603050405020304" pitchFamily="18" charset="0"/>
              </a:rPr>
              <a:t> </a:t>
            </a:r>
            <a:r>
              <a:rPr lang="ru-RU" sz="6000" dirty="0" smtClean="0">
                <a:solidFill>
                  <a:schemeClr val="accent6">
                    <a:lumMod val="75000"/>
                  </a:schemeClr>
                </a:solidFill>
                <a:latin typeface="Times New Roman" panose="02020603050405020304" pitchFamily="18" charset="0"/>
                <a:cs typeface="Times New Roman" panose="02020603050405020304" pitchFamily="18" charset="0"/>
              </a:rPr>
              <a:t> с </a:t>
            </a:r>
            <a:r>
              <a:rPr lang="ru-RU" sz="6000" dirty="0" smtClean="0">
                <a:solidFill>
                  <a:srgbClr val="FF0000"/>
                </a:solidFill>
                <a:latin typeface="Times New Roman" panose="02020603050405020304" pitchFamily="18" charset="0"/>
                <a:cs typeface="Times New Roman" panose="02020603050405020304" pitchFamily="18" charset="0"/>
              </a:rPr>
              <a:t>три </a:t>
            </a:r>
            <a:r>
              <a:rPr lang="ru-RU" sz="6000" dirty="0" smtClean="0">
                <a:solidFill>
                  <a:schemeClr val="accent6">
                    <a:lumMod val="75000"/>
                  </a:schemeClr>
                </a:solidFill>
                <a:latin typeface="Times New Roman" panose="02020603050405020304" pitchFamily="18" charset="0"/>
                <a:cs typeface="Times New Roman" panose="02020603050405020304" pitchFamily="18" charset="0"/>
              </a:rPr>
              <a:t>ж                     </a:t>
            </a:r>
            <a:r>
              <a:rPr lang="ru-RU" sz="6000" dirty="0" smtClean="0">
                <a:latin typeface="Times New Roman" panose="02020603050405020304" pitchFamily="18" charset="0"/>
                <a:cs typeface="Times New Roman" panose="02020603050405020304" pitchFamily="18" charset="0"/>
              </a:rPr>
              <a:t>БА</a:t>
            </a:r>
            <a:br>
              <a:rPr lang="ru-RU" sz="6000" dirty="0" smtClean="0">
                <a:latin typeface="Times New Roman" panose="02020603050405020304" pitchFamily="18" charset="0"/>
                <a:cs typeface="Times New Roman" panose="02020603050405020304" pitchFamily="18" charset="0"/>
              </a:rPr>
            </a:br>
            <a:r>
              <a:rPr lang="ru-RU" sz="6000" dirty="0">
                <a:latin typeface="Times New Roman" panose="02020603050405020304" pitchFamily="18" charset="0"/>
                <a:cs typeface="Times New Roman" panose="02020603050405020304" pitchFamily="18" charset="0"/>
              </a:rPr>
              <a:t/>
            </a:r>
            <a:br>
              <a:rPr lang="ru-RU" sz="6000" dirty="0">
                <a:latin typeface="Times New Roman" panose="02020603050405020304" pitchFamily="18" charset="0"/>
                <a:cs typeface="Times New Roman" panose="02020603050405020304" pitchFamily="18" charset="0"/>
              </a:rPr>
            </a:br>
            <a:r>
              <a:rPr lang="ru-RU" sz="6000" dirty="0">
                <a:latin typeface="Times New Roman" panose="02020603050405020304" pitchFamily="18" charset="0"/>
                <a:cs typeface="Times New Roman" panose="02020603050405020304" pitchFamily="18" charset="0"/>
              </a:rPr>
              <a:t>      </a:t>
            </a:r>
            <a:r>
              <a:rPr lang="ru-RU" sz="6000" dirty="0">
                <a:solidFill>
                  <a:srgbClr val="92D050"/>
                </a:solidFill>
                <a:latin typeface="Times New Roman" panose="02020603050405020304" pitchFamily="18" charset="0"/>
                <a:cs typeface="Times New Roman" panose="02020603050405020304" pitchFamily="18" charset="0"/>
              </a:rPr>
              <a:t>С Л Н О</a:t>
            </a:r>
            <a:r>
              <a:rPr lang="ru-RU" sz="6000" dirty="0">
                <a:latin typeface="Times New Roman" panose="02020603050405020304" pitchFamily="18" charset="0"/>
                <a:cs typeface="Times New Roman" panose="02020603050405020304" pitchFamily="18" charset="0"/>
              </a:rPr>
              <a:t/>
            </a:r>
            <a:br>
              <a:rPr lang="ru-RU" sz="6000" dirty="0">
                <a:latin typeface="Times New Roman" panose="02020603050405020304" pitchFamily="18" charset="0"/>
                <a:cs typeface="Times New Roman" panose="02020603050405020304" pitchFamily="18" charset="0"/>
              </a:rPr>
            </a:br>
            <a:r>
              <a:rPr lang="ru-RU" sz="6000" dirty="0">
                <a:latin typeface="Times New Roman" panose="02020603050405020304" pitchFamily="18" charset="0"/>
                <a:cs typeface="Times New Roman" panose="02020603050405020304" pitchFamily="18" charset="0"/>
              </a:rPr>
              <a:t>    </a:t>
            </a:r>
            <a:r>
              <a:rPr lang="ru-RU" sz="6000" dirty="0" smtClean="0">
                <a:latin typeface="Times New Roman" panose="02020603050405020304" pitchFamily="18" charset="0"/>
                <a:cs typeface="Times New Roman" panose="02020603050405020304" pitchFamily="18" charset="0"/>
              </a:rPr>
              <a:t>   </a:t>
            </a:r>
            <a:r>
              <a:rPr lang="ru-RU" sz="6000" dirty="0" smtClean="0">
                <a:solidFill>
                  <a:srgbClr val="00B0F0"/>
                </a:solidFill>
                <a:latin typeface="Times New Roman" panose="02020603050405020304" pitchFamily="18" charset="0"/>
                <a:cs typeface="Times New Roman" panose="02020603050405020304" pitchFamily="18" charset="0"/>
              </a:rPr>
              <a:t>1</a:t>
            </a:r>
            <a:r>
              <a:rPr lang="ru-RU" sz="6000" dirty="0" smtClean="0">
                <a:latin typeface="Times New Roman" panose="02020603050405020304" pitchFamily="18" charset="0"/>
                <a:cs typeface="Times New Roman" panose="02020603050405020304" pitchFamily="18" charset="0"/>
              </a:rPr>
              <a:t> </a:t>
            </a:r>
            <a:r>
              <a:rPr lang="ru-RU" sz="6000" dirty="0" smtClean="0">
                <a:solidFill>
                  <a:srgbClr val="00B0F0"/>
                </a:solidFill>
                <a:latin typeface="Times New Roman" panose="02020603050405020304" pitchFamily="18" charset="0"/>
                <a:cs typeface="Times New Roman" panose="02020603050405020304" pitchFamily="18" charset="0"/>
              </a:rPr>
              <a:t>2  4  3               </a:t>
            </a:r>
            <a:r>
              <a:rPr lang="ru-RU" sz="6000" dirty="0" smtClean="0">
                <a:latin typeface="Times New Roman" panose="02020603050405020304" pitchFamily="18" charset="0"/>
                <a:cs typeface="Times New Roman" panose="02020603050405020304" pitchFamily="18" charset="0"/>
              </a:rPr>
              <a:t>БА </a:t>
            </a:r>
            <a:r>
              <a:rPr lang="ru-RU" sz="6000" dirty="0" smtClean="0">
                <a:solidFill>
                  <a:srgbClr val="FFC000"/>
                </a:solidFill>
                <a:latin typeface="Times New Roman" panose="02020603050405020304" pitchFamily="18" charset="0"/>
                <a:cs typeface="Times New Roman" panose="02020603050405020304" pitchFamily="18" charset="0"/>
              </a:rPr>
              <a:t>БОЧКА</a:t>
            </a:r>
            <a:br>
              <a:rPr lang="ru-RU" sz="6000" dirty="0" smtClean="0">
                <a:solidFill>
                  <a:srgbClr val="FFC000"/>
                </a:solidFill>
                <a:latin typeface="Times New Roman" panose="02020603050405020304" pitchFamily="18" charset="0"/>
                <a:cs typeface="Times New Roman" panose="02020603050405020304" pitchFamily="18" charset="0"/>
              </a:rPr>
            </a:br>
            <a:r>
              <a:rPr lang="ru-RU" sz="6000" dirty="0">
                <a:solidFill>
                  <a:srgbClr val="FFC000"/>
                </a:solidFill>
                <a:latin typeface="Times New Roman" panose="02020603050405020304" pitchFamily="18" charset="0"/>
                <a:cs typeface="Times New Roman" panose="02020603050405020304" pitchFamily="18" charset="0"/>
              </a:rPr>
              <a:t> </a:t>
            </a:r>
            <a:r>
              <a:rPr lang="ru-RU" sz="6000" dirty="0" smtClean="0">
                <a:solidFill>
                  <a:srgbClr val="FFC000"/>
                </a:solidFill>
                <a:latin typeface="Times New Roman" panose="02020603050405020304" pitchFamily="18" charset="0"/>
                <a:cs typeface="Times New Roman" panose="02020603050405020304" pitchFamily="18" charset="0"/>
              </a:rPr>
              <a:t>      </a:t>
            </a:r>
            <a:r>
              <a:rPr lang="ru-RU" sz="6000" dirty="0" smtClean="0">
                <a:solidFill>
                  <a:schemeClr val="accent6"/>
                </a:solidFill>
                <a:latin typeface="Times New Roman" panose="02020603050405020304" pitchFamily="18" charset="0"/>
                <a:cs typeface="Times New Roman" panose="02020603050405020304" pitchFamily="18" charset="0"/>
              </a:rPr>
              <a:t>СЛОН</a:t>
            </a:r>
            <a:r>
              <a:rPr lang="ru-RU" sz="6000" dirty="0" smtClean="0">
                <a:solidFill>
                  <a:srgbClr val="FFC000"/>
                </a:solidFill>
                <a:latin typeface="Times New Roman" panose="02020603050405020304" pitchFamily="18" charset="0"/>
                <a:cs typeface="Times New Roman" panose="02020603050405020304" pitchFamily="18" charset="0"/>
              </a:rPr>
              <a:t> </a:t>
            </a:r>
            <a:r>
              <a:rPr lang="ru-RU" sz="60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6000" dirty="0">
                <a:solidFill>
                  <a:schemeClr val="accent6">
                    <a:lumMod val="75000"/>
                  </a:schemeClr>
                </a:solidFill>
                <a:latin typeface="Times New Roman" panose="02020603050405020304" pitchFamily="18" charset="0"/>
                <a:cs typeface="Times New Roman" panose="02020603050405020304" pitchFamily="18" charset="0"/>
              </a:rPr>
              <a:t/>
            </a:r>
            <a:br>
              <a:rPr lang="ru-RU" sz="6000" dirty="0">
                <a:solidFill>
                  <a:schemeClr val="accent6">
                    <a:lumMod val="75000"/>
                  </a:schemeClr>
                </a:solidFill>
                <a:latin typeface="Times New Roman" panose="02020603050405020304" pitchFamily="18" charset="0"/>
                <a:cs typeface="Times New Roman" panose="02020603050405020304" pitchFamily="18" charset="0"/>
              </a:rPr>
            </a:br>
            <a:r>
              <a:rPr lang="ru-RU" sz="6000" dirty="0">
                <a:solidFill>
                  <a:schemeClr val="tx1"/>
                </a:solidFill>
                <a:latin typeface="Times New Roman" panose="02020603050405020304" pitchFamily="18" charset="0"/>
                <a:cs typeface="Times New Roman" panose="02020603050405020304" pitchFamily="18" charset="0"/>
              </a:rPr>
              <a:t/>
            </a:r>
            <a:br>
              <a:rPr lang="ru-RU" sz="6000" dirty="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651351" y="1651715"/>
            <a:ext cx="1984354" cy="2395081"/>
          </a:xfrm>
          <a:prstGeom prst="rect">
            <a:avLst/>
          </a:prstGeom>
        </p:spPr>
      </p:pic>
      <p:pic>
        <p:nvPicPr>
          <p:cNvPr id="5" name="Рисунок 4"/>
          <p:cNvPicPr>
            <a:picLocks noChangeAspect="1"/>
          </p:cNvPicPr>
          <p:nvPr/>
        </p:nvPicPr>
        <p:blipFill>
          <a:blip r:embed="rId3"/>
          <a:stretch>
            <a:fillRect/>
          </a:stretch>
        </p:blipFill>
        <p:spPr>
          <a:xfrm>
            <a:off x="3798674" y="4287328"/>
            <a:ext cx="2369213" cy="2369213"/>
          </a:xfrm>
          <a:prstGeom prst="rect">
            <a:avLst/>
          </a:prstGeom>
        </p:spPr>
      </p:pic>
      <p:pic>
        <p:nvPicPr>
          <p:cNvPr id="6" name="Рисунок 5"/>
          <p:cNvPicPr>
            <a:picLocks noChangeAspect="1"/>
          </p:cNvPicPr>
          <p:nvPr/>
        </p:nvPicPr>
        <p:blipFill rotWithShape="1">
          <a:blip r:embed="rId4"/>
          <a:srcRect l="15343" r="10393" b="661"/>
          <a:stretch/>
        </p:blipFill>
        <p:spPr>
          <a:xfrm>
            <a:off x="3407435" y="962114"/>
            <a:ext cx="2027206" cy="2180174"/>
          </a:xfrm>
          <a:prstGeom prst="rect">
            <a:avLst/>
          </a:prstGeom>
        </p:spPr>
      </p:pic>
    </p:spTree>
    <p:extLst>
      <p:ext uri="{BB962C8B-B14F-4D97-AF65-F5344CB8AC3E}">
        <p14:creationId xmlns:p14="http://schemas.microsoft.com/office/powerpoint/2010/main" val="4106137208"/>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72</TotalTime>
  <Words>234</Words>
  <Application>Microsoft Office PowerPoint</Application>
  <PresentationFormat>Широкоэкранный</PresentationFormat>
  <Paragraphs>12</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Times New Roman</vt:lpstr>
      <vt:lpstr>Trebuchet MS</vt:lpstr>
      <vt:lpstr>Wingdings 3</vt:lpstr>
      <vt:lpstr>Грань</vt:lpstr>
      <vt:lpstr> Консультация для родителей «Готовность ребенка к обучению грамоте»</vt:lpstr>
      <vt:lpstr>   Грамота – это овладение умением читать и писать тексты, излагать свои мысли в письменной форме, понимать при чтении не только значение отдельных слов и предложений, но и смысл текста, то есть овладение письменной речью.    Чтение и письмо – виды речевой деятельности, основой для которых является устная речь. Следовательно, основой для обучения грамоте является общеречевое развитие детей.     Сложный процесс освоения грамоты распадается на несколько этапов, большая часть из которых приходится на школу. Но чтобы сделать обучение грамоте в школе более успешным, необходимо часть умений формировать в детском саду. Для успешного усвоения школьного курса родного языка ребенку необходимо иметь значительный словарный запас, довольно хорошо развитый грамматический строй речи. Кроме того, совершенствование диалогической и монологической (связной) речи, практическое овладение различными средствами выразительности языка возможны лишь на основе осознания ребенком языковой действительности, элементарных практических наблюдений и обобщений в области родного языка, а также на основе отношения к речи другого человека как регулирующей его деятельность</vt:lpstr>
      <vt:lpstr>   Важным моментом для начала обучения грамоте является то, что устная речь ребёнка должна быть развита соответственно возрастной норме. Поэтому, если у Вашего малыша имеются речевые недостатки, их необходимо устранить.    К нарушениям устной речи, мешающим обучению грамоте, относятся: пропуски, замены и перестановки слогов и звуков в словах; дефектное звукопроизношение; нечёткая артикуляция звуков; неверное согласование слов в предложении; ошибки в построении фразы. Если Вы замечаете у своего ребёнка старше трёх лет подобные особенности речи, обратитесь за помощью к специалисту по развитию и коррекции речи – логопеду.    Возраст 5-7 лет для большинства детей является наиболее благоприятным для активного развития восприятия, внимания, памяти, мышления. Ребёнок в этом возрасте физиологически готов к развивающему обучению, у него  появляется желание учиться. Это не значит, что все дети в одинаковой степени освоят навыки чтения, но начинать заниматься с ними уже нужно.</vt:lpstr>
      <vt:lpstr>   С чего же начать? К сожалению, многие взрослые начинают обучение чтению своего ребёнка с выучивания с ним всех букв. Ребёнок при этом запоминает буквы так, как они называются в алфавите, то есть с призвуком гласных: «эф», «пэ», «ка» и т.д. Это неверный подход: он может привести к  трудностям слитного прочтения ребёнком слогов и слов, а также к «механическому» чтению – в этом случае возможно возникновение ошибок при чтении и письме. Вводя своего малыша в мир чтения, Вы должны в первую очередь помнить о том, что письменная речь является отображением устной.        Поэтому знакомство с буквами и складывание их в слоги и слова на начальном этапе обучения – совсем не главное.    На начальном этапе следует привлечь внимание ребёнка к звучащему слову. С помощью речевых игр, играя со словами и звуками, ребёнок усваивает следующее: когда мы говорим, мы произносим разные слова. Слова звучат, потому что состоят из звуков. Звуки в слове идут по порядку. Есть звук в начале слова – он первый, есть последний – в конце слова, остальные – в середине, друг за другом. Если этот порядок нарушится, то слово «сломается». Его будет не узнать.</vt:lpstr>
      <vt:lpstr>   Ещё один важный вопрос. Обучение дошкольников должно проходить в занимательной, игровой форме. Прежде чем начать непосредственно обучаться чтению, ребёнок при помощи речевых игр должен усвоить, что предложения состоят из слов, слова – из слогов и звуков, расположенных в определённой последовательности. Система речевых игр позволит ребёнку научиться различать понятия звук и буква, овладеть звуковым анализом и синтезом.     К.Д.Ушинский говорил: «Сознательно читать и писать может только тот, кто понял звукослоговое строение слова».                                                           ПАМЯТКА.  -Проявляйте искренний интерес к тому, что вы делаете вместе с ребёнком. -Радуйтесь, удивляйтесь, огорчайтесь вместе с ним. -Учитывайте состояние ребёнка(до начала занятия). Но если занятие уже началось, постарайтесь довести начатое задание до конца. -Не раздражайтесь. Ребёнок должен чувствовать, что Вы – его партнёр и хотите помочь ему. Хвалите за старание. -Чаще читайте ребѐнку хорошие стихи (С. Михалкова, С. Маршака, А.Барто, Б.Заходера) – это благотворно влияет на восприимчивость детей к звукам речи. -И самое главное, не сравнивайте успехи Вашего ребёнка с успехами других детей. Темп овладения чтением индивидуален для каждого!</vt:lpstr>
      <vt:lpstr>                               «Игры по обучению грамоте»     1. «Поставь (назови) букву, общую в названии предметов группы». </vt:lpstr>
      <vt:lpstr>2. «Рассели друзей по домикам»  Цель: упражнять в делении слов на слоги</vt:lpstr>
      <vt:lpstr>3. «Какое слово хотел написать художник» Цель: упражнять детей в выделении первого звука в словах и составлении из них новых слов.                                                                                                 К  О  Т</vt:lpstr>
      <vt:lpstr>4. «Ребусы»                        Цель: развивать логическое мышление, фонематический слух.           с 3 ж   с три ж                     БА        С Л Н О        1 2  4  3               БА БОЧКА        СЛОН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«Готовность ребенка к обучению грамоте»</dc:title>
  <dc:creator>Пользователь Windows</dc:creator>
  <cp:lastModifiedBy>Пользователь Windows</cp:lastModifiedBy>
  <cp:revision>8</cp:revision>
  <dcterms:created xsi:type="dcterms:W3CDTF">2020-06-25T11:39:33Z</dcterms:created>
  <dcterms:modified xsi:type="dcterms:W3CDTF">2020-06-25T12:52:14Z</dcterms:modified>
</cp:coreProperties>
</file>