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68" r:id="rId2"/>
    <p:sldId id="279" r:id="rId3"/>
    <p:sldId id="280" r:id="rId4"/>
    <p:sldId id="281" r:id="rId5"/>
    <p:sldId id="282" r:id="rId6"/>
    <p:sldId id="283" r:id="rId7"/>
    <p:sldId id="284" r:id="rId8"/>
    <p:sldId id="285" r:id="rId9"/>
    <p:sldId id="287" r:id="rId10"/>
    <p:sldId id="290" r:id="rId11"/>
    <p:sldId id="289" r:id="rId12"/>
    <p:sldId id="286" r:id="rId13"/>
    <p:sldId id="288" r:id="rId14"/>
    <p:sldId id="291" r:id="rId15"/>
    <p:sldId id="292"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00" autoAdjust="0"/>
  </p:normalViewPr>
  <p:slideViewPr>
    <p:cSldViewPr>
      <p:cViewPr varScale="1">
        <p:scale>
          <a:sx n="82" d="100"/>
          <a:sy n="82" d="100"/>
        </p:scale>
        <p:origin x="1474"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C9E78-0EB5-4D5B-83CA-3396C410E748}" type="datetimeFigureOut">
              <a:rPr lang="ru-RU" smtClean="0"/>
              <a:pPr/>
              <a:t>29.06.2020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ACFB6D-02A9-42F7-A35A-04E996374EB4}" type="slidenum">
              <a:rPr lang="ru-RU" smtClean="0"/>
              <a:pPr/>
              <a:t>‹#›</a:t>
            </a:fld>
            <a:endParaRPr lang="ru-RU"/>
          </a:p>
        </p:txBody>
      </p:sp>
    </p:spTree>
    <p:extLst>
      <p:ext uri="{BB962C8B-B14F-4D97-AF65-F5344CB8AC3E}">
        <p14:creationId xmlns:p14="http://schemas.microsoft.com/office/powerpoint/2010/main" val="360503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ACFB6D-02A9-42F7-A35A-04E996374EB4}" type="slidenum">
              <a:rPr lang="ru-RU" smtClean="0"/>
              <a:pPr/>
              <a:t>5</a:t>
            </a:fld>
            <a:endParaRPr lang="ru-RU"/>
          </a:p>
        </p:txBody>
      </p:sp>
    </p:spTree>
    <p:extLst>
      <p:ext uri="{BB962C8B-B14F-4D97-AF65-F5344CB8AC3E}">
        <p14:creationId xmlns:p14="http://schemas.microsoft.com/office/powerpoint/2010/main" val="243348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ACFB6D-02A9-42F7-A35A-04E996374EB4}" type="slidenum">
              <a:rPr lang="ru-RU" smtClean="0"/>
              <a:pPr/>
              <a:t>12</a:t>
            </a:fld>
            <a:endParaRPr lang="ru-RU"/>
          </a:p>
        </p:txBody>
      </p:sp>
    </p:spTree>
    <p:extLst>
      <p:ext uri="{BB962C8B-B14F-4D97-AF65-F5344CB8AC3E}">
        <p14:creationId xmlns:p14="http://schemas.microsoft.com/office/powerpoint/2010/main" val="17830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29.06.2020</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251520" y="978987"/>
            <a:ext cx="8784976" cy="3458125"/>
          </a:xfrm>
        </p:spPr>
        <p:txBody>
          <a:bodyPr anchor="t">
            <a:noAutofit/>
          </a:bodyPr>
          <a:lstStyle/>
          <a:p>
            <a:pPr algn="ctr"/>
            <a:r>
              <a:rPr lang="ru-RU" sz="3600" dirty="0" smtClean="0">
                <a:solidFill>
                  <a:schemeClr val="tx1"/>
                </a:solidFill>
                <a:latin typeface="Times New Roman" pitchFamily="18" charset="0"/>
                <a:cs typeface="Times New Roman" pitchFamily="18" charset="0"/>
              </a:rPr>
              <a:t>Консультация для родителей</a:t>
            </a:r>
            <a:br>
              <a:rPr lang="ru-RU" sz="3600" dirty="0" smtClean="0">
                <a:solidFill>
                  <a:schemeClr val="tx1"/>
                </a:solidFill>
                <a:latin typeface="Times New Roman" pitchFamily="18" charset="0"/>
                <a:cs typeface="Times New Roman" pitchFamily="18" charset="0"/>
              </a:rPr>
            </a:br>
            <a:r>
              <a:rPr lang="ru-RU" sz="5400" b="1" i="1" dirty="0" smtClean="0">
                <a:solidFill>
                  <a:schemeClr val="tx1"/>
                </a:solidFill>
                <a:latin typeface="Times New Roman" pitchFamily="18" charset="0"/>
                <a:cs typeface="Times New Roman" pitchFamily="18" charset="0"/>
              </a:rPr>
              <a:t> </a:t>
            </a:r>
            <a:r>
              <a:rPr lang="ru-RU" sz="6000" b="1" i="1" dirty="0" smtClean="0">
                <a:solidFill>
                  <a:schemeClr val="tx1"/>
                </a:solidFill>
                <a:latin typeface="Times New Roman" pitchFamily="18" charset="0"/>
                <a:cs typeface="Times New Roman" pitchFamily="18" charset="0"/>
              </a:rPr>
              <a:t>«Труд в природе»</a:t>
            </a:r>
            <a:br>
              <a:rPr lang="ru-RU" sz="6000" b="1" i="1"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 виртуальная выставка </a:t>
            </a:r>
            <a:r>
              <a:rPr lang="ru-RU" sz="4000" dirty="0">
                <a:solidFill>
                  <a:schemeClr val="tx1"/>
                </a:solidFill>
                <a:latin typeface="Times New Roman" pitchFamily="18" charset="0"/>
                <a:cs typeface="Times New Roman" pitchFamily="18" charset="0"/>
              </a:rPr>
              <a:t> </a:t>
            </a:r>
            <a:r>
              <a:rPr lang="ru-RU" sz="4000" dirty="0" smtClean="0">
                <a:solidFill>
                  <a:schemeClr val="tx1"/>
                </a:solidFill>
                <a:latin typeface="Times New Roman" pitchFamily="18" charset="0"/>
                <a:cs typeface="Times New Roman" pitchFamily="18" charset="0"/>
              </a:rPr>
              <a:t/>
            </a:r>
            <a:br>
              <a:rPr lang="ru-RU" sz="4000" dirty="0" smtClean="0">
                <a:solidFill>
                  <a:schemeClr val="tx1"/>
                </a:solidFill>
                <a:latin typeface="Times New Roman" pitchFamily="18" charset="0"/>
                <a:cs typeface="Times New Roman" pitchFamily="18" charset="0"/>
              </a:rPr>
            </a:br>
            <a:r>
              <a:rPr lang="ru-RU" sz="6000" b="1" i="1" dirty="0" smtClean="0">
                <a:solidFill>
                  <a:schemeClr val="tx1"/>
                </a:solidFill>
                <a:latin typeface="Times New Roman" pitchFamily="18" charset="0"/>
                <a:cs typeface="Times New Roman" pitchFamily="18" charset="0"/>
              </a:rPr>
              <a:t>«Наши дети трудятся»</a:t>
            </a:r>
            <a:endParaRPr lang="ru-RU" sz="9600" b="1" i="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2339752" y="5517232"/>
            <a:ext cx="6624736" cy="1296144"/>
          </a:xfrm>
        </p:spPr>
        <p:txBody>
          <a:bodyPr>
            <a:normAutofit/>
          </a:bodyPr>
          <a:lstStyle/>
          <a:p>
            <a:pPr algn="r">
              <a:buNone/>
            </a:pPr>
            <a:r>
              <a:rPr lang="ru-RU" sz="2000" dirty="0">
                <a:latin typeface="Times New Roman" pitchFamily="18" charset="0"/>
                <a:cs typeface="Times New Roman" pitchFamily="18" charset="0"/>
              </a:rPr>
              <a:t>Подготовил воспитатель старшей группы:</a:t>
            </a:r>
            <a:r>
              <a:rPr lang="ru-RU" sz="2400" dirty="0">
                <a:latin typeface="Times New Roman" pitchFamily="18" charset="0"/>
                <a:cs typeface="Times New Roman" pitchFamily="18" charset="0"/>
              </a:rPr>
              <a:t> </a:t>
            </a:r>
          </a:p>
          <a:p>
            <a:pPr algn="r">
              <a:buNone/>
            </a:pPr>
            <a:r>
              <a:rPr lang="ru-RU" sz="2400" dirty="0">
                <a:latin typeface="Times New Roman" pitchFamily="18" charset="0"/>
                <a:cs typeface="Times New Roman" pitchFamily="18" charset="0"/>
              </a:rPr>
              <a:t>Игнатова Алла Михайловна</a:t>
            </a:r>
          </a:p>
        </p:txBody>
      </p:sp>
      <p:sp>
        <p:nvSpPr>
          <p:cNvPr id="4" name="Прямоугольник 3"/>
          <p:cNvSpPr/>
          <p:nvPr/>
        </p:nvSpPr>
        <p:spPr>
          <a:xfrm>
            <a:off x="1187624" y="332656"/>
            <a:ext cx="7499176" cy="646331"/>
          </a:xfrm>
          <a:prstGeom prst="rect">
            <a:avLst/>
          </a:prstGeom>
        </p:spPr>
        <p:txBody>
          <a:bodyPr wrap="square">
            <a:spAutoFit/>
          </a:bodyPr>
          <a:lstStyle/>
          <a:p>
            <a:pPr algn="ctr"/>
            <a:r>
              <a:rPr lang="ru-RU" dirty="0"/>
              <a:t>Муниципальное казенное дошкольное образовательное учреждение  </a:t>
            </a:r>
          </a:p>
          <a:p>
            <a:pPr algn="ctr"/>
            <a:r>
              <a:rPr lang="ru-RU" dirty="0"/>
              <a:t>«Детский сад №3 п. Теплое»</a:t>
            </a:r>
          </a:p>
        </p:txBody>
      </p:sp>
      <p:pic>
        <p:nvPicPr>
          <p:cNvPr id="5" name="Рисунок 4"/>
          <p:cNvPicPr>
            <a:picLocks noChangeAspect="1"/>
          </p:cNvPicPr>
          <p:nvPr/>
        </p:nvPicPr>
        <p:blipFill rotWithShape="1">
          <a:blip r:embed="rId2"/>
          <a:srcRect l="1" t="8751" r="-914"/>
          <a:stretch/>
        </p:blipFill>
        <p:spPr>
          <a:xfrm flipH="1">
            <a:off x="26977" y="3934679"/>
            <a:ext cx="4244808" cy="287869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14" y="164805"/>
            <a:ext cx="2429999" cy="3240000"/>
          </a:xfrm>
          <a:prstGeom prst="rect">
            <a:avLst/>
          </a:prstGeom>
        </p:spPr>
      </p:pic>
      <p:pic>
        <p:nvPicPr>
          <p:cNvPr id="3" name="Рисунок 2"/>
          <p:cNvPicPr>
            <a:picLocks noChangeAspect="1"/>
          </p:cNvPicPr>
          <p:nvPr/>
        </p:nvPicPr>
        <p:blipFill>
          <a:blip r:embed="rId3"/>
          <a:stretch>
            <a:fillRect/>
          </a:stretch>
        </p:blipFill>
        <p:spPr>
          <a:xfrm>
            <a:off x="4790846" y="3501008"/>
            <a:ext cx="4320000" cy="3240000"/>
          </a:xfrm>
          <a:prstGeom prst="rect">
            <a:avLst/>
          </a:prstGeom>
        </p:spPr>
      </p:pic>
      <p:pic>
        <p:nvPicPr>
          <p:cNvPr id="4" name="Рисунок 3"/>
          <p:cNvPicPr>
            <a:picLocks noChangeAspect="1"/>
          </p:cNvPicPr>
          <p:nvPr/>
        </p:nvPicPr>
        <p:blipFill>
          <a:blip r:embed="rId4"/>
          <a:stretch>
            <a:fillRect/>
          </a:stretch>
        </p:blipFill>
        <p:spPr>
          <a:xfrm>
            <a:off x="6656709" y="164805"/>
            <a:ext cx="2430000" cy="3240000"/>
          </a:xfrm>
          <a:prstGeom prst="rect">
            <a:avLst/>
          </a:prstGeom>
        </p:spPr>
      </p:pic>
      <p:pic>
        <p:nvPicPr>
          <p:cNvPr id="5" name="Рисунок 4"/>
          <p:cNvPicPr>
            <a:picLocks noChangeAspect="1"/>
          </p:cNvPicPr>
          <p:nvPr/>
        </p:nvPicPr>
        <p:blipFill>
          <a:blip r:embed="rId5"/>
          <a:stretch>
            <a:fillRect/>
          </a:stretch>
        </p:blipFill>
        <p:spPr>
          <a:xfrm>
            <a:off x="27999" y="3501008"/>
            <a:ext cx="2430000" cy="3240000"/>
          </a:xfrm>
          <a:prstGeom prst="rect">
            <a:avLst/>
          </a:prstGeom>
        </p:spPr>
      </p:pic>
      <p:pic>
        <p:nvPicPr>
          <p:cNvPr id="6" name="Рисунок 5"/>
          <p:cNvPicPr>
            <a:picLocks noChangeAspect="1"/>
          </p:cNvPicPr>
          <p:nvPr/>
        </p:nvPicPr>
        <p:blipFill>
          <a:blip r:embed="rId6"/>
          <a:stretch>
            <a:fillRect/>
          </a:stretch>
        </p:blipFill>
        <p:spPr>
          <a:xfrm>
            <a:off x="2478257" y="3501008"/>
            <a:ext cx="2430000" cy="3240000"/>
          </a:xfrm>
          <a:prstGeom prst="rect">
            <a:avLst/>
          </a:prstGeom>
        </p:spPr>
      </p:pic>
      <p:pic>
        <p:nvPicPr>
          <p:cNvPr id="7" name="Рисунок 6"/>
          <p:cNvPicPr>
            <a:picLocks noChangeAspect="1"/>
          </p:cNvPicPr>
          <p:nvPr/>
        </p:nvPicPr>
        <p:blipFill>
          <a:blip r:embed="rId7"/>
          <a:stretch>
            <a:fillRect/>
          </a:stretch>
        </p:blipFill>
        <p:spPr>
          <a:xfrm>
            <a:off x="2327784" y="164805"/>
            <a:ext cx="4320000" cy="3240000"/>
          </a:xfrm>
          <a:prstGeom prst="rect">
            <a:avLst/>
          </a:prstGeom>
        </p:spPr>
      </p:pic>
    </p:spTree>
    <p:extLst>
      <p:ext uri="{BB962C8B-B14F-4D97-AF65-F5344CB8AC3E}">
        <p14:creationId xmlns:p14="http://schemas.microsoft.com/office/powerpoint/2010/main" val="2417909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2" y="65025"/>
            <a:ext cx="2434110" cy="3240000"/>
          </a:xfrm>
          <a:prstGeom prst="rect">
            <a:avLst/>
          </a:prstGeom>
        </p:spPr>
      </p:pic>
      <p:pic>
        <p:nvPicPr>
          <p:cNvPr id="8" name="Рисунок 7"/>
          <p:cNvPicPr>
            <a:picLocks noChangeAspect="1"/>
          </p:cNvPicPr>
          <p:nvPr/>
        </p:nvPicPr>
        <p:blipFill>
          <a:blip r:embed="rId3"/>
          <a:stretch>
            <a:fillRect/>
          </a:stretch>
        </p:blipFill>
        <p:spPr>
          <a:xfrm>
            <a:off x="6682199" y="95813"/>
            <a:ext cx="2427116" cy="3240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877" y="3461553"/>
            <a:ext cx="2361439" cy="3240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1916832"/>
            <a:ext cx="2430000" cy="3240000"/>
          </a:xfrm>
          <a:prstGeom prst="rect">
            <a:avLst/>
          </a:prstGeom>
        </p:spPr>
      </p:pic>
      <p:pic>
        <p:nvPicPr>
          <p:cNvPr id="3" name="Рисунок 2"/>
          <p:cNvPicPr>
            <a:picLocks noChangeAspect="1"/>
          </p:cNvPicPr>
          <p:nvPr/>
        </p:nvPicPr>
        <p:blipFill>
          <a:blip r:embed="rId6"/>
          <a:stretch>
            <a:fillRect/>
          </a:stretch>
        </p:blipFill>
        <p:spPr>
          <a:xfrm>
            <a:off x="4280302" y="3567620"/>
            <a:ext cx="2434736" cy="3240000"/>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2" y="3536832"/>
            <a:ext cx="2430000" cy="3240000"/>
          </a:xfrm>
          <a:prstGeom prst="rect">
            <a:avLst/>
          </a:prstGeom>
        </p:spPr>
      </p:pic>
      <p:sp>
        <p:nvSpPr>
          <p:cNvPr id="12" name="Прямоугольник 11"/>
          <p:cNvSpPr/>
          <p:nvPr/>
        </p:nvSpPr>
        <p:spPr>
          <a:xfrm>
            <a:off x="2627784" y="1"/>
            <a:ext cx="4067591" cy="1077218"/>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Труд в природе на самоизоляции</a:t>
            </a:r>
            <a:r>
              <a:rPr lang="ru-RU" sz="3200"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8"/>
          <a:stretch>
            <a:fillRect/>
          </a:stretch>
        </p:blipFill>
        <p:spPr>
          <a:xfrm>
            <a:off x="4224786" y="1052736"/>
            <a:ext cx="2470589" cy="2686613"/>
          </a:xfrm>
          <a:prstGeom prst="rect">
            <a:avLst/>
          </a:prstGeom>
        </p:spPr>
      </p:pic>
    </p:spTree>
    <p:extLst>
      <p:ext uri="{BB962C8B-B14F-4D97-AF65-F5344CB8AC3E}">
        <p14:creationId xmlns:p14="http://schemas.microsoft.com/office/powerpoint/2010/main" val="1889374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6775095" y="3223247"/>
            <a:ext cx="2160000" cy="2877630"/>
          </a:xfrm>
          <a:prstGeom prst="rect">
            <a:avLst/>
          </a:prstGeom>
        </p:spPr>
      </p:pic>
      <p:pic>
        <p:nvPicPr>
          <p:cNvPr id="10" name="Рисунок 9"/>
          <p:cNvPicPr>
            <a:picLocks noChangeAspect="1"/>
          </p:cNvPicPr>
          <p:nvPr/>
        </p:nvPicPr>
        <p:blipFill>
          <a:blip r:embed="rId4"/>
          <a:stretch>
            <a:fillRect/>
          </a:stretch>
        </p:blipFill>
        <p:spPr>
          <a:xfrm>
            <a:off x="116685" y="764704"/>
            <a:ext cx="2160000" cy="2884983"/>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45275" y="332656"/>
            <a:ext cx="2160000" cy="2880000"/>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85" y="3861048"/>
            <a:ext cx="2160000" cy="288000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7819" y="579810"/>
            <a:ext cx="2160000" cy="2880000"/>
          </a:xfrm>
          <a:prstGeom prst="rect">
            <a:avLst/>
          </a:prstGeom>
        </p:spPr>
      </p:pic>
      <p:pic>
        <p:nvPicPr>
          <p:cNvPr id="14" name="Рисунок 13"/>
          <p:cNvPicPr>
            <a:picLocks noChangeAspect="1"/>
          </p:cNvPicPr>
          <p:nvPr/>
        </p:nvPicPr>
        <p:blipFill rotWithShape="1">
          <a:blip r:embed="rId8" cstate="print">
            <a:extLst>
              <a:ext uri="{28A0092B-C50C-407E-A947-70E740481C1C}">
                <a14:useLocalDpi xmlns:a14="http://schemas.microsoft.com/office/drawing/2010/main" val="0"/>
              </a:ext>
            </a:extLst>
          </a:blip>
          <a:srcRect r="2378" b="19991"/>
          <a:stretch/>
        </p:blipFill>
        <p:spPr>
          <a:xfrm>
            <a:off x="6772731" y="116632"/>
            <a:ext cx="2160000" cy="2880000"/>
          </a:xfrm>
          <a:prstGeom prst="rect">
            <a:avLst/>
          </a:prstGeom>
        </p:spPr>
      </p:pic>
      <p:pic>
        <p:nvPicPr>
          <p:cNvPr id="15" name="Рисунок 14"/>
          <p:cNvPicPr>
            <a:picLocks noChangeAspect="1"/>
          </p:cNvPicPr>
          <p:nvPr/>
        </p:nvPicPr>
        <p:blipFill rotWithShape="1">
          <a:blip r:embed="rId9">
            <a:extLst>
              <a:ext uri="{28A0092B-C50C-407E-A947-70E740481C1C}">
                <a14:useLocalDpi xmlns:a14="http://schemas.microsoft.com/office/drawing/2010/main" val="0"/>
              </a:ext>
            </a:extLst>
          </a:blip>
          <a:srcRect l="10684" r="7987" b="-2659"/>
          <a:stretch/>
        </p:blipFill>
        <p:spPr>
          <a:xfrm>
            <a:off x="2451447" y="3706963"/>
            <a:ext cx="4052744" cy="2880000"/>
          </a:xfrm>
          <a:prstGeom prst="rect">
            <a:avLst/>
          </a:prstGeom>
        </p:spPr>
      </p:pic>
    </p:spTree>
    <p:extLst>
      <p:ext uri="{BB962C8B-B14F-4D97-AF65-F5344CB8AC3E}">
        <p14:creationId xmlns:p14="http://schemas.microsoft.com/office/powerpoint/2010/main" val="3425585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42201" y="2917062"/>
            <a:ext cx="1801728" cy="3916800"/>
          </a:xfrm>
          <a:prstGeom prst="rect">
            <a:avLst/>
          </a:prstGeom>
        </p:spPr>
      </p:pic>
      <p:pic>
        <p:nvPicPr>
          <p:cNvPr id="4" name="Рисунок 3"/>
          <p:cNvPicPr>
            <a:picLocks noChangeAspect="1"/>
          </p:cNvPicPr>
          <p:nvPr/>
        </p:nvPicPr>
        <p:blipFill>
          <a:blip r:embed="rId3"/>
          <a:stretch>
            <a:fillRect/>
          </a:stretch>
        </p:blipFill>
        <p:spPr>
          <a:xfrm>
            <a:off x="5207390" y="99593"/>
            <a:ext cx="1808246" cy="3916800"/>
          </a:xfrm>
          <a:prstGeom prst="rect">
            <a:avLst/>
          </a:prstGeom>
        </p:spPr>
      </p:pic>
      <p:pic>
        <p:nvPicPr>
          <p:cNvPr id="5" name="Рисунок 4"/>
          <p:cNvPicPr>
            <a:picLocks noChangeAspect="1"/>
          </p:cNvPicPr>
          <p:nvPr/>
        </p:nvPicPr>
        <p:blipFill>
          <a:blip r:embed="rId4"/>
          <a:stretch>
            <a:fillRect/>
          </a:stretch>
        </p:blipFill>
        <p:spPr>
          <a:xfrm>
            <a:off x="3575423" y="2919533"/>
            <a:ext cx="2188573" cy="3916800"/>
          </a:xfrm>
          <a:prstGeom prst="rect">
            <a:avLst/>
          </a:prstGeom>
        </p:spPr>
      </p:pic>
      <p:pic>
        <p:nvPicPr>
          <p:cNvPr id="6" name="Рисунок 5"/>
          <p:cNvPicPr>
            <a:picLocks noChangeAspect="1"/>
          </p:cNvPicPr>
          <p:nvPr/>
        </p:nvPicPr>
        <p:blipFill rotWithShape="1">
          <a:blip r:embed="rId5"/>
          <a:srcRect r="-266" b="41017"/>
          <a:stretch/>
        </p:blipFill>
        <p:spPr>
          <a:xfrm>
            <a:off x="2358697" y="99593"/>
            <a:ext cx="2340000" cy="2984415"/>
          </a:xfrm>
          <a:prstGeom prst="rect">
            <a:avLst/>
          </a:prstGeom>
        </p:spPr>
      </p:pic>
      <p:pic>
        <p:nvPicPr>
          <p:cNvPr id="8" name="Рисунок 7"/>
          <p:cNvPicPr>
            <a:picLocks noChangeAspect="1"/>
          </p:cNvPicPr>
          <p:nvPr/>
        </p:nvPicPr>
        <p:blipFill rotWithShape="1">
          <a:blip r:embed="rId6"/>
          <a:srcRect r="333" b="33531"/>
          <a:stretch/>
        </p:blipFill>
        <p:spPr>
          <a:xfrm>
            <a:off x="885810" y="4128580"/>
            <a:ext cx="1872208" cy="2705282"/>
          </a:xfrm>
          <a:prstGeom prst="rect">
            <a:avLst/>
          </a:prstGeom>
        </p:spPr>
      </p:pic>
      <p:pic>
        <p:nvPicPr>
          <p:cNvPr id="9" name="Рисунок 8"/>
          <p:cNvPicPr>
            <a:picLocks noChangeAspect="1"/>
          </p:cNvPicPr>
          <p:nvPr/>
        </p:nvPicPr>
        <p:blipFill>
          <a:blip r:embed="rId7"/>
          <a:stretch>
            <a:fillRect/>
          </a:stretch>
        </p:blipFill>
        <p:spPr>
          <a:xfrm>
            <a:off x="7524329" y="0"/>
            <a:ext cx="1517298" cy="2927132"/>
          </a:xfrm>
          <a:prstGeom prst="rect">
            <a:avLst/>
          </a:prstGeom>
        </p:spPr>
      </p:pic>
      <p:pic>
        <p:nvPicPr>
          <p:cNvPr id="10" name="Рисунок 9"/>
          <p:cNvPicPr>
            <a:picLocks noChangeAspect="1"/>
          </p:cNvPicPr>
          <p:nvPr/>
        </p:nvPicPr>
        <p:blipFill rotWithShape="1">
          <a:blip r:embed="rId8"/>
          <a:srcRect r="2099" b="13438"/>
          <a:stretch/>
        </p:blipFill>
        <p:spPr>
          <a:xfrm>
            <a:off x="81077" y="20691"/>
            <a:ext cx="2114659" cy="4056382"/>
          </a:xfrm>
          <a:prstGeom prst="rect">
            <a:avLst/>
          </a:prstGeom>
        </p:spPr>
      </p:pic>
    </p:spTree>
    <p:extLst>
      <p:ext uri="{BB962C8B-B14F-4D97-AF65-F5344CB8AC3E}">
        <p14:creationId xmlns:p14="http://schemas.microsoft.com/office/powerpoint/2010/main" val="1165083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 r="-1501" b="23308"/>
          <a:stretch/>
        </p:blipFill>
        <p:spPr>
          <a:xfrm>
            <a:off x="179512" y="26166"/>
            <a:ext cx="2548287" cy="3420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216024"/>
            <a:ext cx="4927476" cy="6569968"/>
          </a:xfrm>
          <a:prstGeom prst="rect">
            <a:avLst/>
          </a:prstGeom>
        </p:spPr>
      </p:pic>
      <p:pic>
        <p:nvPicPr>
          <p:cNvPr id="2" name="Рисунок 1"/>
          <p:cNvPicPr>
            <a:picLocks noChangeAspect="1"/>
          </p:cNvPicPr>
          <p:nvPr/>
        </p:nvPicPr>
        <p:blipFill rotWithShape="1">
          <a:blip r:embed="rId4"/>
          <a:srcRect t="34392" r="1111"/>
          <a:stretch/>
        </p:blipFill>
        <p:spPr>
          <a:xfrm>
            <a:off x="1043608" y="3347534"/>
            <a:ext cx="2900982" cy="3420000"/>
          </a:xfrm>
          <a:prstGeom prst="rect">
            <a:avLst/>
          </a:prstGeom>
        </p:spPr>
      </p:pic>
    </p:spTree>
    <p:extLst>
      <p:ext uri="{BB962C8B-B14F-4D97-AF65-F5344CB8AC3E}">
        <p14:creationId xmlns:p14="http://schemas.microsoft.com/office/powerpoint/2010/main" val="3460441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744" y="116632"/>
            <a:ext cx="4176464" cy="2448272"/>
          </a:xfrm>
        </p:spPr>
        <p:txBody>
          <a:bodyPr anchor="t">
            <a:normAutofit/>
          </a:bodyPr>
          <a:lstStyle/>
          <a:p>
            <a:r>
              <a:rPr lang="ru-RU" sz="2800" dirty="0" smtClean="0">
                <a:solidFill>
                  <a:schemeClr val="tx1"/>
                </a:solidFill>
                <a:latin typeface="Times New Roman" panose="02020603050405020304" pitchFamily="18" charset="0"/>
                <a:cs typeface="Times New Roman" panose="02020603050405020304" pitchFamily="18" charset="0"/>
              </a:rPr>
              <a:t>   Ознакомления </a:t>
            </a:r>
            <a:r>
              <a:rPr lang="ru-RU" sz="2800" dirty="0">
                <a:solidFill>
                  <a:schemeClr val="tx1"/>
                </a:solidFill>
                <a:latin typeface="Times New Roman" panose="02020603050405020304" pitchFamily="18" charset="0"/>
                <a:cs typeface="Times New Roman" panose="02020603050405020304" pitchFamily="18" charset="0"/>
              </a:rPr>
              <a:t>детей с жизнью  </a:t>
            </a:r>
            <a:r>
              <a:rPr lang="ru-RU" sz="2800" dirty="0" smtClean="0">
                <a:solidFill>
                  <a:schemeClr val="tx1"/>
                </a:solidFill>
                <a:latin typeface="Times New Roman" panose="02020603050405020304" pitchFamily="18" charset="0"/>
                <a:cs typeface="Times New Roman" panose="02020603050405020304" pitchFamily="18" charset="0"/>
              </a:rPr>
              <a:t>животных, наблюдения </a:t>
            </a:r>
            <a:r>
              <a:rPr lang="ru-RU" sz="2800" dirty="0">
                <a:solidFill>
                  <a:schemeClr val="tx1"/>
                </a:solidFill>
                <a:latin typeface="Times New Roman" panose="02020603050405020304" pitchFamily="18" charset="0"/>
                <a:cs typeface="Times New Roman" panose="02020603050405020304" pitchFamily="18" charset="0"/>
              </a:rPr>
              <a:t>и освоения навыков по уходу за </a:t>
            </a:r>
            <a:r>
              <a:rPr lang="ru-RU" sz="2800" dirty="0" smtClean="0">
                <a:solidFill>
                  <a:schemeClr val="tx1"/>
                </a:solidFill>
                <a:latin typeface="Times New Roman" panose="02020603050405020304" pitchFamily="18" charset="0"/>
                <a:cs typeface="Times New Roman" panose="02020603050405020304" pitchFamily="18" charset="0"/>
              </a:rPr>
              <a:t>ними, то же труд в природе.</a:t>
            </a:r>
            <a:endParaRPr lang="ru-RU" sz="2800"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 t="9051" r="-50" b="14300"/>
          <a:stretch/>
        </p:blipFill>
        <p:spPr>
          <a:xfrm>
            <a:off x="79389" y="116632"/>
            <a:ext cx="2009023" cy="324000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r="22001" b="23750"/>
          <a:stretch/>
        </p:blipFill>
        <p:spPr>
          <a:xfrm>
            <a:off x="6345838" y="3501008"/>
            <a:ext cx="2485770" cy="32400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2420888"/>
            <a:ext cx="2736304" cy="3648405"/>
          </a:xfrm>
          <a:prstGeom prst="rect">
            <a:avLst/>
          </a:prstGeom>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t="9051" r="16401"/>
          <a:stretch/>
        </p:blipFill>
        <p:spPr>
          <a:xfrm>
            <a:off x="6623540" y="125760"/>
            <a:ext cx="2233625" cy="3240000"/>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r="-2060" b="13324"/>
          <a:stretch/>
        </p:blipFill>
        <p:spPr>
          <a:xfrm>
            <a:off x="428151" y="3417011"/>
            <a:ext cx="2145971" cy="3240000"/>
          </a:xfrm>
          <a:prstGeom prst="rect">
            <a:avLst/>
          </a:prstGeom>
        </p:spPr>
      </p:pic>
    </p:spTree>
    <p:extLst>
      <p:ext uri="{BB962C8B-B14F-4D97-AF65-F5344CB8AC3E}">
        <p14:creationId xmlns:p14="http://schemas.microsoft.com/office/powerpoint/2010/main" val="275634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620688"/>
            <a:ext cx="8928992" cy="6120680"/>
          </a:xfrm>
        </p:spPr>
        <p:txBody>
          <a:bodyPr anchor="t">
            <a:normAutofit/>
          </a:bodyPr>
          <a:lstStyle/>
          <a:p>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br>
              <a:rPr lang="ru-RU" sz="2400" dirty="0" smtClean="0">
                <a:latin typeface="Times New Roman" pitchFamily="18" charset="0"/>
                <a:cs typeface="Times New Roman" pitchFamily="18" charset="0"/>
              </a:rPr>
            </a:b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r>
              <a:rPr lang="ru-RU" sz="2400" dirty="0" smtClean="0">
                <a:solidFill>
                  <a:schemeClr val="tx1"/>
                </a:solidFill>
                <a:latin typeface="Times New Roman" pitchFamily="18" charset="0"/>
                <a:cs typeface="Times New Roman" pitchFamily="18" charset="0"/>
              </a:rPr>
              <a:t>В. </a:t>
            </a:r>
            <a:r>
              <a:rPr lang="ru-RU" sz="2400" dirty="0">
                <a:solidFill>
                  <a:schemeClr val="tx1"/>
                </a:solidFill>
                <a:latin typeface="Times New Roman" pitchFamily="18" charset="0"/>
                <a:cs typeface="Times New Roman" pitchFamily="18" charset="0"/>
              </a:rPr>
              <a:t>Сухомлинский в книге «Сердце отдаю детям» отмечал, что трудовая жизнь в годы детства — одно из важных условий формирования гармоничного человека. Необходимо, чтобы, живя с детства в труде и с трудом, маленький человек чувствовал потребность в другом человеке именно для совместной работы, для творчества. Выдающийся педагог советовал не бояться затмить солнце золотого детства тем, что ребенку будет трудно, что он, напрягая свои усилия, сделает больше, чем казалось, может. Сделав более, ребенок впервые переживает гордость за себя, словно открывает в себе новые возможности, видит себя глазами других людей.</a:t>
            </a:r>
            <a:br>
              <a:rPr lang="ru-RU" sz="2400" dirty="0">
                <a:solidFill>
                  <a:schemeClr val="tx1"/>
                </a:solidFill>
                <a:latin typeface="Times New Roman" pitchFamily="18" charset="0"/>
                <a:cs typeface="Times New Roman" pitchFamily="18" charset="0"/>
              </a:rPr>
            </a:br>
            <a:r>
              <a:rPr lang="ru-RU" sz="2400" dirty="0" smtClean="0">
                <a:solidFill>
                  <a:schemeClr val="tx1"/>
                </a:solidFill>
                <a:latin typeface="Times New Roman" pitchFamily="18" charset="0"/>
                <a:cs typeface="Times New Roman" pitchFamily="18" charset="0"/>
              </a:rPr>
              <a:t>     Итак</a:t>
            </a:r>
            <a:r>
              <a:rPr lang="ru-RU" sz="2400" dirty="0">
                <a:solidFill>
                  <a:schemeClr val="tx1"/>
                </a:solidFill>
                <a:latin typeface="Times New Roman" pitchFamily="18" charset="0"/>
                <a:cs typeface="Times New Roman" pitchFamily="18" charset="0"/>
              </a:rPr>
              <a:t>, </a:t>
            </a:r>
            <a:r>
              <a:rPr lang="ru-RU" sz="2400" b="1" dirty="0">
                <a:solidFill>
                  <a:schemeClr val="tx1"/>
                </a:solidFill>
                <a:latin typeface="Times New Roman" pitchFamily="18" charset="0"/>
                <a:cs typeface="Times New Roman" pitchFamily="18" charset="0"/>
              </a:rPr>
              <a:t>главная задача семьи </a:t>
            </a:r>
            <a:r>
              <a:rPr lang="ru-RU" sz="2400" dirty="0">
                <a:solidFill>
                  <a:schemeClr val="tx1"/>
                </a:solidFill>
                <a:latin typeface="Times New Roman" pitchFamily="18" charset="0"/>
                <a:cs typeface="Times New Roman" pitchFamily="18" charset="0"/>
              </a:rPr>
              <a:t>— так организовать свой уклад жизни и деятельность ребенка в семье, чтобы самостоятельный труд имел на него максимальное воспитательное воздействие.</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04088"/>
            <a:ext cx="8928992" cy="6037280"/>
          </a:xfrm>
        </p:spPr>
        <p:txBody>
          <a:bodyPr anchor="t">
            <a:normAutofit fontScale="90000"/>
          </a:bodyPr>
          <a:lstStyle/>
          <a:p>
            <a:r>
              <a:rPr lang="ru-RU" sz="2400" dirty="0" smtClean="0">
                <a:solidFill>
                  <a:schemeClr val="tx1"/>
                </a:solidFill>
                <a:latin typeface="Times New Roman" panose="02020603050405020304" pitchFamily="18" charset="0"/>
                <a:cs typeface="Times New Roman" panose="02020603050405020304" pitchFamily="18" charset="0"/>
              </a:rPr>
              <a:t>     </a:t>
            </a:r>
            <a:r>
              <a:rPr lang="ru-RU" sz="2700" dirty="0" smtClean="0">
                <a:solidFill>
                  <a:schemeClr val="tx1"/>
                </a:solidFill>
                <a:latin typeface="Times New Roman" panose="02020603050405020304" pitchFamily="18" charset="0"/>
                <a:cs typeface="Times New Roman" panose="02020603050405020304" pitchFamily="18" charset="0"/>
              </a:rPr>
              <a:t>Главными </a:t>
            </a:r>
            <a:r>
              <a:rPr lang="ru-RU" sz="2700" dirty="0">
                <a:solidFill>
                  <a:schemeClr val="tx1"/>
                </a:solidFill>
                <a:latin typeface="Times New Roman" panose="02020603050405020304" pitchFamily="18" charset="0"/>
                <a:cs typeface="Times New Roman" panose="02020603050405020304" pitchFamily="18" charset="0"/>
              </a:rPr>
              <a:t>качествами, которые мы должны воспитывать у детей, должны быть любовь к труду, уважение к труженикам, готовность выполнять любую нужную для общества работу. </a:t>
            </a:r>
            <a:r>
              <a:rPr lang="ru-RU" sz="2700" b="1" dirty="0">
                <a:solidFill>
                  <a:schemeClr val="tx1"/>
                </a:solidFill>
                <a:latin typeface="Times New Roman" panose="02020603050405020304" pitchFamily="18" charset="0"/>
                <a:cs typeface="Times New Roman" panose="02020603050405020304" pitchFamily="18" charset="0"/>
              </a:rPr>
              <a:t>Труд должен стать жизненной потребностью маленького гражданина.</a:t>
            </a:r>
            <a:r>
              <a:rPr lang="ru-RU" sz="2700" dirty="0">
                <a:solidFill>
                  <a:schemeClr val="tx1"/>
                </a:solidFill>
                <a:latin typeface="Times New Roman" panose="02020603050405020304" pitchFamily="18" charset="0"/>
                <a:cs typeface="Times New Roman" panose="02020603050405020304" pitchFamily="18" charset="0"/>
              </a:rPr>
              <a:t/>
            </a:r>
            <a:br>
              <a:rPr lang="ru-RU" sz="2700" dirty="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В </a:t>
            </a:r>
            <a:r>
              <a:rPr lang="ru-RU" sz="2700" dirty="0">
                <a:solidFill>
                  <a:schemeClr val="tx1"/>
                </a:solidFill>
                <a:latin typeface="Times New Roman" panose="02020603050405020304" pitchFamily="18" charset="0"/>
                <a:cs typeface="Times New Roman" panose="02020603050405020304" pitchFamily="18" charset="0"/>
              </a:rPr>
              <a:t>дошкольном возрасте детям посильны четыре вида труда: самообслуживание, хозяйственно-бытовой труд, труд в природе, ручной труд</a:t>
            </a:r>
            <a:r>
              <a:rPr lang="ru-RU" sz="2700" dirty="0" smtClean="0">
                <a:solidFill>
                  <a:schemeClr val="tx1"/>
                </a:solidFill>
                <a:latin typeface="Times New Roman" panose="02020603050405020304" pitchFamily="18" charset="0"/>
                <a:cs typeface="Times New Roman" panose="02020603050405020304" pitchFamily="18" charset="0"/>
              </a:rPr>
              <a:t>.</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a:t>
            </a:r>
            <a:r>
              <a:rPr lang="ru-RU" sz="2700" dirty="0">
                <a:solidFill>
                  <a:schemeClr val="tx1"/>
                </a:solidFill>
                <a:latin typeface="Times New Roman" panose="02020603050405020304" pitchFamily="18" charset="0"/>
                <a:cs typeface="Times New Roman" panose="02020603050405020304" pitchFamily="18" charset="0"/>
              </a:rPr>
              <a:t>    Труд в природе способствует  развитию наблюдательности, любознательности детей, воспитывает у них интерес к сельскохозяйственному труду и уважение к людям, которые им занимаются. Труд в природе помогает воспитать любовь к ней. Любить природу — это значит воссоздавать и приумножать богатство нашей Родины, бережно относиться к живому, к результатам труда.</a:t>
            </a:r>
            <a:br>
              <a:rPr lang="ru-RU" sz="2700" dirty="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Наряду </a:t>
            </a:r>
            <a:r>
              <a:rPr lang="ru-RU" sz="2700" dirty="0">
                <a:solidFill>
                  <a:schemeClr val="tx1"/>
                </a:solidFill>
                <a:latin typeface="Times New Roman" panose="02020603050405020304" pitchFamily="18" charset="0"/>
                <a:cs typeface="Times New Roman" panose="02020603050405020304" pitchFamily="18" charset="0"/>
              </a:rPr>
              <a:t>с наблюдениями труда окружающих, большое место занимает собственная трудовая деятельность ребенка. Детские</a:t>
            </a:r>
            <a:br>
              <a:rPr lang="ru-RU" sz="2700" dirty="0">
                <a:solidFill>
                  <a:schemeClr val="tx1"/>
                </a:solidFill>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92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04088"/>
            <a:ext cx="8928992" cy="5965272"/>
          </a:xfrm>
        </p:spPr>
        <p:txBody>
          <a:bodyPr anchor="t">
            <a:normAutofit fontScale="90000"/>
          </a:bodyPr>
          <a:lstStyle/>
          <a:p>
            <a:r>
              <a:rPr lang="ru-RU" sz="2700" dirty="0" smtClean="0">
                <a:solidFill>
                  <a:schemeClr val="tx1"/>
                </a:solidFill>
                <a:latin typeface="Times New Roman" panose="02020603050405020304" pitchFamily="18" charset="0"/>
                <a:cs typeface="Times New Roman" panose="02020603050405020304" pitchFamily="18" charset="0"/>
              </a:rPr>
              <a:t>сады </a:t>
            </a:r>
            <a:r>
              <a:rPr lang="ru-RU" sz="2700" dirty="0">
                <a:solidFill>
                  <a:schemeClr val="tx1"/>
                </a:solidFill>
                <a:latin typeface="Times New Roman" panose="02020603050405020304" pitchFamily="18" charset="0"/>
                <a:cs typeface="Times New Roman" panose="02020603050405020304" pitchFamily="18" charset="0"/>
              </a:rPr>
              <a:t>имеют природные уголки, огороды, цветники, плодово-ягодные участки, где дети могут освоить трудовые навыки.  Дети овладевают простейшими практическими навыками обращения с сельскохозяйственным инвентарем, усваивают приемы ухода за растениями, получают много сведений о росте и развитии растений</a:t>
            </a:r>
            <a:r>
              <a:rPr lang="ru-RU" sz="2700" dirty="0" smtClean="0">
                <a:solidFill>
                  <a:schemeClr val="tx1"/>
                </a:solidFill>
                <a:latin typeface="Times New Roman" panose="02020603050405020304" pitchFamily="18" charset="0"/>
                <a:cs typeface="Times New Roman" panose="02020603050405020304" pitchFamily="18" charset="0"/>
              </a:rPr>
              <a:t>.</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     Труд детей в природе создает благоприятные условия для физического развития, совершенствует движения, стимулирует действие разных органов, укрепляет нервную систему. В этом труде, как ни в каком другом, сочетаются умственные и волевые усилия.</a:t>
            </a:r>
            <a:br>
              <a:rPr lang="ru-RU" sz="2700" dirty="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Большое </a:t>
            </a:r>
            <a:r>
              <a:rPr lang="ru-RU" sz="2700" dirty="0">
                <a:solidFill>
                  <a:schemeClr val="tx1"/>
                </a:solidFill>
                <a:latin typeface="Times New Roman" panose="02020603050405020304" pitchFamily="18" charset="0"/>
                <a:cs typeface="Times New Roman" panose="02020603050405020304" pitchFamily="18" charset="0"/>
              </a:rPr>
              <a:t>значение имеет труд в природе для умственного и сенсорного развития детей.</a:t>
            </a:r>
            <a:br>
              <a:rPr lang="ru-RU" sz="2700" dirty="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Систематическая </a:t>
            </a:r>
            <a:r>
              <a:rPr lang="ru-RU" sz="2700" dirty="0">
                <a:solidFill>
                  <a:schemeClr val="tx1"/>
                </a:solidFill>
                <a:latin typeface="Times New Roman" panose="02020603050405020304" pitchFamily="18" charset="0"/>
                <a:cs typeface="Times New Roman" panose="02020603050405020304" pitchFamily="18" charset="0"/>
              </a:rPr>
              <a:t>коллективная работа объединяет ребят, воспитывает у них трудолюбие и ответственность за порученное дело, доставляет им удовольствие и радость.</a:t>
            </a:r>
            <a:br>
              <a:rPr lang="ru-RU" sz="27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672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04664"/>
            <a:ext cx="8928992" cy="6336704"/>
          </a:xfrm>
        </p:spPr>
        <p:txBody>
          <a:bodyPr anchor="t">
            <a:noAutofit/>
          </a:bodyPr>
          <a:lstStyle/>
          <a:p>
            <a:r>
              <a:rPr lang="ru-RU" sz="2400" dirty="0" smtClean="0">
                <a:solidFill>
                  <a:schemeClr val="tx1"/>
                </a:solidFill>
                <a:latin typeface="Times New Roman" panose="02020603050405020304" pitchFamily="18" charset="0"/>
                <a:cs typeface="Times New Roman" panose="02020603050405020304" pitchFamily="18" charset="0"/>
              </a:rPr>
              <a:t>     Воспитание </a:t>
            </a:r>
            <a:r>
              <a:rPr lang="ru-RU" sz="2400" dirty="0">
                <a:solidFill>
                  <a:schemeClr val="tx1"/>
                </a:solidFill>
                <a:latin typeface="Times New Roman" panose="02020603050405020304" pitchFamily="18" charset="0"/>
                <a:cs typeface="Times New Roman" panose="02020603050405020304" pitchFamily="18" charset="0"/>
              </a:rPr>
              <a:t>трудолюбия у ребенка – это сложная и многоплановая задача. Ребенок, умеющий справляться с домашней работой, в дальнейшем будет более легко справляться и с различными жизненными трудностями. Привычка к труду делает ребенка ответственным, значимым, самостоятельным. А вот отсутствие желания и умения что-то делать по дому являются признаком инфантильности и эгоизма</a:t>
            </a:r>
            <a:r>
              <a:rPr lang="ru-RU" sz="2400" dirty="0" smtClean="0">
                <a:solidFill>
                  <a:schemeClr val="tx1"/>
                </a:solidFill>
                <a:latin typeface="Times New Roman" panose="02020603050405020304" pitchFamily="18" charset="0"/>
                <a:cs typeface="Times New Roman" panose="02020603050405020304" pitchFamily="18" charset="0"/>
              </a:rPr>
              <a:t>.</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Самые частые ошибки родителей:</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Ироническое, пренебрежительное отношение к труду ребенка. </a:t>
            </a:r>
            <a:r>
              <a:rPr lang="ru-RU" sz="2400" dirty="0" smtClean="0">
                <a:solidFill>
                  <a:schemeClr val="tx1"/>
                </a:solidFill>
                <a:latin typeface="Times New Roman" panose="02020603050405020304" pitchFamily="18" charset="0"/>
                <a:cs typeface="Times New Roman" panose="02020603050405020304" pitchFamily="18" charset="0"/>
              </a:rPr>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Стремление родителей все сделать </a:t>
            </a:r>
            <a:r>
              <a:rPr lang="ru-RU" sz="2400" dirty="0" smtClean="0">
                <a:solidFill>
                  <a:schemeClr val="tx1"/>
                </a:solidFill>
                <a:latin typeface="Times New Roman" panose="02020603050405020304" pitchFamily="18" charset="0"/>
                <a:cs typeface="Times New Roman" panose="02020603050405020304" pitchFamily="18" charset="0"/>
              </a:rPr>
              <a:t>самим, этому способствует </a:t>
            </a:r>
            <a:r>
              <a:rPr lang="ru-RU" sz="2400" dirty="0">
                <a:solidFill>
                  <a:schemeClr val="tx1"/>
                </a:solidFill>
                <a:latin typeface="Times New Roman" panose="02020603050405020304" pitchFamily="18" charset="0"/>
                <a:cs typeface="Times New Roman" panose="02020603050405020304" pitchFamily="18" charset="0"/>
              </a:rPr>
              <a:t>н</a:t>
            </a:r>
            <a:r>
              <a:rPr lang="ru-RU" sz="2400" dirty="0" smtClean="0">
                <a:solidFill>
                  <a:schemeClr val="tx1"/>
                </a:solidFill>
                <a:latin typeface="Times New Roman" panose="02020603050405020304" pitchFamily="18" charset="0"/>
                <a:cs typeface="Times New Roman" panose="02020603050405020304" pitchFamily="18" charset="0"/>
              </a:rPr>
              <a:t>ехватка времени и нежелание переделывать работу за ребенком.</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Приучение к труду силой. Не часто, но все же случается, что родители слишком требовательны к ребенку. Они не только дают ему слишком много работы, но и заставляют его делать все идеально. </a:t>
            </a:r>
            <a:br>
              <a:rPr lang="ru-RU" sz="2400" dirty="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 Нежелание </a:t>
            </a:r>
            <a:r>
              <a:rPr lang="ru-RU" sz="2400" dirty="0">
                <a:solidFill>
                  <a:schemeClr val="tx1"/>
                </a:solidFill>
                <a:latin typeface="Times New Roman" panose="02020603050405020304" pitchFamily="18" charset="0"/>
                <a:cs typeface="Times New Roman" panose="02020603050405020304" pitchFamily="18" charset="0"/>
              </a:rPr>
              <a:t>родителей помогать. Некоторые родители считают, что малыш должен до всего доходить «своим умом». </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250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6552728"/>
          </a:xfrm>
        </p:spPr>
        <p:txBody>
          <a:bodyPr anchor="t">
            <a:normAutofit fontScale="90000"/>
          </a:bodyPr>
          <a:lstStyle/>
          <a:p>
            <a:r>
              <a:rPr lang="ru-RU" sz="2400" dirty="0" smtClean="0">
                <a:solidFill>
                  <a:schemeClr val="tx1"/>
                </a:solidFill>
                <a:latin typeface="Times New Roman" panose="02020603050405020304" pitchFamily="18" charset="0"/>
                <a:cs typeface="Times New Roman" panose="02020603050405020304" pitchFamily="18" charset="0"/>
              </a:rPr>
              <a:t>  </a:t>
            </a:r>
            <a:r>
              <a:rPr lang="ru-RU" sz="2700" dirty="0" smtClean="0">
                <a:solidFill>
                  <a:schemeClr val="tx1"/>
                </a:solidFill>
                <a:latin typeface="Times New Roman" panose="02020603050405020304" pitchFamily="18" charset="0"/>
                <a:cs typeface="Times New Roman" panose="02020603050405020304" pitchFamily="18" charset="0"/>
              </a:rPr>
              <a:t>   </a:t>
            </a:r>
            <a:r>
              <a:rPr lang="ru-RU" sz="2700" b="1" dirty="0" smtClean="0">
                <a:solidFill>
                  <a:schemeClr val="tx1"/>
                </a:solidFill>
                <a:latin typeface="Times New Roman" panose="02020603050405020304" pitchFamily="18" charset="0"/>
                <a:cs typeface="Times New Roman" panose="02020603050405020304" pitchFamily="18" charset="0"/>
              </a:rPr>
              <a:t>Что делать?</a:t>
            </a:r>
            <a:r>
              <a:rPr lang="ru-RU" sz="2700" dirty="0" smtClean="0">
                <a:solidFill>
                  <a:schemeClr val="tx1"/>
                </a:solidFill>
                <a:latin typeface="Times New Roman" panose="02020603050405020304" pitchFamily="18" charset="0"/>
                <a:cs typeface="Times New Roman" panose="02020603050405020304" pitchFamily="18" charset="0"/>
              </a:rPr>
              <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1. Не запрещайте ребенку помогать вам.</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Наоборот, выразите радость и дайте понять ребенку, что без его помощи вам не обойтись. Если вы опасаетесь, что ваша квартира сильно пострадает после такой помощи, то давайте задания сами.</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2. Превратите домашнюю работу в игру.</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Если вы не хотите напрочь отбить желание ребенка вам помогать – не заставляйте его.  А просто превратите домашнюю работу в игру.</a:t>
            </a:r>
            <a:br>
              <a:rPr lang="ru-RU" sz="2700" dirty="0" smtClean="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Самое главное, чтобы ребенку было интересно.</a:t>
            </a:r>
            <a:br>
              <a:rPr lang="ru-RU" sz="2700" dirty="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3. Еще одно очень важное правило – доверьте ребенку выполнять определенные вещи.</a:t>
            </a:r>
            <a:br>
              <a:rPr lang="ru-RU" sz="2700" dirty="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Пусть у каждого в семье будут распределены обязанности.  Дайте малышу почувствовать себя полноценным помощником. </a:t>
            </a:r>
            <a:br>
              <a:rPr lang="ru-RU" sz="2700" dirty="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4. Объясняйте ребенку, что вы от него хотите.</a:t>
            </a:r>
            <a:br>
              <a:rPr lang="ru-RU" sz="2700" dirty="0">
                <a:solidFill>
                  <a:schemeClr val="tx1"/>
                </a:solidFill>
                <a:latin typeface="Times New Roman" panose="02020603050405020304" pitchFamily="18" charset="0"/>
                <a:cs typeface="Times New Roman" panose="02020603050405020304" pitchFamily="18" charset="0"/>
              </a:rPr>
            </a:br>
            <a:r>
              <a:rPr lang="ru-RU" sz="2700" dirty="0">
                <a:solidFill>
                  <a:schemeClr val="tx1"/>
                </a:solidFill>
                <a:latin typeface="Times New Roman" panose="02020603050405020304" pitchFamily="18" charset="0"/>
                <a:cs typeface="Times New Roman" panose="02020603050405020304" pitchFamily="18" charset="0"/>
              </a:rPr>
              <a:t>Нужно четко сформулировать, какую помощь вы хотите получить от ребенка. Не ругайте ребенка, если он не понимает, что вы хотите. </a:t>
            </a:r>
            <a:r>
              <a:rPr lang="ru-RU" sz="2700" dirty="0" smtClean="0">
                <a:solidFill>
                  <a:schemeClr val="tx1"/>
                </a:solidFill>
                <a:latin typeface="Times New Roman" panose="02020603050405020304" pitchFamily="18" charset="0"/>
                <a:cs typeface="Times New Roman" panose="02020603050405020304" pitchFamily="18" charset="0"/>
              </a:rPr>
              <a:t>Очень </a:t>
            </a:r>
            <a:r>
              <a:rPr lang="ru-RU" sz="2700" dirty="0">
                <a:solidFill>
                  <a:schemeClr val="tx1"/>
                </a:solidFill>
                <a:latin typeface="Times New Roman" panose="02020603050405020304" pitchFamily="18" charset="0"/>
                <a:cs typeface="Times New Roman" panose="02020603050405020304" pitchFamily="18" charset="0"/>
              </a:rPr>
              <a:t>важно не повышать голос, не говорить приказным тоном, а спокойно просить ребенка о конкретной помощи. </a:t>
            </a: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9548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04088"/>
            <a:ext cx="8928992" cy="6037280"/>
          </a:xfrm>
        </p:spPr>
        <p:txBody>
          <a:bodyPr anchor="t">
            <a:normAutofit/>
          </a:bodyPr>
          <a:lstStyle/>
          <a:p>
            <a:r>
              <a:rPr lang="ru-RU" sz="2400" dirty="0">
                <a:solidFill>
                  <a:schemeClr val="tx1"/>
                </a:solidFill>
                <a:latin typeface="Times New Roman" panose="02020603050405020304" pitchFamily="18" charset="0"/>
                <a:cs typeface="Times New Roman" panose="02020603050405020304" pitchFamily="18" charset="0"/>
              </a:rPr>
              <a:t>5.  Самое главное – не забываем хвалить ребенка!</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Надо приучать малыша к тому, что помогая вам, он приносит пользу близким людям. Он должен испытывать гордость за то, что может самостоятельно выполнять какое-то задание. Постарайтесь малышу давать задания, которые у него лучше получаются.</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6. И последнее – не забывайте, что родители всегда являются примером для детей.</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Обратите внимание, с какими эмоциями, словами, настроением вы выполняете домашнюю работу. Старайтесь всем своим видом и поведением вызвать у ребенка желание вам помочь. Он должен понять, что это интересно.</a:t>
            </a:r>
          </a:p>
        </p:txBody>
      </p:sp>
    </p:spTree>
    <p:extLst>
      <p:ext uri="{BB962C8B-B14F-4D97-AF65-F5344CB8AC3E}">
        <p14:creationId xmlns:p14="http://schemas.microsoft.com/office/powerpoint/2010/main" val="2082008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srcRect r="22001" b="26901"/>
          <a:stretch/>
        </p:blipFill>
        <p:spPr>
          <a:xfrm>
            <a:off x="3447948" y="1937161"/>
            <a:ext cx="2132164" cy="2664296"/>
          </a:xfrm>
          <a:prstGeom prst="rect">
            <a:avLst/>
          </a:prstGeom>
        </p:spPr>
      </p:pic>
      <p:sp>
        <p:nvSpPr>
          <p:cNvPr id="2" name="Заголовок 1"/>
          <p:cNvSpPr>
            <a:spLocks noGrp="1"/>
          </p:cNvSpPr>
          <p:nvPr>
            <p:ph type="title"/>
          </p:nvPr>
        </p:nvSpPr>
        <p:spPr>
          <a:xfrm>
            <a:off x="467544" y="0"/>
            <a:ext cx="8295456" cy="1847088"/>
          </a:xfrm>
        </p:spPr>
        <p:txBody>
          <a:bodyPr anchor="t">
            <a:noAutofit/>
          </a:bodyPr>
          <a:lstStyle/>
          <a:p>
            <a:pPr algn="ctr"/>
            <a:r>
              <a:rPr lang="ru-RU" sz="4400" dirty="0">
                <a:solidFill>
                  <a:schemeClr val="tx1"/>
                </a:solidFill>
                <a:latin typeface="Times New Roman" panose="02020603050405020304" pitchFamily="18" charset="0"/>
                <a:cs typeface="Times New Roman" panose="02020603050405020304" pitchFamily="18" charset="0"/>
              </a:rPr>
              <a:t>виртуальная выставка  </a:t>
            </a:r>
            <a:br>
              <a:rPr lang="ru-RU" sz="4400" dirty="0">
                <a:solidFill>
                  <a:schemeClr val="tx1"/>
                </a:solidFill>
                <a:latin typeface="Times New Roman" panose="02020603050405020304" pitchFamily="18" charset="0"/>
                <a:cs typeface="Times New Roman" panose="02020603050405020304" pitchFamily="18" charset="0"/>
              </a:rPr>
            </a:br>
            <a:r>
              <a:rPr lang="ru-RU" sz="5400" b="1" dirty="0">
                <a:solidFill>
                  <a:schemeClr val="tx1"/>
                </a:solidFill>
                <a:latin typeface="Times New Roman" panose="02020603050405020304" pitchFamily="18" charset="0"/>
                <a:cs typeface="Times New Roman" panose="02020603050405020304" pitchFamily="18" charset="0"/>
              </a:rPr>
              <a:t>«Наши дети трудятся»</a:t>
            </a:r>
          </a:p>
        </p:txBody>
      </p:sp>
      <p:pic>
        <p:nvPicPr>
          <p:cNvPr id="10" name="Рисунок 9"/>
          <p:cNvPicPr>
            <a:picLocks noChangeAspect="1"/>
          </p:cNvPicPr>
          <p:nvPr/>
        </p:nvPicPr>
        <p:blipFill rotWithShape="1">
          <a:blip r:embed="rId3"/>
          <a:srcRect l="-1" r="-614" b="10774"/>
          <a:stretch/>
        </p:blipFill>
        <p:spPr>
          <a:xfrm>
            <a:off x="5289444" y="4221088"/>
            <a:ext cx="3600400" cy="2124237"/>
          </a:xfrm>
          <a:prstGeom prst="rect">
            <a:avLst/>
          </a:prstGeom>
        </p:spPr>
      </p:pic>
      <p:sp>
        <p:nvSpPr>
          <p:cNvPr id="11" name="Прямоугольник 10"/>
          <p:cNvSpPr/>
          <p:nvPr/>
        </p:nvSpPr>
        <p:spPr>
          <a:xfrm>
            <a:off x="5292080" y="6309320"/>
            <a:ext cx="3692196" cy="369332"/>
          </a:xfrm>
          <a:prstGeom prst="rect">
            <a:avLst/>
          </a:prstGeom>
        </p:spPr>
        <p:txBody>
          <a:bodyPr wrap="square">
            <a:spAutoFit/>
          </a:bodyPr>
          <a:lstStyle/>
          <a:p>
            <a:r>
              <a:rPr lang="ru-RU" dirty="0"/>
              <a:t>Утепляем </a:t>
            </a:r>
            <a:r>
              <a:rPr lang="ru-RU" dirty="0" smtClean="0"/>
              <a:t>снегом корни </a:t>
            </a:r>
            <a:r>
              <a:rPr lang="ru-RU" dirty="0"/>
              <a:t>деревьев.</a:t>
            </a:r>
          </a:p>
        </p:txBody>
      </p:sp>
      <p:pic>
        <p:nvPicPr>
          <p:cNvPr id="12" name="Рисунок 11"/>
          <p:cNvPicPr>
            <a:picLocks noChangeAspect="1"/>
          </p:cNvPicPr>
          <p:nvPr/>
        </p:nvPicPr>
        <p:blipFill>
          <a:blip r:embed="rId4"/>
          <a:stretch>
            <a:fillRect/>
          </a:stretch>
        </p:blipFill>
        <p:spPr>
          <a:xfrm>
            <a:off x="5289444" y="1624195"/>
            <a:ext cx="3578400" cy="2160000"/>
          </a:xfrm>
          <a:prstGeom prst="rect">
            <a:avLst/>
          </a:prstGeom>
        </p:spPr>
      </p:pic>
      <p:pic>
        <p:nvPicPr>
          <p:cNvPr id="13" name="Рисунок 12"/>
          <p:cNvPicPr>
            <a:picLocks noChangeAspect="1"/>
          </p:cNvPicPr>
          <p:nvPr/>
        </p:nvPicPr>
        <p:blipFill>
          <a:blip r:embed="rId5"/>
          <a:stretch>
            <a:fillRect/>
          </a:stretch>
        </p:blipFill>
        <p:spPr>
          <a:xfrm>
            <a:off x="498278" y="4289412"/>
            <a:ext cx="3240360" cy="2160000"/>
          </a:xfrm>
          <a:prstGeom prst="rect">
            <a:avLst/>
          </a:prstGeom>
        </p:spPr>
      </p:pic>
      <p:sp>
        <p:nvSpPr>
          <p:cNvPr id="14" name="Прямоугольник 13"/>
          <p:cNvSpPr/>
          <p:nvPr/>
        </p:nvSpPr>
        <p:spPr>
          <a:xfrm>
            <a:off x="5580112" y="3817975"/>
            <a:ext cx="2767937" cy="369332"/>
          </a:xfrm>
          <a:prstGeom prst="rect">
            <a:avLst/>
          </a:prstGeom>
        </p:spPr>
        <p:txBody>
          <a:bodyPr wrap="none">
            <a:spAutoFit/>
          </a:bodyPr>
          <a:lstStyle/>
          <a:p>
            <a:r>
              <a:rPr lang="ru-RU" dirty="0"/>
              <a:t>Уборка опавшей листвы.</a:t>
            </a:r>
          </a:p>
        </p:txBody>
      </p:sp>
      <p:sp>
        <p:nvSpPr>
          <p:cNvPr id="15" name="Прямоугольник 14"/>
          <p:cNvSpPr/>
          <p:nvPr/>
        </p:nvSpPr>
        <p:spPr>
          <a:xfrm>
            <a:off x="1331640" y="6401777"/>
            <a:ext cx="1548052" cy="369332"/>
          </a:xfrm>
          <a:prstGeom prst="rect">
            <a:avLst/>
          </a:prstGeom>
        </p:spPr>
        <p:txBody>
          <a:bodyPr wrap="none">
            <a:spAutoFit/>
          </a:bodyPr>
          <a:lstStyle/>
          <a:p>
            <a:r>
              <a:rPr lang="ru-RU" dirty="0"/>
              <a:t>Наш урожай.</a:t>
            </a:r>
          </a:p>
        </p:txBody>
      </p:sp>
      <p:pic>
        <p:nvPicPr>
          <p:cNvPr id="17" name="Рисунок 16"/>
          <p:cNvPicPr>
            <a:picLocks noChangeAspect="1"/>
          </p:cNvPicPr>
          <p:nvPr/>
        </p:nvPicPr>
        <p:blipFill>
          <a:blip r:embed="rId6"/>
          <a:stretch>
            <a:fillRect/>
          </a:stretch>
        </p:blipFill>
        <p:spPr>
          <a:xfrm>
            <a:off x="1991658" y="1639385"/>
            <a:ext cx="1620000" cy="2160000"/>
          </a:xfrm>
          <a:prstGeom prst="rect">
            <a:avLst/>
          </a:prstGeom>
        </p:spPr>
      </p:pic>
      <p:pic>
        <p:nvPicPr>
          <p:cNvPr id="18" name="Рисунок 17"/>
          <p:cNvPicPr>
            <a:picLocks noChangeAspect="1"/>
          </p:cNvPicPr>
          <p:nvPr/>
        </p:nvPicPr>
        <p:blipFill>
          <a:blip r:embed="rId7"/>
          <a:stretch>
            <a:fillRect/>
          </a:stretch>
        </p:blipFill>
        <p:spPr>
          <a:xfrm>
            <a:off x="356445" y="1657975"/>
            <a:ext cx="1620000" cy="2160000"/>
          </a:xfrm>
          <a:prstGeom prst="rect">
            <a:avLst/>
          </a:prstGeom>
        </p:spPr>
      </p:pic>
      <p:sp>
        <p:nvSpPr>
          <p:cNvPr id="19" name="Прямоугольник 18"/>
          <p:cNvSpPr/>
          <p:nvPr/>
        </p:nvSpPr>
        <p:spPr>
          <a:xfrm>
            <a:off x="1098852" y="3857400"/>
            <a:ext cx="2013628" cy="369332"/>
          </a:xfrm>
          <a:prstGeom prst="rect">
            <a:avLst/>
          </a:prstGeom>
        </p:spPr>
        <p:txBody>
          <a:bodyPr wrap="none">
            <a:spAutoFit/>
          </a:bodyPr>
          <a:lstStyle/>
          <a:p>
            <a:r>
              <a:rPr lang="ru-RU" dirty="0"/>
              <a:t>Сажаем рябинки.</a:t>
            </a:r>
          </a:p>
        </p:txBody>
      </p:sp>
    </p:spTree>
    <p:extLst>
      <p:ext uri="{BB962C8B-B14F-4D97-AF65-F5344CB8AC3E}">
        <p14:creationId xmlns:p14="http://schemas.microsoft.com/office/powerpoint/2010/main" val="817408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107504" y="494494"/>
            <a:ext cx="4511978" cy="6013028"/>
          </a:xfrm>
          <a:prstGeom prst="rect">
            <a:avLst/>
          </a:prstGeom>
        </p:spPr>
      </p:pic>
      <p:pic>
        <p:nvPicPr>
          <p:cNvPr id="9" name="Рисунок 8"/>
          <p:cNvPicPr>
            <a:picLocks noChangeAspect="1"/>
          </p:cNvPicPr>
          <p:nvPr/>
        </p:nvPicPr>
        <p:blipFill rotWithShape="1">
          <a:blip r:embed="rId3"/>
          <a:srcRect t="6951" r="14563" b="5900"/>
          <a:stretch/>
        </p:blipFill>
        <p:spPr>
          <a:xfrm>
            <a:off x="4716016" y="3501008"/>
            <a:ext cx="4320000" cy="3240000"/>
          </a:xfrm>
          <a:prstGeom prst="rect">
            <a:avLst/>
          </a:prstGeom>
        </p:spPr>
      </p:pic>
      <p:pic>
        <p:nvPicPr>
          <p:cNvPr id="10" name="Рисунок 9"/>
          <p:cNvPicPr>
            <a:picLocks noChangeAspect="1"/>
          </p:cNvPicPr>
          <p:nvPr/>
        </p:nvPicPr>
        <p:blipFill>
          <a:blip r:embed="rId4"/>
          <a:stretch>
            <a:fillRect/>
          </a:stretch>
        </p:blipFill>
        <p:spPr>
          <a:xfrm>
            <a:off x="4716016" y="99170"/>
            <a:ext cx="4320000" cy="3240000"/>
          </a:xfrm>
          <a:prstGeom prst="rect">
            <a:avLst/>
          </a:prstGeom>
        </p:spPr>
      </p:pic>
    </p:spTree>
    <p:extLst>
      <p:ext uri="{BB962C8B-B14F-4D97-AF65-F5344CB8AC3E}">
        <p14:creationId xmlns:p14="http://schemas.microsoft.com/office/powerpoint/2010/main" val="36170021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1">
      <a:dk1>
        <a:sysClr val="windowText" lastClr="000000"/>
      </a:dk1>
      <a:lt1>
        <a:srgbClr val="D9F2EC"/>
      </a:lt1>
      <a:dk2>
        <a:srgbClr val="455F51"/>
      </a:dk2>
      <a:lt2>
        <a:srgbClr val="E2DFCC"/>
      </a:lt2>
      <a:accent1>
        <a:srgbClr val="99CB38"/>
      </a:accent1>
      <a:accent2>
        <a:srgbClr val="63A537"/>
      </a:accent2>
      <a:accent3>
        <a:srgbClr val="37A76F"/>
      </a:accent3>
      <a:accent4>
        <a:srgbClr val="44C1A3"/>
      </a:accent4>
      <a:accent5>
        <a:srgbClr val="4EB3CF"/>
      </a:accent5>
      <a:accent6>
        <a:srgbClr val="B4E6DA"/>
      </a:accent6>
      <a:hlink>
        <a:srgbClr val="EE7B08"/>
      </a:hlink>
      <a:folHlink>
        <a:srgbClr val="977B2D"/>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491</TotalTime>
  <Words>227</Words>
  <Application>Microsoft Office PowerPoint</Application>
  <PresentationFormat>Экран (4:3)</PresentationFormat>
  <Paragraphs>20</Paragraphs>
  <Slides>15</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Calibri</vt:lpstr>
      <vt:lpstr>Constantia</vt:lpstr>
      <vt:lpstr>Times New Roman</vt:lpstr>
      <vt:lpstr>Wingdings 2</vt:lpstr>
      <vt:lpstr>Поток</vt:lpstr>
      <vt:lpstr>Консультация для родителей  «Труд в природе» + виртуальная выставка   «Наши дети трудятся»</vt:lpstr>
      <vt:lpstr>           В. Сухомлинский в книге «Сердце отдаю детям» отмечал, что трудовая жизнь в годы детства — одно из важных условий формирования гармоничного человека. Необходимо, чтобы, живя с детства в труде и с трудом, маленький человек чувствовал потребность в другом человеке именно для совместной работы, для творчества. Выдающийся педагог советовал не бояться затмить солнце золотого детства тем, что ребенку будет трудно, что он, напрягая свои усилия, сделает больше, чем казалось, может. Сделав более, ребенок впервые переживает гордость за себя, словно открывает в себе новые возможности, видит себя глазами других людей.      Итак, главная задача семьи — так организовать свой уклад жизни и деятельность ребенка в семье, чтобы самостоятельный труд имел на него максимальное воспитательное воздействие.</vt:lpstr>
      <vt:lpstr>     Главными качествами, которые мы должны воспитывать у детей, должны быть любовь к труду, уважение к труженикам, готовность выполнять любую нужную для общества работу. Труд должен стать жизненной потребностью маленького гражданина.      В дошкольном возрасте детям посильны четыре вида труда: самообслуживание, хозяйственно-бытовой труд, труд в природе, ручной труд.      Труд в природе способствует  развитию наблюдательности, любознательности детей, воспитывает у них интерес к сельскохозяйственному труду и уважение к людям, которые им занимаются. Труд в природе помогает воспитать любовь к ней. Любить природу — это значит воссоздавать и приумножать богатство нашей Родины, бережно относиться к живому, к результатам труда.      Наряду с наблюдениями труда окружающих, большое место занимает собственная трудовая деятельность ребенка. Детские  </vt:lpstr>
      <vt:lpstr>сады имеют природные уголки, огороды, цветники, плодово-ягодные участки, где дети могут освоить трудовые навыки.  Дети овладевают простейшими практическими навыками обращения с сельскохозяйственным инвентарем, усваивают приемы ухода за растениями, получают много сведений о росте и развитии растений.      Труд детей в природе создает благоприятные условия для физического развития, совершенствует движения, стимулирует действие разных органов, укрепляет нервную систему. В этом труде, как ни в каком другом, сочетаются умственные и волевые усилия.      Большое значение имеет труд в природе для умственного и сенсорного развития детей.       Систематическая коллективная работа объединяет ребят, воспитывает у них трудолюбие и ответственность за порученное дело, доставляет им удовольствие и радость.  </vt:lpstr>
      <vt:lpstr>     Воспитание трудолюбия у ребенка – это сложная и многоплановая задача. Ребенок, умеющий справляться с домашней работой, в дальнейшем будет более легко справляться и с различными жизненными трудностями. Привычка к труду делает ребенка ответственным, значимым, самостоятельным. А вот отсутствие желания и умения что-то делать по дому являются признаком инфантильности и эгоизма.      Самые частые ошибки родителей: - Ироническое, пренебрежительное отношение к труду ребенка.  -  Стремление родителей все сделать самим, этому способствует нехватка времени и нежелание переделывать работу за ребенком. - Приучение к труду силой. Не часто, но все же случается, что родители слишком требовательны к ребенку. Они не только дают ему слишком много работы, но и заставляют его делать все идеально.  – Нежелание родителей помогать. Некоторые родители считают, что малыш должен до всего доходить «своим умом».  </vt:lpstr>
      <vt:lpstr>     Что делать? 1. Не запрещайте ребенку помогать вам. Наоборот, выразите радость и дайте понять ребенку, что без его помощи вам не обойтись. Если вы опасаетесь, что ваша квартира сильно пострадает после такой помощи, то давайте задания сами. 2. Превратите домашнюю работу в игру. Если вы не хотите напрочь отбить желание ребенка вам помогать – не заставляйте его.  А просто превратите домашнюю работу в игру. Самое главное, чтобы ребенку было интересно. 3. Еще одно очень важное правило – доверьте ребенку выполнять определенные вещи. Пусть у каждого в семье будут распределены обязанности.  Дайте малышу почувствовать себя полноценным помощником.  4. Объясняйте ребенку, что вы от него хотите. Нужно четко сформулировать, какую помощь вы хотите получить от ребенка. Не ругайте ребенка, если он не понимает, что вы хотите. Очень важно не повышать голос, не говорить приказным тоном, а спокойно просить ребенка о конкретной помощи.    </vt:lpstr>
      <vt:lpstr>5.  Самое главное – не забываем хвалить ребенка! Надо приучать малыша к тому, что помогая вам, он приносит пользу близким людям. Он должен испытывать гордость за то, что может самостоятельно выполнять какое-то задание. Постарайтесь малышу давать задания, которые у него лучше получаются. 6. И последнее – не забывайте, что родители всегда являются примером для детей. Обратите внимание, с какими эмоциями, словами, настроением вы выполняете домашнюю работу. Старайтесь всем своим видом и поведением вызвать у ребенка желание вам помочь. Он должен понять, что это интересно.</vt:lpstr>
      <vt:lpstr>виртуальная выставка   «Наши дети трудятся»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Ознакомления детей с жизнью  животных, наблюдения и освоения навыков по уходу за ними, то же труд в природе.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Костя</dc:creator>
  <cp:lastModifiedBy>Пользователь Windows</cp:lastModifiedBy>
  <cp:revision>49</cp:revision>
  <dcterms:created xsi:type="dcterms:W3CDTF">2014-05-11T11:46:55Z</dcterms:created>
  <dcterms:modified xsi:type="dcterms:W3CDTF">2020-06-29T09:28:57Z</dcterms:modified>
</cp:coreProperties>
</file>