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9" r:id="rId13"/>
    <p:sldId id="288" r:id="rId14"/>
    <p:sldId id="283" r:id="rId15"/>
    <p:sldId id="285" r:id="rId16"/>
    <p:sldId id="286" r:id="rId17"/>
    <p:sldId id="289" r:id="rId18"/>
    <p:sldId id="287" r:id="rId19"/>
    <p:sldId id="284" r:id="rId20"/>
    <p:sldId id="281" r:id="rId21"/>
    <p:sldId id="282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000"/>
    <a:srgbClr val="007A00"/>
    <a:srgbClr val="194B32"/>
    <a:srgbClr val="0066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8" y="13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6840760" cy="25202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             </a:t>
            </a:r>
            <a:r>
              <a:rPr lang="ru-RU" sz="5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Проект</a:t>
            </a:r>
            <a:r>
              <a:rPr lang="ru-RU" sz="5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/>
            </a:r>
            <a:br>
              <a:rPr lang="ru-RU" sz="5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«Труд </a:t>
            </a:r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детей с ранней весны до поздней осени»</a:t>
            </a:r>
            <a:r>
              <a:rPr lang="ru-RU" sz="5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/>
            </a:r>
            <a:br>
              <a:rPr lang="ru-RU" sz="5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endParaRPr lang="ru-RU" sz="54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530120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Выполнил:</a:t>
            </a:r>
          </a:p>
          <a:p>
            <a:r>
              <a:rPr lang="ru-RU" sz="1400" dirty="0"/>
              <a:t>в</a:t>
            </a:r>
            <a:r>
              <a:rPr lang="ru-RU" sz="1400" dirty="0" smtClean="0"/>
              <a:t>оспитатель </a:t>
            </a:r>
            <a:r>
              <a:rPr lang="ru-RU" sz="1400" dirty="0"/>
              <a:t>с</a:t>
            </a:r>
            <a:r>
              <a:rPr lang="ru-RU" sz="1400" dirty="0" smtClean="0"/>
              <a:t>таршей группы</a:t>
            </a:r>
          </a:p>
          <a:p>
            <a:r>
              <a:rPr lang="ru-RU" sz="1400" dirty="0" smtClean="0"/>
              <a:t>Мысик С.Н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наблюдений и экспериментов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Наблюдают за ростом и развитием растений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Определяют по внешнему виду растения, в каких условиях оно нуждается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Сравнивают сроки прорастания замоченных и сухих семян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Сравнивают развитие растений , находящихся в разных условиях: с поливом и без, на рыхлой и плотной почве, растущие среди сорняков и без них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Наблюдают за движением растений за солнцем в течение дня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Сравнивают разные сорта одного растения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Рассматривают части разных растений: стебель, листья, цветки, плоды, корни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Наблюдают за составом почвы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Наблюдают за влиянием удобрений на развитие и рост растений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Сравнивают плоды разных культур</a:t>
            </a:r>
          </a:p>
          <a:p>
            <a:pPr marL="0" indent="0">
              <a:buNone/>
            </a:pPr>
            <a:r>
              <a:rPr lang="ru-RU" sz="2000" i="1" dirty="0">
                <a:ea typeface="Times New Roman"/>
              </a:rPr>
              <a:t>Наблюдают за животными и насекомыми, определяют их взаимовлияние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348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/>
              <a:t>Труд детей на </a:t>
            </a:r>
            <a:r>
              <a:rPr lang="ru-RU" i="1" dirty="0" smtClean="0"/>
              <a:t>огороде ,на клумбе и на участке </a:t>
            </a:r>
            <a:r>
              <a:rPr lang="ru-RU" i="1" dirty="0"/>
              <a:t>организуем в следующих формах: </a:t>
            </a:r>
          </a:p>
          <a:p>
            <a:pPr marL="0" indent="0">
              <a:buNone/>
            </a:pPr>
            <a:r>
              <a:rPr lang="ru-RU" b="1" i="1" dirty="0"/>
              <a:t>индивидуальные поручения </a:t>
            </a:r>
            <a:r>
              <a:rPr lang="ru-RU" i="1" dirty="0"/>
              <a:t>– преимущественно в младших группах, </a:t>
            </a:r>
            <a:r>
              <a:rPr lang="ru-RU" b="1" i="1" dirty="0"/>
              <a:t>коллективный труд и дежурства</a:t>
            </a:r>
            <a:r>
              <a:rPr lang="ru-RU" i="1" dirty="0"/>
              <a:t>. Дежурство на огороде для ухода за растениями вводим в подготовительной группе. Дежурные осуществляют повседневный уход за растениями на огороде: поливку, прополку, сбор вредителей. Если работы много, то привлекается вся группа. Свежую зелень, выращенную на своём огороде, дежурные относят на кухню для приготовления детской пищи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7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3078" name="Picture 6" descr="C:\Users\йцу\Desktop\РАБОТА\ФОТО\2019-2020\огород на окне-2020\20200217_123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849543" cy="234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C:\Users\йцу\Desktop\РАБОТА\ФОТО\2019-2020\огород на окне-2020\20200217_1237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041775" cy="227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92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3076" name="Picture 4" descr="C:\Users\йцу\Desktop\РАБОТА\ФОТО\ОГОРОД НА ОКНЕ\20200306_101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808312" cy="250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йцу\Desktop\РАБОТА\ФОТО\ОГОРОД НА ОКНЕ\20200306_101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4730" y="2566070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6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43192" cy="639762"/>
          </a:xfrm>
        </p:spPr>
        <p:txBody>
          <a:bodyPr>
            <a:noAutofit/>
          </a:bodyPr>
          <a:lstStyle/>
          <a:p>
            <a:pPr algn="ctr"/>
            <a:endParaRPr lang="ru-RU" sz="4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йцу\Desktop\РАБОТА\ФОТО\ОГОРОД НА ОКНЕ\20200324_105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416195" cy="356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йцу\Desktop\РАБОТА\ФОТО\ОГОРОД НА ОКНЕ\20200324_110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68865" cy="351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39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43192" cy="639762"/>
          </a:xfrm>
        </p:spPr>
        <p:txBody>
          <a:bodyPr>
            <a:noAutofit/>
          </a:bodyPr>
          <a:lstStyle/>
          <a:p>
            <a:pPr algn="ctr"/>
            <a:endParaRPr lang="ru-RU" sz="4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йцу\Desktop\РАБОТА\ФОТО\ОГОРОД НА ОКНЕ\20200325_174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96346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йцу\Desktop\РАБОТА\ФОТО\ОГОРОД НА ОКНЕ\20200325_1744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71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6146" name="Picture 2" descr="C:\Users\йцу\Desktop\РАБОТА\ФОТО\2019-2020\прогулка март2020\20200320_115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24336" cy="269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йцу\Desktop\РАБОТА\ФОТО\2019-2020\прогулка март2020\20200320_1238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3249687" cy="243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04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1026" name="Picture 2" descr="C:\Users\йцу\Desktop\РАБОТА\20200811_110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35838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8193" name="Picture 1" descr="C:\Users\йцу\Desktop\РАБОТА\ФОТО\Дары осени 2020\EB2H06uWwAADC1p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96346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C:\Users\йцу\Desktop\РАБОТА\ФОТО\Дары осени 2020\EAuZNCLXYAAOhV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9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3074" name="Picture 2" descr="C:\Users\йцу\Desktop\РАБОТА\ФОТО САМСУНГ СВЕТА\СТАРШАЯ ГРУППА\20191008_203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222599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йцу\Desktop\РАБОТА\ФОТО САМСУНГ СВЕТА\СТАРШАЯ ГРУППА\20191004_134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4041775" cy="227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1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Тип проекта: </a:t>
            </a:r>
            <a:r>
              <a:rPr lang="ru-RU" sz="2400" i="1" dirty="0"/>
              <a:t>Познавательно - исследовательский</a:t>
            </a:r>
          </a:p>
          <a:p>
            <a:pPr marL="0" indent="0">
              <a:buNone/>
            </a:pPr>
            <a:r>
              <a:rPr lang="ru-RU" sz="2400" b="1" i="1" dirty="0"/>
              <a:t>Вид проекта: </a:t>
            </a:r>
            <a:r>
              <a:rPr lang="ru-RU" sz="2400" i="1" dirty="0"/>
              <a:t>групповой.</a:t>
            </a:r>
          </a:p>
          <a:p>
            <a:pPr marL="0" indent="0">
              <a:buNone/>
            </a:pPr>
            <a:r>
              <a:rPr lang="ru-RU" sz="2400" b="1" i="1" dirty="0"/>
              <a:t>Продолжительность: </a:t>
            </a:r>
            <a:r>
              <a:rPr lang="ru-RU" sz="2400" i="1" dirty="0" smtClean="0"/>
              <a:t>долгосрочный </a:t>
            </a:r>
            <a:endParaRPr lang="ru-RU" sz="2400" i="1" dirty="0"/>
          </a:p>
          <a:p>
            <a:pPr marL="0" indent="0">
              <a:buNone/>
            </a:pPr>
            <a:r>
              <a:rPr lang="ru-RU" sz="2400" b="1" i="1" dirty="0"/>
              <a:t>Возраст: </a:t>
            </a:r>
            <a:r>
              <a:rPr lang="ru-RU" sz="2400" i="1" dirty="0"/>
              <a:t>5 – </a:t>
            </a:r>
            <a:r>
              <a:rPr lang="ru-RU" sz="2400" i="1" dirty="0" smtClean="0"/>
              <a:t>7 </a:t>
            </a:r>
            <a:r>
              <a:rPr lang="ru-RU" sz="2400" i="1" dirty="0"/>
              <a:t>лет.</a:t>
            </a:r>
          </a:p>
          <a:p>
            <a:pPr marL="0" indent="0">
              <a:buNone/>
            </a:pPr>
            <a:r>
              <a:rPr lang="ru-RU" sz="2400" b="1" i="1" dirty="0"/>
              <a:t>Участники: </a:t>
            </a:r>
            <a:r>
              <a:rPr lang="ru-RU" sz="2400" i="1" dirty="0"/>
              <a:t>воспитатели,  дети старшей группы, родители воспитанников.</a:t>
            </a:r>
          </a:p>
          <a:p>
            <a:pPr marL="0" indent="0">
              <a:buNone/>
            </a:pPr>
            <a:r>
              <a:rPr lang="ru-RU" sz="2400" b="1" i="1" dirty="0"/>
              <a:t>Интеграция образовательных областей: </a:t>
            </a:r>
            <a:r>
              <a:rPr lang="ru-RU" sz="2400" i="1" dirty="0"/>
              <a:t>Социально-коммуникативное, познавательное, речевое, художественно-эстетическое, физическое развитие.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60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1026" name="Picture 2" descr="C:\Users\йцу\Desktop\РАБОТА\ФОТО САМСУНГ СВЕТА\СТАРШАЯ ГРУППА\20191004_134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1628800"/>
            <a:ext cx="2314600" cy="139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йцу\Desktop\РАБОТА\ФОТО САМСУНГ СВЕТА\СТАРШАЯ ГРУППА\20191004_1343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800"/>
            <a:ext cx="230425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2" y="3651175"/>
            <a:ext cx="2272649" cy="128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59" y="3651175"/>
            <a:ext cx="2017713" cy="128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34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Содержание работы в процессе реализации проекта.</a:t>
            </a:r>
          </a:p>
        </p:txBody>
      </p:sp>
      <p:pic>
        <p:nvPicPr>
          <p:cNvPr id="2052" name="Picture 4" descr="C:\Users\йцу\Desktop\РАБОТА\ФОТО\выставка Осенние мотивы-2020\IMG-20191016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4040188" cy="227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йцу\Desktop\РАБОТА\ФОТО\выставка Осенние мотивы-2020\IMG-20191016-WA0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3465711" cy="216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Посмотреть изображение в Твитте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9"/>
            <a:ext cx="3474001" cy="210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13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ea typeface="Times New Roman"/>
              </a:rPr>
              <a:t>Беседы с просмотром презентаций</a:t>
            </a:r>
            <a:endParaRPr lang="ru-RU" sz="2400" b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i="1" dirty="0" smtClean="0">
                <a:ea typeface="Times New Roman"/>
              </a:rPr>
              <a:t>Овощи</a:t>
            </a:r>
            <a:r>
              <a:rPr lang="ru-RU" i="1" dirty="0">
                <a:ea typeface="Times New Roman"/>
              </a:rPr>
              <a:t>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Про </a:t>
            </a:r>
            <a:r>
              <a:rPr lang="ru-RU" i="1" dirty="0">
                <a:ea typeface="Times New Roman"/>
              </a:rPr>
              <a:t>морковку.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Гороховый суп.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Кукурузная </a:t>
            </a:r>
            <a:r>
              <a:rPr lang="ru-RU" i="1" dirty="0">
                <a:ea typeface="Times New Roman"/>
              </a:rPr>
              <a:t>каша.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Азбука </a:t>
            </a:r>
            <a:r>
              <a:rPr lang="ru-RU" i="1" dirty="0">
                <a:ea typeface="Times New Roman"/>
              </a:rPr>
              <a:t>здорового питания</a:t>
            </a:r>
            <a:r>
              <a:rPr lang="ru-RU" i="1" dirty="0" smtClean="0">
                <a:ea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Суп из фасоли .</a:t>
            </a:r>
            <a:endParaRPr lang="ru-RU" sz="2400" i="1" dirty="0" smtClean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Calibri"/>
              </a:rPr>
              <a:t>Вкусные кабачки</a:t>
            </a:r>
            <a:endParaRPr lang="ru-RU" sz="2400" i="1" dirty="0" smtClean="0">
              <a:latin typeface="Calibri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i="1" dirty="0">
                <a:ea typeface="Times New Roman"/>
              </a:rPr>
              <a:t>Дидактические игры: </a:t>
            </a:r>
            <a:endParaRPr lang="ru-RU" sz="3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Кто </a:t>
            </a:r>
            <a:r>
              <a:rPr lang="ru-RU" i="1" dirty="0">
                <a:ea typeface="Times New Roman"/>
              </a:rPr>
              <a:t>найдёт больше отличий.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Найди </a:t>
            </a:r>
            <a:r>
              <a:rPr lang="ru-RU" i="1" dirty="0">
                <a:ea typeface="Times New Roman"/>
              </a:rPr>
              <a:t>пару.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Где</a:t>
            </a:r>
            <a:r>
              <a:rPr lang="ru-RU" i="1" dirty="0">
                <a:ea typeface="Times New Roman"/>
              </a:rPr>
              <a:t>, чей дом.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Чей </a:t>
            </a:r>
            <a:r>
              <a:rPr lang="ru-RU" i="1" dirty="0">
                <a:ea typeface="Times New Roman"/>
              </a:rPr>
              <a:t>хвост.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Во </a:t>
            </a:r>
            <a:r>
              <a:rPr lang="ru-RU" i="1" dirty="0">
                <a:ea typeface="Times New Roman"/>
              </a:rPr>
              <a:t>саду ли, в огороде. 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Дары </a:t>
            </a:r>
            <a:r>
              <a:rPr lang="ru-RU" i="1" dirty="0">
                <a:ea typeface="Times New Roman"/>
              </a:rPr>
              <a:t>природы. (серия «Играем и учимся») от 3 до 7 лет.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Парочки</a:t>
            </a:r>
            <a:r>
              <a:rPr lang="ru-RU" i="1" dirty="0">
                <a:ea typeface="Times New Roman"/>
              </a:rPr>
              <a:t>: Бабочки, жучки, паучки и другие букашки.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Парочки</a:t>
            </a:r>
            <a:r>
              <a:rPr lang="ru-RU" i="1" dirty="0">
                <a:ea typeface="Times New Roman"/>
              </a:rPr>
              <a:t>: Фрукты. Овощи. Ягоды. Грибы.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i="1" dirty="0">
                <a:ea typeface="Times New Roman"/>
              </a:rPr>
              <a:t>Чтение художественной литературы</a:t>
            </a:r>
            <a:endParaRPr lang="ru-RU" sz="3800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err="1" smtClean="0">
                <a:ea typeface="Times New Roman"/>
              </a:rPr>
              <a:t>Бехлерова</a:t>
            </a:r>
            <a:r>
              <a:rPr lang="ru-RU" i="1" dirty="0" smtClean="0">
                <a:ea typeface="Times New Roman"/>
              </a:rPr>
              <a:t> </a:t>
            </a:r>
            <a:r>
              <a:rPr lang="ru-RU" i="1" dirty="0">
                <a:ea typeface="Times New Roman"/>
              </a:rPr>
              <a:t>Е. «Капустный лист».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Маршак </a:t>
            </a:r>
            <a:r>
              <a:rPr lang="ru-RU" i="1" dirty="0">
                <a:ea typeface="Times New Roman"/>
              </a:rPr>
              <a:t>С. «Синьор Помидор».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a typeface="Times New Roman"/>
              </a:rPr>
              <a:t>Носов </a:t>
            </a:r>
            <a:r>
              <a:rPr lang="ru-RU" i="1" dirty="0">
                <a:ea typeface="Times New Roman"/>
              </a:rPr>
              <a:t>Н. «Огурцы».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err="1" smtClean="0">
                <a:ea typeface="Times New Roman"/>
              </a:rPr>
              <a:t>Родари</a:t>
            </a:r>
            <a:r>
              <a:rPr lang="ru-RU" i="1" dirty="0" smtClean="0">
                <a:ea typeface="Times New Roman"/>
              </a:rPr>
              <a:t> </a:t>
            </a:r>
            <a:r>
              <a:rPr lang="ru-RU" i="1" dirty="0">
                <a:ea typeface="Times New Roman"/>
              </a:rPr>
              <a:t>Дж. «Приключения </a:t>
            </a:r>
            <a:r>
              <a:rPr lang="ru-RU" i="1" dirty="0" err="1">
                <a:ea typeface="Times New Roman"/>
              </a:rPr>
              <a:t>Чиполлино</a:t>
            </a:r>
            <a:r>
              <a:rPr lang="ru-RU" i="1" dirty="0">
                <a:ea typeface="Times New Roman"/>
              </a:rPr>
              <a:t>».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err="1" smtClean="0">
                <a:ea typeface="Times New Roman"/>
              </a:rPr>
              <a:t>Фартутдинова</a:t>
            </a:r>
            <a:r>
              <a:rPr lang="ru-RU" i="1" dirty="0" smtClean="0">
                <a:ea typeface="Times New Roman"/>
              </a:rPr>
              <a:t> </a:t>
            </a:r>
            <a:r>
              <a:rPr lang="ru-RU" i="1" dirty="0">
                <a:ea typeface="Times New Roman"/>
              </a:rPr>
              <a:t>Е. «Сказка о том, почему помидор стал красным».</a:t>
            </a:r>
            <a:endParaRPr lang="ru-RU" sz="2400" i="1" dirty="0">
              <a:latin typeface="Calibri"/>
              <a:ea typeface="Calibri"/>
            </a:endParaRP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50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Конечный результат.</a:t>
            </a:r>
          </a:p>
          <a:p>
            <a:pPr marL="0" indent="0">
              <a:buNone/>
            </a:pPr>
            <a:r>
              <a:rPr lang="ru-RU" i="1" dirty="0" smtClean="0"/>
              <a:t>Повышение </a:t>
            </a:r>
            <a:r>
              <a:rPr lang="ru-RU" i="1" dirty="0"/>
              <a:t>уровня мотивации к занятиям, компетентности детей по теме.</a:t>
            </a:r>
          </a:p>
          <a:p>
            <a:pPr marL="0" indent="0">
              <a:buNone/>
            </a:pPr>
            <a:r>
              <a:rPr lang="ru-RU" i="1" dirty="0" smtClean="0"/>
              <a:t>Позитивные </a:t>
            </a:r>
            <a:r>
              <a:rPr lang="ru-RU" i="1" dirty="0"/>
              <a:t>изменения в поведении детей.</a:t>
            </a:r>
          </a:p>
          <a:p>
            <a:pPr marL="0" indent="0">
              <a:buNone/>
            </a:pPr>
            <a:r>
              <a:rPr lang="ru-RU" i="1" dirty="0" smtClean="0"/>
              <a:t>Обобщение </a:t>
            </a:r>
            <a:r>
              <a:rPr lang="ru-RU" i="1" dirty="0"/>
              <a:t>и распространение опыта.</a:t>
            </a:r>
          </a:p>
          <a:p>
            <a:pPr marL="0" indent="0">
              <a:buNone/>
            </a:pPr>
            <a:r>
              <a:rPr lang="ru-RU" b="1" i="1" dirty="0"/>
              <a:t>Вывод:</a:t>
            </a:r>
          </a:p>
          <a:p>
            <a:pPr marL="0" indent="0">
              <a:buNone/>
            </a:pPr>
            <a:r>
              <a:rPr lang="ru-RU" i="1" dirty="0"/>
              <a:t>Таким образом, при грамотном руководстве со стороны воспитателя, огород в детском саду оказывает огромное влияние на гармоничное развитие детей. И, самое главное достижение детского труда – сбор урожая.</a:t>
            </a:r>
          </a:p>
          <a:p>
            <a:pPr marL="0" indent="0">
              <a:buNone/>
            </a:pPr>
            <a:r>
              <a:rPr lang="ru-RU" i="1" dirty="0"/>
              <a:t>В результате все испытали большое удовольствие, а у детей появилась уверенность в своих силах и убежденность, что они делают настоящую большую работу, доставляя радость окружающим людям.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</a:rPr>
              <a:t> </a:t>
            </a:r>
            <a:r>
              <a:rPr lang="ru-RU" sz="4200" i="1" dirty="0">
                <a:ea typeface="Calibri"/>
              </a:rPr>
              <a:t>Программа «От рождения до школы» под редакцией Н.Е. </a:t>
            </a:r>
            <a:r>
              <a:rPr lang="ru-RU" sz="4200" i="1" dirty="0" err="1" smtClean="0">
                <a:ea typeface="Calibri"/>
              </a:rPr>
              <a:t>Вераксы</a:t>
            </a:r>
            <a:r>
              <a:rPr lang="ru-RU" sz="4200" i="1" dirty="0" smtClean="0">
                <a:ea typeface="Calibri"/>
              </a:rPr>
              <a:t>.</a:t>
            </a:r>
            <a:endParaRPr lang="ru-RU" sz="4200" i="1" dirty="0" smtClean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i="1" dirty="0" smtClean="0">
                <a:ea typeface="Calibri"/>
              </a:rPr>
              <a:t>С. Н. Николаева «Воспитание экологической культуры в дошкольном детстве». Москва «Просвещение» 2005 г.</a:t>
            </a:r>
            <a:endParaRPr lang="ru-RU" sz="4200" i="1" dirty="0" smtClean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i="1" dirty="0" smtClean="0">
                <a:ea typeface="Calibri"/>
              </a:rPr>
              <a:t>Иванова </a:t>
            </a:r>
            <a:r>
              <a:rPr lang="ru-RU" sz="4200" i="1" dirty="0">
                <a:ea typeface="Calibri"/>
              </a:rPr>
              <a:t>А.И. «Экологические наблюдения и эксперименты в детском саду. Мир растений», М. 2005г.</a:t>
            </a:r>
            <a:endParaRPr lang="ru-RU" sz="42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i="1" dirty="0" smtClean="0">
                <a:ea typeface="Calibri"/>
              </a:rPr>
              <a:t>Комарова </a:t>
            </a:r>
            <a:r>
              <a:rPr lang="ru-RU" sz="4200" i="1" dirty="0">
                <a:ea typeface="Calibri"/>
              </a:rPr>
              <a:t>Н.Г., Грибова Л.Ф. «Мир, в котором я живу», М. 2006г.</a:t>
            </a:r>
            <a:endParaRPr lang="ru-RU" sz="42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i="1" dirty="0" smtClean="0">
                <a:ea typeface="Calibri"/>
              </a:rPr>
              <a:t>Подборка </a:t>
            </a:r>
            <a:r>
              <a:rPr lang="ru-RU" sz="4200" i="1" dirty="0">
                <a:ea typeface="Calibri"/>
              </a:rPr>
              <a:t>журналов «Дошкольное воспитание» за 2013 год.</a:t>
            </a:r>
            <a:endParaRPr lang="ru-RU" sz="4200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i="1" dirty="0" smtClean="0">
                <a:ea typeface="Calibri"/>
              </a:rPr>
              <a:t> </a:t>
            </a:r>
            <a:r>
              <a:rPr lang="ru-RU" sz="4200" i="1" dirty="0">
                <a:ea typeface="Calibri"/>
              </a:rPr>
              <a:t>Интернет ресурсы.</a:t>
            </a:r>
            <a:endParaRPr lang="ru-RU" sz="4200" i="1" dirty="0">
              <a:latin typeface="Calibri"/>
              <a:ea typeface="Calibri"/>
            </a:endParaRPr>
          </a:p>
          <a:p>
            <a:pPr marL="0" indent="0">
              <a:buNone/>
            </a:pP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1450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2028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/>
              <a:t>Огород </a:t>
            </a:r>
            <a:r>
              <a:rPr lang="ru-RU" sz="2000" i="1" dirty="0"/>
              <a:t>в детском саду является одним из условий, которое необходимо для осуществления экологического воспитания детей в детском саду.</a:t>
            </a:r>
          </a:p>
          <a:p>
            <a:pPr marL="0" indent="0">
              <a:buNone/>
            </a:pPr>
            <a:r>
              <a:rPr lang="ru-RU" sz="2000" b="1" i="1" dirty="0"/>
              <a:t>Огород</a:t>
            </a:r>
            <a:r>
              <a:rPr lang="ru-RU" sz="2000" i="1" dirty="0"/>
              <a:t> в детском саду нужен для того, чтобы знакомить дошкольников с природой и её сезонными изменениями.</a:t>
            </a:r>
          </a:p>
          <a:p>
            <a:pPr marL="0" indent="0">
              <a:buNone/>
            </a:pPr>
            <a:r>
              <a:rPr lang="ru-RU" sz="2000" i="1" dirty="0"/>
              <a:t>Кроме этого, </a:t>
            </a:r>
            <a:r>
              <a:rPr lang="ru-RU" sz="2000" b="1" i="1" dirty="0"/>
              <a:t>огород в детском саду и посильный труд детей на его территории</a:t>
            </a:r>
            <a:r>
              <a:rPr lang="ru-RU" sz="2000" i="1" dirty="0"/>
              <a:t> оказывают влияние на формирование элементарных экологических представлений у дошкольников.</a:t>
            </a:r>
          </a:p>
          <a:p>
            <a:pPr marL="0" indent="0">
              <a:buNone/>
            </a:pPr>
            <a:r>
              <a:rPr lang="ru-RU" sz="2000" b="1" i="1" dirty="0"/>
              <a:t>Огород</a:t>
            </a:r>
            <a:r>
              <a:rPr lang="ru-RU" sz="2000" i="1" dirty="0"/>
              <a:t> в детском саду – это ещё и возможность видеть результаты своей работы. Совместный труд на огороде даёт возможность научиться ответственности, способствует формированию трудовых навыков и объединению детского коллектива. И, конечно, огород в детском саду, труд на свежем воздухе способствуют сохранению и укреплению здоровья ребят.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0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Проблема: </a:t>
            </a:r>
            <a:endParaRPr lang="ru-RU" sz="2400" b="1" i="1" dirty="0" smtClean="0"/>
          </a:p>
          <a:p>
            <a:pPr marL="0" indent="0">
              <a:buNone/>
            </a:pPr>
            <a:r>
              <a:rPr lang="ru-RU" sz="2400" i="1" dirty="0" smtClean="0"/>
              <a:t>Дети </a:t>
            </a:r>
            <a:r>
              <a:rPr lang="ru-RU" sz="2400" i="1" dirty="0"/>
              <a:t>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</a:t>
            </a:r>
          </a:p>
          <a:p>
            <a:pPr marL="0" indent="0">
              <a:buNone/>
            </a:pPr>
            <a:r>
              <a:rPr lang="ru-RU" sz="2800" b="1" i="1" dirty="0"/>
              <a:t>Цель: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400" i="1" dirty="0" smtClean="0"/>
              <a:t>формирование </a:t>
            </a:r>
            <a:r>
              <a:rPr lang="ru-RU" sz="2400" i="1" dirty="0"/>
              <a:t>экологической культуры у детей и их родителей, создание условий для познавательного развития детей, прививать трудовые навыки, посредством совместного создания огорода.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03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i="1" dirty="0" smtClean="0"/>
              <a:t>Для </a:t>
            </a:r>
            <a:r>
              <a:rPr lang="ru-RU" sz="2000" b="1" i="1" dirty="0"/>
              <a:t>работы с детьми</a:t>
            </a:r>
          </a:p>
          <a:p>
            <a:pPr marL="0" indent="0">
              <a:buNone/>
            </a:pPr>
            <a:r>
              <a:rPr lang="ru-RU" sz="2000" i="1" dirty="0"/>
              <a:t>1.Развивать познавательно-исследовательскую деятельность детей через:</a:t>
            </a:r>
          </a:p>
          <a:p>
            <a:pPr marL="0" indent="0">
              <a:buNone/>
            </a:pPr>
            <a:r>
              <a:rPr lang="ru-RU" sz="2000" i="1" dirty="0" smtClean="0"/>
              <a:t>     Наблюдения </a:t>
            </a:r>
            <a:r>
              <a:rPr lang="ru-RU" sz="2000" i="1" dirty="0"/>
              <a:t>за ростом растений;</a:t>
            </a:r>
          </a:p>
          <a:p>
            <a:pPr marL="0" indent="0">
              <a:buNone/>
            </a:pPr>
            <a:r>
              <a:rPr lang="ru-RU" sz="2000" i="1" dirty="0" smtClean="0"/>
              <a:t>     Беседы </a:t>
            </a:r>
            <a:r>
              <a:rPr lang="ru-RU" sz="2000" i="1" dirty="0"/>
              <a:t>о значении овощей в жизни человека;</a:t>
            </a:r>
          </a:p>
          <a:p>
            <a:pPr marL="0" indent="0">
              <a:buNone/>
            </a:pPr>
            <a:r>
              <a:rPr lang="ru-RU" sz="2000" i="1" dirty="0" smtClean="0"/>
              <a:t>    Опытно-экспериментальную </a:t>
            </a:r>
            <a:r>
              <a:rPr lang="ru-RU" sz="2000" i="1" dirty="0"/>
              <a:t>деятельность.</a:t>
            </a:r>
          </a:p>
          <a:p>
            <a:pPr marL="0" indent="0">
              <a:buNone/>
            </a:pPr>
            <a:r>
              <a:rPr lang="ru-RU" sz="2000" i="1" dirty="0"/>
              <a:t>2.Воспитывать бережное отношение к растениям.</a:t>
            </a:r>
          </a:p>
          <a:p>
            <a:pPr marL="0" indent="0">
              <a:buNone/>
            </a:pPr>
            <a:r>
              <a:rPr lang="ru-RU" sz="2000" i="1" dirty="0"/>
              <a:t>3.Формировать умение самостоятельно выражать собственное мнение об увиденном и услышанном.</a:t>
            </a:r>
          </a:p>
          <a:p>
            <a:pPr marL="0" indent="0">
              <a:buNone/>
            </a:pPr>
            <a:r>
              <a:rPr lang="ru-RU" sz="2000" i="1" dirty="0"/>
              <a:t>4.Формировать коммуникативные навыки.</a:t>
            </a:r>
          </a:p>
          <a:p>
            <a:pPr marL="0" indent="0">
              <a:buNone/>
            </a:pPr>
            <a:r>
              <a:rPr lang="ru-RU" sz="2000" b="1" i="1" dirty="0"/>
              <a:t>Для работы с родителями</a:t>
            </a:r>
          </a:p>
          <a:p>
            <a:pPr marL="0" indent="0">
              <a:buNone/>
            </a:pPr>
            <a:r>
              <a:rPr lang="ru-RU" sz="2000" i="1" dirty="0"/>
              <a:t>1.Заинтересовать родителей в совместной деятельности: воспитатель-родитель-ребенок на подготовительном этапе.</a:t>
            </a:r>
          </a:p>
          <a:p>
            <a:pPr marL="0" indent="0">
              <a:buNone/>
            </a:pPr>
            <a:r>
              <a:rPr lang="ru-RU" sz="2000" i="1" dirty="0"/>
              <a:t>2.Выполнять совместные задания по проекту.</a:t>
            </a:r>
          </a:p>
          <a:p>
            <a:pPr marL="0" indent="0">
              <a:buNone/>
            </a:pPr>
            <a:r>
              <a:rPr lang="ru-RU" sz="2000" b="1" i="1" dirty="0"/>
              <a:t>Для педагога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i="1" dirty="0"/>
              <a:t>1.Выстроить стратегию руководства проектом во взаимодействии с родителями, детьми.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8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000" i="1" dirty="0" smtClean="0">
                <a:ea typeface="Times New Roman"/>
              </a:rPr>
              <a:t>      Получение </a:t>
            </a:r>
            <a:r>
              <a:rPr lang="ru-RU" sz="2000" i="1" dirty="0">
                <a:ea typeface="Times New Roman"/>
              </a:rPr>
              <a:t>знаний детей о жизни растений.</a:t>
            </a:r>
            <a:endParaRPr lang="ru-RU" sz="1600" i="1" dirty="0">
              <a:latin typeface="Calibri"/>
              <a:ea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i="1" dirty="0" smtClean="0">
                <a:ea typeface="Times New Roman"/>
              </a:rPr>
              <a:t>      Создание </a:t>
            </a:r>
            <a:r>
              <a:rPr lang="ru-RU" sz="2000" i="1" dirty="0">
                <a:ea typeface="Times New Roman"/>
              </a:rPr>
              <a:t>необходимых условий  на участке для наблюдений за жизнью растений, и возможностью ухаживать за ними.</a:t>
            </a:r>
            <a:endParaRPr lang="ru-RU" sz="1600" i="1" dirty="0">
              <a:latin typeface="Calibri"/>
              <a:ea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i="1" dirty="0" smtClean="0">
                <a:ea typeface="Times New Roman"/>
              </a:rPr>
              <a:t>      Развить </a:t>
            </a:r>
            <a:r>
              <a:rPr lang="ru-RU" sz="2000" i="1" dirty="0">
                <a:ea typeface="Times New Roman"/>
              </a:rPr>
              <a:t>познавательный интерес у детей, любознательность, коммуникативные навыки.</a:t>
            </a:r>
            <a:endParaRPr lang="ru-RU" sz="1600" i="1" dirty="0">
              <a:latin typeface="Calibri"/>
              <a:ea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i="1" dirty="0" smtClean="0">
                <a:ea typeface="Times New Roman"/>
              </a:rPr>
              <a:t>     Развить </a:t>
            </a:r>
            <a:r>
              <a:rPr lang="ru-RU" sz="2000" i="1" dirty="0">
                <a:ea typeface="Times New Roman"/>
              </a:rPr>
              <a:t>умение правильно пользоваться простейшими орудиями труда по обработке почвы и ухода за растениями</a:t>
            </a:r>
            <a:r>
              <a:rPr lang="ru-RU" sz="2000" i="1" dirty="0" smtClean="0">
                <a:ea typeface="Times New Roman"/>
              </a:rPr>
              <a:t>.</a:t>
            </a:r>
            <a:endParaRPr lang="ru-RU" sz="1600" i="1" dirty="0">
              <a:latin typeface="Calibri"/>
              <a:ea typeface="Calibri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84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Формы работы с детьми:</a:t>
            </a:r>
          </a:p>
          <a:p>
            <a:pPr marL="0" indent="0">
              <a:buNone/>
            </a:pPr>
            <a:r>
              <a:rPr lang="ru-RU" sz="2400" i="1" dirty="0"/>
              <a:t>Наблюдения, эксперименты, организованная деятельность, беседы с рассматриванием картинок, чтение художественной литературы,</a:t>
            </a:r>
          </a:p>
          <a:p>
            <a:pPr marL="0" indent="0">
              <a:buNone/>
            </a:pPr>
            <a:r>
              <a:rPr lang="ru-RU" sz="2400" i="1" dirty="0"/>
              <a:t>продуктивная деятельность, тематические прогулки, оформление фотоальбомов.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25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Проводятся </a:t>
            </a:r>
            <a:r>
              <a:rPr lang="ru-RU" sz="2400" i="1" dirty="0"/>
              <a:t>запланированные мероприятия для реализации проекта (беседы, опыты, эксперименты, творческая деятельность, рассматривание иллюстраций, чтение художественной литературы). </a:t>
            </a:r>
          </a:p>
          <a:p>
            <a:pPr marL="0" indent="0">
              <a:buNone/>
            </a:pPr>
            <a:r>
              <a:rPr lang="ru-RU" sz="2400" i="1" dirty="0" smtClean="0"/>
              <a:t>Подведение </a:t>
            </a:r>
            <a:r>
              <a:rPr lang="ru-RU" sz="2400" i="1" dirty="0" smtClean="0"/>
              <a:t>итогов:</a:t>
            </a:r>
            <a:endParaRPr lang="ru-RU" sz="2400" i="1" dirty="0"/>
          </a:p>
          <a:p>
            <a:pPr marL="0" indent="0">
              <a:buNone/>
            </a:pPr>
            <a:r>
              <a:rPr lang="ru-RU" sz="2400" i="1" dirty="0" smtClean="0"/>
              <a:t>     Обработка </a:t>
            </a:r>
            <a:r>
              <a:rPr lang="ru-RU" sz="2400" i="1" dirty="0"/>
              <a:t>и оформление материалов проекта в виде презентации</a:t>
            </a:r>
          </a:p>
          <a:p>
            <a:pPr marL="0" indent="0">
              <a:buNone/>
            </a:pPr>
            <a:r>
              <a:rPr lang="ru-RU" sz="2400" i="1" dirty="0" smtClean="0"/>
              <a:t>    Анализ </a:t>
            </a:r>
            <a:r>
              <a:rPr lang="ru-RU" sz="2400" i="1" dirty="0"/>
              <a:t>результативности</a:t>
            </a:r>
          </a:p>
          <a:p>
            <a:pPr marL="0" indent="0">
              <a:buNone/>
            </a:pPr>
            <a:r>
              <a:rPr lang="ru-RU" sz="2400" i="1" dirty="0" smtClean="0"/>
              <a:t>    Итоговая </a:t>
            </a:r>
            <a:r>
              <a:rPr lang="ru-RU" sz="2400" i="1" dirty="0" smtClean="0"/>
              <a:t>беседа</a:t>
            </a:r>
          </a:p>
          <a:p>
            <a:pPr marL="0" indent="0">
              <a:buNone/>
            </a:pPr>
            <a:r>
              <a:rPr lang="ru-RU" sz="2400" i="1" dirty="0" smtClean="0"/>
              <a:t>    Развлечение </a:t>
            </a:r>
            <a:r>
              <a:rPr lang="ru-RU" sz="2400" i="1" dirty="0" smtClean="0"/>
              <a:t>«</a:t>
            </a:r>
            <a:r>
              <a:rPr lang="ru-RU" sz="2400" i="1" dirty="0" err="1" smtClean="0"/>
              <a:t>Осенины</a:t>
            </a:r>
            <a:r>
              <a:rPr lang="ru-RU" sz="2400" i="1" dirty="0" smtClean="0"/>
              <a:t>»</a:t>
            </a:r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В</a:t>
            </a:r>
            <a:r>
              <a:rPr lang="ru-RU" sz="2400" i="1" dirty="0" smtClean="0"/>
              <a:t>ыставка </a:t>
            </a:r>
            <a:r>
              <a:rPr lang="ru-RU" sz="2400" i="1" dirty="0" smtClean="0"/>
              <a:t>«Осенние мотивы»</a:t>
            </a:r>
            <a:endParaRPr lang="ru-RU" sz="2400" i="1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24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работы в процессе реализации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ea typeface="Times New Roman"/>
              </a:rPr>
              <a:t>Содержание труда на огороде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Освобождают грядки от старой травы и ботвы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Осуществляют вторичную перекопку </a:t>
            </a:r>
            <a:r>
              <a:rPr lang="ru-RU" sz="2000" i="1" dirty="0" smtClean="0">
                <a:ea typeface="Times New Roman"/>
              </a:rPr>
              <a:t>земли(родители)</a:t>
            </a:r>
            <a:endParaRPr lang="ru-RU" sz="2000" i="1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Сеют мелкие семена растений</a:t>
            </a:r>
          </a:p>
          <a:p>
            <a:pPr marL="0" indent="0">
              <a:buNone/>
            </a:pPr>
            <a:r>
              <a:rPr lang="ru-RU" sz="2000" i="1" dirty="0">
                <a:ea typeface="Times New Roman"/>
              </a:rPr>
              <a:t>Помогают высаживать рассаду овощей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Поливают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Рыхлят землю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Пропалывают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Прореживают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Пасынкуют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Делают бороздки для посева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Размечают расстояние для посева крупных семян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Собирают урожай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i="1" dirty="0">
                <a:ea typeface="Times New Roman"/>
              </a:rPr>
              <a:t>Готовят огород к </a:t>
            </a:r>
            <a:r>
              <a:rPr lang="ru-RU" sz="2000" i="1" dirty="0" smtClean="0">
                <a:ea typeface="Times New Roman"/>
              </a:rPr>
              <a:t>зиме(родители)</a:t>
            </a:r>
            <a:endParaRPr lang="ru-RU" sz="2000" i="1" dirty="0"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</a:endParaRPr>
          </a:p>
          <a:p>
            <a:pPr marL="0" indent="0">
              <a:buNone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8516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1094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      Проект «Труд детей с ранней весны до поздней осени» </vt:lpstr>
      <vt:lpstr>О проекте</vt:lpstr>
      <vt:lpstr>Актуальность</vt:lpstr>
      <vt:lpstr>Презентация PowerPoint</vt:lpstr>
      <vt:lpstr>Задачи</vt:lpstr>
      <vt:lpstr>Ожидаемый результат</vt:lpstr>
      <vt:lpstr>Формы реализации проекта:</vt:lpstr>
      <vt:lpstr>Этапы реализации проекта:</vt:lpstr>
      <vt:lpstr>Содержание работы в процессе реализации проекта.</vt:lpstr>
      <vt:lpstr>Содержание наблюдений и экспериментов</vt:lpstr>
      <vt:lpstr>Формы организации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Содержание работы в процессе реализации проекта.</vt:lpstr>
      <vt:lpstr>Образовательная деятельность</vt:lpstr>
      <vt:lpstr>Презентация PowerPoint</vt:lpstr>
      <vt:lpstr>Презентация PowerPoint</vt:lpstr>
      <vt:lpstr>Литература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Светлана</dc:creator>
  <cp:lastModifiedBy>Светлана</cp:lastModifiedBy>
  <cp:revision>43</cp:revision>
  <dcterms:created xsi:type="dcterms:W3CDTF">2014-08-08T16:01:14Z</dcterms:created>
  <dcterms:modified xsi:type="dcterms:W3CDTF">2020-11-06T01:50:04Z</dcterms:modified>
</cp:coreProperties>
</file>