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9" r:id="rId4"/>
    <p:sldId id="260" r:id="rId5"/>
    <p:sldId id="293" r:id="rId6"/>
    <p:sldId id="262" r:id="rId7"/>
    <p:sldId id="263" r:id="rId8"/>
    <p:sldId id="264" r:id="rId9"/>
    <p:sldId id="269" r:id="rId10"/>
    <p:sldId id="265" r:id="rId11"/>
    <p:sldId id="275" r:id="rId12"/>
    <p:sldId id="283" r:id="rId13"/>
    <p:sldId id="279" r:id="rId14"/>
    <p:sldId id="294" r:id="rId15"/>
    <p:sldId id="298" r:id="rId16"/>
    <p:sldId id="296" r:id="rId17"/>
    <p:sldId id="297" r:id="rId18"/>
    <p:sldId id="291" r:id="rId19"/>
    <p:sldId id="292" r:id="rId20"/>
    <p:sldId id="278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00"/>
  </p:normalViewPr>
  <p:slideViewPr>
    <p:cSldViewPr>
      <p:cViewPr varScale="1">
        <p:scale>
          <a:sx n="84" d="100"/>
          <a:sy n="84" d="100"/>
        </p:scale>
        <p:origin x="-145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01B8D2D-461E-4CE7-AC08-BE7BCDE664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2889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2A3C80-F3A7-487E-B819-D9A8BE411E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28815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0"/>
            <a:ext cx="2057400" cy="5592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3400"/>
            <a:ext cx="6019800" cy="5592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270BDD-1256-4DB8-9247-2D3567B95C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6612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E8EB6-9C3D-49C2-B0BA-B65CC97D03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8272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3587E2-ED71-43B9-B1E8-3F1499801B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7290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48100" cy="4144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981200"/>
            <a:ext cx="3848100" cy="4144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79D82-2C26-4224-814A-620A6DC4C0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03364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CE40DE-26DE-4AB5-9578-6C6C854BD9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86625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67A19-CC9D-4995-B752-0FD374054B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0828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CAF9F-E07F-4BE2-A59F-1B63983105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78218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AF05A-45E4-4E78-AC6E-8FFC7536C2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60656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9191D0-1F09-4413-9A67-148D2F5F75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6944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34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848600" cy="414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F532D77-B100-4DDD-81E7-3F02D3A467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500034" y="1571612"/>
            <a:ext cx="8280920" cy="1470025"/>
          </a:xfrm>
        </p:spPr>
        <p:txBody>
          <a:bodyPr/>
          <a:lstStyle/>
          <a:p>
            <a:pPr eaLnBrk="1" hangingPunct="1"/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>
                <a:solidFill>
                  <a:srgbClr val="FF0000"/>
                </a:solidFill>
              </a:rPr>
              <a:t>Проект</a:t>
            </a:r>
            <a:br>
              <a:rPr lang="ru-RU" sz="6000" dirty="0" smtClean="0">
                <a:solidFill>
                  <a:srgbClr val="FF0000"/>
                </a:solidFill>
              </a:rPr>
            </a:br>
            <a:r>
              <a:rPr lang="ru-RU" sz="1400" dirty="0" smtClean="0">
                <a:solidFill>
                  <a:srgbClr val="FF0000"/>
                </a:solidFill>
              </a:rPr>
              <a:t>по изготовлению</a:t>
            </a:r>
            <a:br>
              <a:rPr lang="ru-RU" sz="1400" dirty="0" smtClean="0">
                <a:solidFill>
                  <a:srgbClr val="FF0000"/>
                </a:solidFill>
              </a:rPr>
            </a:br>
            <a:r>
              <a:rPr lang="ru-RU" sz="1400" dirty="0" smtClean="0">
                <a:solidFill>
                  <a:srgbClr val="FF0000"/>
                </a:solidFill>
              </a:rPr>
              <a:t>книжки-малышки</a:t>
            </a:r>
            <a:br>
              <a:rPr lang="ru-RU" sz="1400" dirty="0" smtClean="0">
                <a:solidFill>
                  <a:srgbClr val="FF0000"/>
                </a:solidFill>
              </a:rPr>
            </a:br>
            <a:r>
              <a:rPr lang="ru-RU" sz="6000" dirty="0" smtClean="0">
                <a:solidFill>
                  <a:srgbClr val="FF0000"/>
                </a:solidFill>
              </a:rPr>
              <a:t>«Цифры»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8" y="4572008"/>
            <a:ext cx="2778284" cy="205200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0" y="4509120"/>
            <a:ext cx="32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Подготовил: воспитатель</a:t>
            </a:r>
            <a:endParaRPr lang="ru-RU" sz="12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Мысик Светлана Николаевна</a:t>
            </a:r>
            <a:endParaRPr lang="ru-RU" sz="12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1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15816" y="404664"/>
            <a:ext cx="5001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МКДОУ «Детский сад № 3 п.Теплое»</a:t>
            </a:r>
            <a:endParaRPr lang="ru-RU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Книжка-малышка из картона: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988840"/>
            <a:ext cx="2688298" cy="2016224"/>
          </a:xfrm>
          <a:effectLst>
            <a:softEdge rad="317500"/>
          </a:effectLst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40152" y="1988840"/>
            <a:ext cx="2760307" cy="207023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19872" y="3068960"/>
            <a:ext cx="2807015" cy="210391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26852370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467544" y="2132856"/>
            <a:ext cx="8280920" cy="1470025"/>
          </a:xfrm>
        </p:spPr>
        <p:txBody>
          <a:bodyPr/>
          <a:lstStyle/>
          <a:p>
            <a:pPr eaLnBrk="1" hangingPunct="1"/>
            <a:r>
              <a:rPr lang="ru-RU" sz="6000" b="1" dirty="0" smtClean="0">
                <a:solidFill>
                  <a:srgbClr val="FF0000"/>
                </a:solidFill>
              </a:rPr>
              <a:t>Наши</a:t>
            </a:r>
            <a:r>
              <a:rPr lang="ru-RU" sz="6000" b="1" smtClean="0">
                <a:solidFill>
                  <a:srgbClr val="FF0000"/>
                </a:solidFill>
              </a:rPr>
              <a:t/>
            </a:r>
            <a:br>
              <a:rPr lang="ru-RU" sz="6000" b="1" smtClean="0">
                <a:solidFill>
                  <a:srgbClr val="FF0000"/>
                </a:solidFill>
              </a:rPr>
            </a:br>
            <a:r>
              <a:rPr lang="ru-RU" sz="6000" b="1" smtClean="0">
                <a:solidFill>
                  <a:srgbClr val="FF0000"/>
                </a:solidFill>
              </a:rPr>
              <a:t>книжки-малышки</a:t>
            </a:r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«Цифры»</a:t>
            </a:r>
          </a:p>
        </p:txBody>
      </p:sp>
    </p:spTree>
    <p:extLst>
      <p:ext uri="{BB962C8B-B14F-4D97-AF65-F5344CB8AC3E}">
        <p14:creationId xmlns="" xmlns:p14="http://schemas.microsoft.com/office/powerpoint/2010/main" val="63321214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764704"/>
            <a:ext cx="3528392" cy="24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692696"/>
            <a:ext cx="3552395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3645024"/>
            <a:ext cx="345638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3573016"/>
            <a:ext cx="2195903" cy="2784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4794149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412776"/>
            <a:ext cx="5637648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149080"/>
            <a:ext cx="1797410" cy="2396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188640"/>
            <a:ext cx="1851751" cy="2469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63321214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789040"/>
            <a:ext cx="2082608" cy="2776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3645024"/>
            <a:ext cx="2227877" cy="2970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3789040"/>
            <a:ext cx="2121446" cy="2828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548680"/>
            <a:ext cx="2067440" cy="275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548680"/>
            <a:ext cx="2137866" cy="285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1880" y="548680"/>
            <a:ext cx="2033427" cy="2717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340768"/>
            <a:ext cx="2988174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188640"/>
            <a:ext cx="3780324" cy="2835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3429000"/>
            <a:ext cx="3960440" cy="297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63321214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764704"/>
            <a:ext cx="4115765" cy="308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708920"/>
            <a:ext cx="4067760" cy="3050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63321214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48680"/>
            <a:ext cx="3672408" cy="2754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47340" y="476672"/>
            <a:ext cx="3744416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437818"/>
            <a:ext cx="3816424" cy="2862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3501008"/>
            <a:ext cx="4020351" cy="301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4794149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48680"/>
            <a:ext cx="4151341" cy="2422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548680"/>
            <a:ext cx="4321223" cy="243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3140968"/>
            <a:ext cx="4596415" cy="344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4794149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</a:rPr>
              <a:t>Спасибо </a:t>
            </a:r>
          </a:p>
          <a:p>
            <a:pPr marL="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</a:rPr>
              <a:t>за </a:t>
            </a:r>
          </a:p>
          <a:p>
            <a:pPr marL="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</a:rPr>
              <a:t>внимание!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155863"/>
            <a:ext cx="1293912" cy="7724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660209"/>
            <a:ext cx="1950889" cy="126807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789918"/>
            <a:ext cx="1512168" cy="11681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3706852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4797152"/>
            <a:ext cx="1152128" cy="9423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Цель: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981201"/>
            <a:ext cx="7848600" cy="1303784"/>
          </a:xfrm>
        </p:spPr>
        <p:txBody>
          <a:bodyPr/>
          <a:lstStyle/>
          <a:p>
            <a:pPr lvl="0"/>
            <a:r>
              <a:rPr lang="ru-RU" sz="1600" dirty="0" smtClean="0">
                <a:solidFill>
                  <a:schemeClr val="tx1"/>
                </a:solidFill>
              </a:rPr>
              <a:t>Познакомить детей с образованием чисел в пределах 10;</a:t>
            </a:r>
          </a:p>
          <a:p>
            <a:pPr lvl="0"/>
            <a:r>
              <a:rPr lang="ru-RU" sz="1600" dirty="0" smtClean="0">
                <a:solidFill>
                  <a:schemeClr val="tx1"/>
                </a:solidFill>
              </a:rPr>
              <a:t>производить счёт в прямом и обратном порядке,  начиная с любого числа;</a:t>
            </a:r>
          </a:p>
          <a:p>
            <a:pPr lvl="0"/>
            <a:r>
              <a:rPr lang="ru-RU" sz="1600" dirty="0" smtClean="0">
                <a:solidFill>
                  <a:schemeClr val="tx1"/>
                </a:solidFill>
              </a:rPr>
              <a:t>получить  навыки  в  выполнении  счётных операций  в  пределах первого  десятка;</a:t>
            </a:r>
          </a:p>
          <a:p>
            <a:pPr lvl="0"/>
            <a:r>
              <a:rPr lang="ru-RU" sz="1600" dirty="0" smtClean="0">
                <a:solidFill>
                  <a:schemeClr val="tx1"/>
                </a:solidFill>
              </a:rPr>
              <a:t>уметь  соотносить  количество  с  цифровым  обозначением;</a:t>
            </a:r>
          </a:p>
          <a:p>
            <a:pPr lvl="0"/>
            <a:r>
              <a:rPr lang="ru-RU" sz="1600" dirty="0" smtClean="0">
                <a:solidFill>
                  <a:schemeClr val="tx1"/>
                </a:solidFill>
              </a:rPr>
              <a:t>иметь  представление  о  количестве  и числе через создание книги о цифрах и числах своими руками.</a:t>
            </a:r>
          </a:p>
          <a:p>
            <a:pPr marL="0" indent="0" algn="ctr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Развивать </a:t>
            </a:r>
            <a:r>
              <a:rPr lang="ru-RU" sz="1600" dirty="0">
                <a:solidFill>
                  <a:schemeClr val="tx1"/>
                </a:solidFill>
              </a:rPr>
              <a:t>у </a:t>
            </a:r>
            <a:r>
              <a:rPr lang="ru-RU" sz="1600" dirty="0" smtClean="0">
                <a:solidFill>
                  <a:schemeClr val="tx1"/>
                </a:solidFill>
              </a:rPr>
              <a:t>обучающихся </a:t>
            </a:r>
            <a:r>
              <a:rPr lang="ru-RU" sz="1600" dirty="0">
                <a:solidFill>
                  <a:schemeClr val="tx1"/>
                </a:solidFill>
              </a:rPr>
              <a:t>устойчивый интерес к книге, а так же </a:t>
            </a:r>
            <a:r>
              <a:rPr lang="ru-RU" sz="1600" dirty="0" smtClean="0">
                <a:solidFill>
                  <a:schemeClr val="tx1"/>
                </a:solidFill>
              </a:rPr>
              <a:t>бережное отношение </a:t>
            </a:r>
            <a:r>
              <a:rPr lang="ru-RU" sz="1600" dirty="0">
                <a:solidFill>
                  <a:schemeClr val="tx1"/>
                </a:solidFill>
              </a:rPr>
              <a:t>к ним.</a:t>
            </a: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5776032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19" y="4165402"/>
            <a:ext cx="964739" cy="16807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Задачи: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981200"/>
            <a:ext cx="6910536" cy="3608039"/>
          </a:xfrm>
        </p:spPr>
        <p:txBody>
          <a:bodyPr/>
          <a:lstStyle/>
          <a:p>
            <a:pPr lvl="0"/>
            <a:r>
              <a:rPr lang="ru-RU" sz="1600" dirty="0" smtClean="0">
                <a:solidFill>
                  <a:schemeClr val="tx1"/>
                </a:solidFill>
              </a:rPr>
              <a:t>Разбившись на пары, собирать материал о цифрах от 1 до 10: стихи, загадки, задачи, пословицы.</a:t>
            </a:r>
          </a:p>
          <a:p>
            <a:pPr lvl="0"/>
            <a:r>
              <a:rPr lang="ru-RU" sz="1600" dirty="0" smtClean="0">
                <a:solidFill>
                  <a:schemeClr val="tx1"/>
                </a:solidFill>
              </a:rPr>
              <a:t>Изготавливать  поделки, рисунки с изображением цифры.</a:t>
            </a:r>
          </a:p>
          <a:p>
            <a:pPr lvl="0"/>
            <a:r>
              <a:rPr lang="ru-RU" sz="1600" dirty="0" smtClean="0">
                <a:solidFill>
                  <a:schemeClr val="tx1"/>
                </a:solidFill>
              </a:rPr>
              <a:t>развивать творческий потенциал, стремление к успеху,</a:t>
            </a:r>
          </a:p>
          <a:p>
            <a:pPr lvl="0"/>
            <a:r>
              <a:rPr lang="ru-RU" sz="1600" dirty="0" smtClean="0">
                <a:solidFill>
                  <a:schemeClr val="tx1"/>
                </a:solidFill>
              </a:rPr>
              <a:t>воспитывать уверенность в себе, способность к взаимопониманию, интерес и внимание к творчеству, давать адекватную оценку полученным результатам (как собственных, так и чужих).</a:t>
            </a:r>
          </a:p>
          <a:p>
            <a:pPr lvl="0"/>
            <a:r>
              <a:rPr lang="ru-RU" sz="1600" dirty="0" smtClean="0">
                <a:solidFill>
                  <a:schemeClr val="tx1"/>
                </a:solidFill>
              </a:rPr>
              <a:t>расширять кругозор учащихся в различных областях элементарной математики</a:t>
            </a:r>
          </a:p>
          <a:p>
            <a:pPr lvl="0"/>
            <a:r>
              <a:rPr lang="ru-RU" sz="1600" dirty="0" smtClean="0">
                <a:solidFill>
                  <a:schemeClr val="tx1"/>
                </a:solidFill>
              </a:rPr>
              <a:t>Собранный материал творчески представить как «Книгу о цифрах».</a:t>
            </a:r>
          </a:p>
          <a:p>
            <a:pPr algn="ctr">
              <a:buNone/>
            </a:pP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39681"/>
            <a:ext cx="1164799" cy="10289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1813826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9" y="3663588"/>
            <a:ext cx="1252770" cy="21826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Тип проекта</a:t>
            </a:r>
            <a:r>
              <a:rPr lang="ru-RU" dirty="0" smtClean="0">
                <a:solidFill>
                  <a:srgbClr val="FF0000"/>
                </a:solidFill>
              </a:rPr>
              <a:t>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>
                <a:solidFill>
                  <a:schemeClr val="tx1"/>
                </a:solidFill>
              </a:rPr>
              <a:t>творческий, индивидуальная работа.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39681"/>
            <a:ext cx="1164799" cy="10289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1813826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3678600"/>
            <a:ext cx="3263417" cy="244756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Изготовление таких книжек позволяет</a:t>
            </a:r>
            <a:r>
              <a:rPr lang="ru-RU" b="1" dirty="0" smtClean="0">
                <a:solidFill>
                  <a:srgbClr val="FF0000"/>
                </a:solidFill>
              </a:rPr>
              <a:t>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anose="05000000000000000000" pitchFamily="2" charset="2"/>
              <a:buChar char="ü"/>
            </a:pPr>
            <a:r>
              <a:rPr lang="ru-RU" sz="2400" dirty="0"/>
              <a:t>Р</a:t>
            </a:r>
            <a:r>
              <a:rPr lang="ru-RU" sz="2400" dirty="0" smtClean="0"/>
              <a:t>асширить </a:t>
            </a:r>
            <a:r>
              <a:rPr lang="ru-RU" sz="2400" dirty="0"/>
              <a:t>и обогатить словарный запас речи детей, активизируя их речевое общение;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ru-RU" sz="2400" dirty="0"/>
              <a:t>Р</a:t>
            </a:r>
            <a:r>
              <a:rPr lang="ru-RU" sz="2400" dirty="0" smtClean="0"/>
              <a:t>еализовать </a:t>
            </a:r>
            <a:r>
              <a:rPr lang="ru-RU" sz="2400" dirty="0"/>
              <a:t>творческий потенциал </a:t>
            </a:r>
            <a:r>
              <a:rPr lang="ru-RU" sz="2400" dirty="0" smtClean="0"/>
              <a:t>воспитанников</a:t>
            </a:r>
            <a:r>
              <a:rPr lang="en-US" sz="2400" dirty="0" smtClean="0"/>
              <a:t>;</a:t>
            </a:r>
            <a:endParaRPr lang="ru-RU" sz="2400" dirty="0"/>
          </a:p>
          <a:p>
            <a:pPr algn="ctr">
              <a:buFont typeface="Wingdings" panose="05000000000000000000" pitchFamily="2" charset="2"/>
              <a:buChar char="ü"/>
            </a:pPr>
            <a:r>
              <a:rPr lang="ru-RU" sz="2400" dirty="0"/>
              <a:t>Р</a:t>
            </a:r>
            <a:r>
              <a:rPr lang="ru-RU" sz="2400" dirty="0" smtClean="0"/>
              <a:t>азвитие </a:t>
            </a:r>
            <a:r>
              <a:rPr lang="ru-RU" sz="2400" dirty="0"/>
              <a:t>умения работать в команде. 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44159293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Разновидности книжек-малышек: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Они </a:t>
            </a:r>
            <a:r>
              <a:rPr lang="ru-RU" dirty="0"/>
              <a:t>могут быть изготовлены из ткани, фетра, картона, полиэтилена и </a:t>
            </a:r>
            <a:r>
              <a:rPr lang="ru-RU" dirty="0" smtClean="0"/>
              <a:t>др.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7577">
            <a:off x="716897" y="2968566"/>
            <a:ext cx="2438400" cy="1828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63802">
            <a:off x="2728939" y="3917628"/>
            <a:ext cx="2116460" cy="17786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0839">
            <a:off x="4431901" y="2899779"/>
            <a:ext cx="2381250" cy="17859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9917">
            <a:off x="6065642" y="3933748"/>
            <a:ext cx="2330391" cy="17477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92329792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Примеры: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Книжка-малышка из ткани: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060848"/>
            <a:ext cx="3020386" cy="2337779"/>
          </a:xfrm>
          <a:effectLst>
            <a:softEdge rad="317500"/>
          </a:effectLst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2200" y="2060848"/>
            <a:ext cx="2400267" cy="180020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35896" y="3284984"/>
            <a:ext cx="2472275" cy="1854206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98694807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Книжка-малышка из фетра: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132856"/>
            <a:ext cx="2325696" cy="1742483"/>
          </a:xfrm>
          <a:effectLst>
            <a:softEdge rad="317500"/>
          </a:effectLst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5856" y="2204864"/>
            <a:ext cx="2869910" cy="1985021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58785554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23941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Книжка-малышка из бумаги</a:t>
            </a:r>
            <a:r>
              <a:rPr lang="ru-RU" b="1" dirty="0" smtClean="0"/>
              <a:t>:</a:t>
            </a:r>
            <a:endParaRPr lang="ru-RU" b="1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132856"/>
            <a:ext cx="2736304" cy="1988096"/>
          </a:xfrm>
          <a:effectLst>
            <a:softEdge rad="317500"/>
          </a:effectLst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24128" y="1988840"/>
            <a:ext cx="2784309" cy="2088232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Мастер-класс «Книжки-малышки своими руками»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3717032"/>
            <a:ext cx="2794246" cy="14819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64020249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 Theme 4">
      <a:dk1>
        <a:srgbClr val="000000"/>
      </a:dk1>
      <a:lt1>
        <a:srgbClr val="FFFFFF"/>
      </a:lt1>
      <a:dk2>
        <a:srgbClr val="5A867B"/>
      </a:dk2>
      <a:lt2>
        <a:srgbClr val="B7D760"/>
      </a:lt2>
      <a:accent1>
        <a:srgbClr val="F1F3CF"/>
      </a:accent1>
      <a:accent2>
        <a:srgbClr val="E9CC7A"/>
      </a:accent2>
      <a:accent3>
        <a:srgbClr val="FFFFFF"/>
      </a:accent3>
      <a:accent4>
        <a:srgbClr val="000000"/>
      </a:accent4>
      <a:accent5>
        <a:srgbClr val="F7F8E4"/>
      </a:accent5>
      <a:accent6>
        <a:srgbClr val="D3B96E"/>
      </a:accent6>
      <a:hlink>
        <a:srgbClr val="D1B4C8"/>
      </a:hlink>
      <a:folHlink>
        <a:srgbClr val="96C8D1"/>
      </a:folHlink>
    </a:clrScheme>
    <a:fontScheme name="Office Them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5A867B"/>
        </a:dk2>
        <a:lt2>
          <a:srgbClr val="B7D760"/>
        </a:lt2>
        <a:accent1>
          <a:srgbClr val="F1F3CF"/>
        </a:accent1>
        <a:accent2>
          <a:srgbClr val="E9CC7A"/>
        </a:accent2>
        <a:accent3>
          <a:srgbClr val="FFFFFF"/>
        </a:accent3>
        <a:accent4>
          <a:srgbClr val="000000"/>
        </a:accent4>
        <a:accent5>
          <a:srgbClr val="F7F8E4"/>
        </a:accent5>
        <a:accent6>
          <a:srgbClr val="D3B96E"/>
        </a:accent6>
        <a:hlink>
          <a:srgbClr val="D1B4C8"/>
        </a:hlink>
        <a:folHlink>
          <a:srgbClr val="96C8D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242D721-90DF-488F-BD1A-201730CCFF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Детский манеж</Template>
  <TotalTime>390</TotalTime>
  <Words>247</Words>
  <Application>Microsoft Office PowerPoint</Application>
  <PresentationFormat>Экран (4:3)</PresentationFormat>
  <Paragraphs>34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 Проект по изготовлению книжки-малышки «Цифры»</vt:lpstr>
      <vt:lpstr>Цель:</vt:lpstr>
      <vt:lpstr>Задачи:</vt:lpstr>
      <vt:lpstr>Тип проекта:</vt:lpstr>
      <vt:lpstr>Изготовление таких книжек позволяет:</vt:lpstr>
      <vt:lpstr>Разновидности книжек-малышек:</vt:lpstr>
      <vt:lpstr>Примеры: Книжка-малышка из ткани:</vt:lpstr>
      <vt:lpstr>Книжка-малышка из фетра:</vt:lpstr>
      <vt:lpstr>Книжка-малышка из бумаги:</vt:lpstr>
      <vt:lpstr>Книжка-малышка из картона:</vt:lpstr>
      <vt:lpstr>Наши книжки-малышки «Цифры»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«КНИЖКА МАЛЫШКА»</dc:title>
  <dc:subject/>
  <dc:creator>Игорь Евгеньевич</dc:creator>
  <cp:keywords/>
  <dc:description/>
  <cp:lastModifiedBy>Буева</cp:lastModifiedBy>
  <cp:revision>36</cp:revision>
  <dcterms:created xsi:type="dcterms:W3CDTF">2015-02-01T11:26:32Z</dcterms:created>
  <dcterms:modified xsi:type="dcterms:W3CDTF">2020-11-27T05:10:13Z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TC100690461049</vt:lpwstr>
  </property>
</Properties>
</file>