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69" r:id="rId3"/>
    <p:sldId id="270" r:id="rId4"/>
    <p:sldId id="268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59" r:id="rId16"/>
    <p:sldId id="283" r:id="rId17"/>
    <p:sldId id="284" r:id="rId18"/>
    <p:sldId id="28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098"/>
    <a:srgbClr val="241593"/>
    <a:srgbClr val="0060A8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4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7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49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6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6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7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2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5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2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2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370" y="1685109"/>
            <a:ext cx="8546539" cy="31173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  <a:t>Художественно-экспериментальная деятельность  во  2 младшей группе</a:t>
            </a:r>
            <a:b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  <a:t>Отчет о работе клуба по интересам</a:t>
            </a:r>
            <a:b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  <a:t> «МИР ВОКРУГ НАС» </a:t>
            </a:r>
            <a:br>
              <a:rPr lang="ru-RU" sz="3200" b="1" dirty="0" smtClean="0">
                <a:solidFill>
                  <a:srgbClr val="10209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10209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7714" y="5369217"/>
            <a:ext cx="3962399" cy="9009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 воспитатель:  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Галицкая Елена Валерьевна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768" y="154546"/>
            <a:ext cx="838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endParaRPr lang="ru-RU" altLang="ru-RU" sz="20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№3 п.Теплое</a:t>
            </a:r>
            <a:r>
              <a:rPr lang="ru-RU" alt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Тепло – Огаревского района  Тульской области </a:t>
            </a:r>
            <a:r>
              <a:rPr lang="ru-RU" altLang="ru-RU" sz="20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24" y="2063931"/>
            <a:ext cx="5619354" cy="4245429"/>
          </a:xfrm>
          <a:prstGeom prst="rect">
            <a:avLst/>
          </a:prstGeom>
        </p:spPr>
      </p:pic>
      <p:pic>
        <p:nvPicPr>
          <p:cNvPr id="3" name="Рисунок 2" descr="Рисунок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83" y="2063930"/>
            <a:ext cx="5499464" cy="4232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36" y="378823"/>
            <a:ext cx="11299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«Осеннее солнышко».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закрашивать силуэты кленовых листочков, собирать их в единую композицию, формируя образ солнца. Развивать образное мышление, чувство цвета, творческое воображение, аккуратность.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130" y="2129246"/>
            <a:ext cx="5185955" cy="4402183"/>
          </a:xfrm>
          <a:prstGeom prst="rect">
            <a:avLst/>
          </a:prstGeom>
        </p:spPr>
      </p:pic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2584" y="2129244"/>
            <a:ext cx="4206240" cy="4010299"/>
          </a:xfrm>
          <a:prstGeom prst="rect">
            <a:avLst/>
          </a:prstGeom>
        </p:spPr>
      </p:pic>
      <p:pic>
        <p:nvPicPr>
          <p:cNvPr id="3" name="Рисунок 2" descr="Рисунок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0195" y="313508"/>
            <a:ext cx="3762104" cy="2756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23" y="809896"/>
            <a:ext cx="4245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 с использованием засушенных листьев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«Веточка рябины».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6619" y="888274"/>
            <a:ext cx="296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ладошкой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«Осеннее дерево».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55" y="182880"/>
            <a:ext cx="5149092" cy="3814354"/>
          </a:xfrm>
          <a:prstGeom prst="rect">
            <a:avLst/>
          </a:prstGeom>
        </p:spPr>
      </p:pic>
      <p:pic>
        <p:nvPicPr>
          <p:cNvPr id="3" name="Рисунок 2" descr="Рисунок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68" y="222069"/>
            <a:ext cx="5122966" cy="3762103"/>
          </a:xfrm>
          <a:prstGeom prst="rect">
            <a:avLst/>
          </a:prstGeom>
        </p:spPr>
      </p:pic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96" y="2821577"/>
            <a:ext cx="5003072" cy="384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4611189"/>
            <a:ext cx="267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Коллективная работа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«Гуси улетают в теплые края».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5177" y="4624251"/>
            <a:ext cx="299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«Рыбки в аквариуме».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11" y="235131"/>
            <a:ext cx="5371160" cy="4101737"/>
          </a:xfrm>
          <a:prstGeom prst="rect">
            <a:avLst/>
          </a:prstGeom>
        </p:spPr>
      </p:pic>
      <p:pic>
        <p:nvPicPr>
          <p:cNvPr id="3" name="Рисунок 2" descr="Рисунок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028" y="209006"/>
            <a:ext cx="5697733" cy="4127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165" y="4624251"/>
            <a:ext cx="9026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Обрывная аппликация «Первый снег».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отрывать небольшие кусочки бумаги, скатывать их в шарики, аккуратно приклеивать на заготовку, создавая художественный образ падающего снега. Развивать интерес к изобразительной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5028" y="274318"/>
            <a:ext cx="5146765" cy="4820195"/>
          </a:xfrm>
          <a:prstGeom prst="rect">
            <a:avLst/>
          </a:prstGeom>
        </p:spPr>
      </p:pic>
      <p:pic>
        <p:nvPicPr>
          <p:cNvPr id="4" name="Рисунок 3" descr="Рисунок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2868" y="248194"/>
            <a:ext cx="4415246" cy="4820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3096" y="5238205"/>
            <a:ext cx="5930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Печатание ладошкой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«Елочка красавица».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создавать образ елочки путем печатания ладошкой. Развивать образное мышление, детское творчество.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0206" y="494732"/>
            <a:ext cx="549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2390"/>
            <a:ext cx="62309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Тычок полусухой жесткой кистью «Зайчишка».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Совершенствовать умение детей в различных изобразительных техниках. Учить наиболее выразительно отображать в рисунке облик животных. Развивать чувство композиции.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1829" y="499727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 с использованием шерстяных ниток «Рыжая лисица»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Цель: Развивать мелкую моторику рук, технические навыки работы с клеем. Воспитывать доброту, бережное отношение к животным.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N75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23" y="743276"/>
            <a:ext cx="5551714" cy="4063856"/>
          </a:xfrm>
          <a:prstGeom prst="rect">
            <a:avLst/>
          </a:prstGeom>
        </p:spPr>
      </p:pic>
      <p:pic>
        <p:nvPicPr>
          <p:cNvPr id="10" name="Рисунок 9" descr="Рисунок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949" y="2129246"/>
            <a:ext cx="5603966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7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24" y="156754"/>
            <a:ext cx="5630092" cy="4506686"/>
          </a:xfrm>
          <a:prstGeom prst="rect">
            <a:avLst/>
          </a:prstGeom>
        </p:spPr>
      </p:pic>
      <p:pic>
        <p:nvPicPr>
          <p:cNvPr id="3" name="Рисунок 2" descr="Рисунок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743" y="2181497"/>
            <a:ext cx="5756960" cy="44283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1555" y="4997270"/>
            <a:ext cx="539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Печатание засушенными листьями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«Зимушка хрустальная».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6778" y="686528"/>
            <a:ext cx="5455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Коллективная работа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 январе, в январе много снега на дворе.»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948" y="169818"/>
            <a:ext cx="4807132" cy="4741816"/>
          </a:xfrm>
          <a:prstGeom prst="rect">
            <a:avLst/>
          </a:prstGeom>
        </p:spPr>
      </p:pic>
      <p:pic>
        <p:nvPicPr>
          <p:cNvPr id="4" name="Рисунок 3" descr="Рисунок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03" y="182879"/>
            <a:ext cx="4781005" cy="4650377"/>
          </a:xfrm>
          <a:prstGeom prst="rect">
            <a:avLst/>
          </a:prstGeom>
        </p:spPr>
      </p:pic>
      <p:pic>
        <p:nvPicPr>
          <p:cNvPr id="3" name="Рисунок 2" descr="Рисунок3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8581">
            <a:off x="4642165" y="3290413"/>
            <a:ext cx="3370694" cy="3401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240" y="5232402"/>
            <a:ext cx="4241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«Веточка  мимозы».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33955" y="5261206"/>
            <a:ext cx="354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«Просто космос».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4" y="1175657"/>
            <a:ext cx="4415245" cy="3317965"/>
          </a:xfrm>
          <a:prstGeom prst="rect">
            <a:avLst/>
          </a:prstGeom>
        </p:spPr>
      </p:pic>
      <p:pic>
        <p:nvPicPr>
          <p:cNvPr id="3" name="Рисунок 2" descr="Рисунок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189" y="1175657"/>
            <a:ext cx="4767943" cy="3500846"/>
          </a:xfrm>
          <a:prstGeom prst="rect">
            <a:avLst/>
          </a:prstGeom>
        </p:spPr>
      </p:pic>
      <p:pic>
        <p:nvPicPr>
          <p:cNvPr id="4" name="Рисунок 3" descr="Рисунок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302" y="3187337"/>
            <a:ext cx="4650377" cy="34355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4148" y="0"/>
            <a:ext cx="8708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Дети с удовольствием участвуют в изготовлении поделок с использованием в работе разнообразных изобразительных средств и подручного материала и радуются результатам  своего труда.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821" y="156754"/>
            <a:ext cx="947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регулярно оформляются итоговые выставки детских работ,  изготовленных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занятиях  клуба, с целью ознакомления родителей  с творчеством их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4348" y="6235822"/>
            <a:ext cx="3598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7845.JPG"/>
          <p:cNvPicPr>
            <a:picLocks noChangeAspect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8088" y="1001902"/>
            <a:ext cx="3791191" cy="5124577"/>
          </a:xfrm>
          <a:prstGeom prst="rect">
            <a:avLst/>
          </a:prstGeom>
        </p:spPr>
      </p:pic>
      <p:pic>
        <p:nvPicPr>
          <p:cNvPr id="8" name="Рисунок 7" descr="Рисунок итог.jpg"/>
          <p:cNvPicPr>
            <a:picLocks noChangeAspect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9987" y="1005840"/>
            <a:ext cx="4127863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2" y="4180344"/>
            <a:ext cx="10646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nstantia" pitchFamily="18" charset="0"/>
              </a:rPr>
              <a:t/>
            </a:r>
            <a:br>
              <a:rPr lang="ru-RU" sz="2800" b="1" dirty="0" smtClean="0">
                <a:latin typeface="Constantia" pitchFamily="18" charset="0"/>
              </a:rPr>
            </a:b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88" y="289283"/>
            <a:ext cx="94575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Constantia" pitchFamily="18" charset="0"/>
              </a:rPr>
              <a:t>Актуальность  художественно-экспериментальной деятельности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pPr algn="just"/>
            <a:r>
              <a:rPr lang="ru-RU" sz="2000" dirty="0" smtClean="0">
                <a:latin typeface="Constantia" pitchFamily="18" charset="0"/>
              </a:rPr>
              <a:t>        Художественно-эстетическое развитие - важнейшая сторона воспитания ребенка. Оно способствует обогащению чувственного опыта , эмоциональной сферы личности, влияет на познание нравственной стороны действительности, повышает познавательную активность. Художественно-экспериментальная деятельность, как составляющая художественно-эстетического развития, способствует воспитанию у  малышей всех вышеперечисленных  положительных качеств, а так же расширяя представления  детей о нетрадиционном использовании в изобразительной деятельности тех или иных материалов, развивает к ней   интерес,  любопытство, полет фантазии, творческое воображение, способность  создавать «красоту» своими руками, овладевая техническими навыками работы с разнообразными изобразительными, природными, бросовыми материалами. Работа с этими материалами учит детей аккуратности, бережному отношению к окружающему миру,   материалам и труду. Таким образом, занятия малышей художественно-экспериментальной деятельностью  оказывает благотворное влияние на развитие личности ребенка.     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1540805"/>
            <a:ext cx="92485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Constantia" pitchFamily="18" charset="0"/>
              </a:rPr>
              <a:t>Цель   клуба по интересам:</a:t>
            </a:r>
          </a:p>
          <a:p>
            <a:pPr algn="just"/>
            <a:r>
              <a:rPr lang="ru-RU" sz="2800" b="1" dirty="0" smtClean="0">
                <a:latin typeface="Constantia" pitchFamily="18" charset="0"/>
              </a:rPr>
              <a:t/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       Создать условия для экспериментального освоения разнообразных изобразительных средств в ходе ознакомления с явлениями и предметами окружающего нас мира.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7095" y="302359"/>
            <a:ext cx="97579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Constantia" pitchFamily="18" charset="0"/>
              </a:rPr>
              <a:t>Задачи клуба:</a:t>
            </a:r>
          </a:p>
          <a:p>
            <a:pPr algn="ctr"/>
            <a:endParaRPr lang="ru-RU" sz="2000" b="1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1. Образовательные задачи:</a:t>
            </a:r>
          </a:p>
          <a:p>
            <a:r>
              <a:rPr lang="ru-RU" sz="2000" dirty="0" smtClean="0">
                <a:latin typeface="Constantia" pitchFamily="18" charset="0"/>
              </a:rPr>
              <a:t>Формировать представления о предметах и явлениях ближайшего окружения детей;</a:t>
            </a:r>
          </a:p>
          <a:p>
            <a:r>
              <a:rPr lang="ru-RU" sz="2000" dirty="0" smtClean="0">
                <a:latin typeface="Constantia" pitchFamily="18" charset="0"/>
              </a:rPr>
              <a:t>формировать представления о разнообразных – традиционных и нетрадиционных изобразительных средствах; </a:t>
            </a:r>
          </a:p>
          <a:p>
            <a:r>
              <a:rPr lang="ru-RU" sz="2000" dirty="0" smtClean="0">
                <a:latin typeface="Constantia" pitchFamily="18" charset="0"/>
              </a:rPr>
              <a:t>формировать технические навыки работы с разнообразными изобразительными материалами, учить аккуратно  ими пользоваться.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2. Развивающие задачи:</a:t>
            </a:r>
          </a:p>
          <a:p>
            <a:r>
              <a:rPr lang="ru-RU" sz="2000" dirty="0" smtClean="0">
                <a:latin typeface="Constantia" pitchFamily="18" charset="0"/>
              </a:rPr>
              <a:t>Развивать у детей любознательность, эстетическое восприятие окружающих предметов, обогащать их сенсорный опыт.</a:t>
            </a:r>
          </a:p>
          <a:p>
            <a:r>
              <a:rPr lang="ru-RU" sz="2000" dirty="0" smtClean="0">
                <a:latin typeface="Constantia" pitchFamily="18" charset="0"/>
              </a:rPr>
              <a:t>Развивать детское творчество, </a:t>
            </a:r>
            <a:r>
              <a:rPr lang="ru-RU" sz="2000" dirty="0" err="1" smtClean="0">
                <a:latin typeface="Constantia" pitchFamily="18" charset="0"/>
              </a:rPr>
              <a:t>креативность</a:t>
            </a:r>
            <a:r>
              <a:rPr lang="ru-RU" sz="2000" dirty="0" smtClean="0">
                <a:latin typeface="Constantia" pitchFamily="18" charset="0"/>
              </a:rPr>
              <a:t>, мелкую моторику рук, речь, интерес к </a:t>
            </a:r>
            <a:r>
              <a:rPr lang="ru-RU" sz="2000" dirty="0" err="1" smtClean="0">
                <a:latin typeface="Constantia" pitchFamily="18" charset="0"/>
              </a:rPr>
              <a:t>изодеятельности</a:t>
            </a:r>
            <a:r>
              <a:rPr lang="ru-RU" sz="2000" dirty="0" smtClean="0">
                <a:latin typeface="Constantia" pitchFamily="18" charset="0"/>
              </a:rPr>
              <a:t> – художественному экспериментированию.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3. Воспитательные задачи:</a:t>
            </a:r>
          </a:p>
          <a:p>
            <a:r>
              <a:rPr lang="ru-RU" sz="2000" dirty="0" smtClean="0">
                <a:latin typeface="Constantia" pitchFamily="18" charset="0"/>
              </a:rPr>
              <a:t>Воспитывать доброту, внимательное отношение к родителям и близким людям, бережное отношение к окружающему миру природы, чувство привязанности к ним.</a:t>
            </a:r>
          </a:p>
          <a:p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49087"/>
            <a:ext cx="85431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Constantia" pitchFamily="18" charset="0"/>
              </a:rPr>
              <a:t>В работе с детьми  используются  следующие нетрадиционные техники изобразительной деятельности: </a:t>
            </a:r>
          </a:p>
          <a:p>
            <a:pPr algn="ctr"/>
            <a:endParaRPr lang="ru-RU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Рисование пальчиками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Рисование ладошкой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Рисование ватной палочкой (точечный рисунок)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Тычок  жесткой полусухой кистью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Поролоновые рисунки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Оттиск раскрашенным листом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err="1" smtClean="0">
                <a:latin typeface="Constantia" pitchFamily="18" charset="0"/>
              </a:rPr>
              <a:t>Ниткография</a:t>
            </a:r>
            <a:endParaRPr lang="ru-RU" sz="2000" dirty="0" smtClean="0">
              <a:latin typeface="Constanti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Объемные аппликации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Скатывание ваты, бумаги</a:t>
            </a: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latin typeface="Constantia" pitchFamily="18" charset="0"/>
              </a:rPr>
              <a:t>Коллажи и  так далее</a:t>
            </a:r>
          </a:p>
          <a:p>
            <a:endParaRPr lang="ru-RU" dirty="0" smtClean="0">
              <a:latin typeface="Constant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6421" y="156754"/>
            <a:ext cx="437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Занятия в клубе по интересам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27" y="2259873"/>
            <a:ext cx="5475662" cy="4088675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470" y="822960"/>
            <a:ext cx="5514851" cy="4023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5" y="770709"/>
            <a:ext cx="4885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пальчиками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«Картинка про лето».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Развивать мелкую моторику рук, координацию движений, чувство цвета.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4949785"/>
            <a:ext cx="55255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штампами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«Цветочки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лужочке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 детей образное мышление, координацию движений, глазомер, эстетическое восприятие, аккуратность.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71" y="2299063"/>
            <a:ext cx="5593228" cy="4245429"/>
          </a:xfrm>
          <a:prstGeom prst="rect">
            <a:avLst/>
          </a:prstGeom>
        </p:spPr>
      </p:pic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417" y="509452"/>
            <a:ext cx="5747657" cy="4362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068" y="222068"/>
            <a:ext cx="5773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штампами «Божья коровка».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 Закреплять у детей представления о насекомых родного края. Учить изображать силуэт божьей коровки с помощью штампа половинкой яблока, дополнять рисунок характерными деталями,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0983" y="5146766"/>
            <a:ext cx="5708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нанося на спинку  насекомого  точки ватной палочкой. Развивать интерес к изобразительной деятельности, знакомить с разнообразием изобразительных средств.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69" y="2220686"/>
            <a:ext cx="5580166" cy="4114800"/>
          </a:xfrm>
          <a:prstGeom prst="rect">
            <a:avLst/>
          </a:prstGeom>
        </p:spPr>
      </p:pic>
      <p:pic>
        <p:nvPicPr>
          <p:cNvPr id="3" name="Рисунок 2" descr="Рисунок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292" y="496389"/>
            <a:ext cx="5812972" cy="4376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4" y="182880"/>
            <a:ext cx="5708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«Веселая сороконожка».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изображать предметы путем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примакивания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ладошкой. Формировать навык коллективной работы. Расширять представления об изобразительных средствах.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046" y="5081451"/>
            <a:ext cx="5721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интерес к изобразительной деятельности, детское творчество, координацию движений.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91" y="182879"/>
            <a:ext cx="5018463" cy="3853544"/>
          </a:xfrm>
          <a:prstGeom prst="rect">
            <a:avLst/>
          </a:prstGeom>
        </p:spPr>
      </p:pic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86" y="182880"/>
            <a:ext cx="5188281" cy="3814354"/>
          </a:xfrm>
          <a:prstGeom prst="rect">
            <a:avLst/>
          </a:prstGeom>
        </p:spPr>
      </p:pic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0743" y="2181496"/>
            <a:ext cx="3317965" cy="4428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8" y="4349931"/>
            <a:ext cx="356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 штампами «Осенние дары природы»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9966" y="444137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Аппликация с использованием круп  «Грибочки»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30654</TotalTime>
  <Words>726</Words>
  <Application>Microsoft Office PowerPoint</Application>
  <PresentationFormat>Широкоэкранный</PresentationFormat>
  <Paragraphs>80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Cambria</vt:lpstr>
      <vt:lpstr>Constantia</vt:lpstr>
      <vt:lpstr>Times New Roman</vt:lpstr>
      <vt:lpstr>Trebuchet MS</vt:lpstr>
      <vt:lpstr>Wingdings</vt:lpstr>
      <vt:lpstr>Wingdings 3</vt:lpstr>
      <vt:lpstr>Грань</vt:lpstr>
      <vt:lpstr>Художественно-экспериментальная деятельность  во  2 младшей группе  Отчет о работе клуба по интересам  «МИР ВОКРУГ НАС»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клуба по интересам по художественно-экспериментальной деятельности  «Мир вокруг нас» в 1 младшей группе</dc:title>
  <dc:creator>User</dc:creator>
  <cp:lastModifiedBy>Customer</cp:lastModifiedBy>
  <cp:revision>134</cp:revision>
  <dcterms:created xsi:type="dcterms:W3CDTF">2016-06-15T10:24:12Z</dcterms:created>
  <dcterms:modified xsi:type="dcterms:W3CDTF">2022-07-03T16:13:45Z</dcterms:modified>
</cp:coreProperties>
</file>